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482" r:id="rId2"/>
    <p:sldId id="557" r:id="rId3"/>
    <p:sldId id="626" r:id="rId4"/>
    <p:sldId id="651" r:id="rId5"/>
    <p:sldId id="652" r:id="rId6"/>
    <p:sldId id="653" r:id="rId7"/>
    <p:sldId id="628" r:id="rId8"/>
    <p:sldId id="654" r:id="rId9"/>
    <p:sldId id="655" r:id="rId10"/>
    <p:sldId id="656" r:id="rId11"/>
    <p:sldId id="657" r:id="rId12"/>
    <p:sldId id="658" r:id="rId13"/>
    <p:sldId id="659" r:id="rId14"/>
    <p:sldId id="660" r:id="rId15"/>
    <p:sldId id="687" r:id="rId16"/>
    <p:sldId id="661" r:id="rId17"/>
    <p:sldId id="662" r:id="rId18"/>
    <p:sldId id="663" r:id="rId19"/>
    <p:sldId id="664" r:id="rId20"/>
    <p:sldId id="665" r:id="rId21"/>
    <p:sldId id="666" r:id="rId22"/>
    <p:sldId id="667" r:id="rId23"/>
    <p:sldId id="668" r:id="rId24"/>
    <p:sldId id="677" r:id="rId25"/>
    <p:sldId id="678" r:id="rId26"/>
    <p:sldId id="679" r:id="rId27"/>
    <p:sldId id="680" r:id="rId28"/>
    <p:sldId id="681" r:id="rId29"/>
    <p:sldId id="682" r:id="rId30"/>
    <p:sldId id="694" r:id="rId31"/>
    <p:sldId id="695" r:id="rId32"/>
    <p:sldId id="696" r:id="rId33"/>
    <p:sldId id="700" r:id="rId34"/>
    <p:sldId id="703" r:id="rId35"/>
    <p:sldId id="705" r:id="rId36"/>
    <p:sldId id="709" r:id="rId37"/>
    <p:sldId id="713" r:id="rId38"/>
    <p:sldId id="707" r:id="rId39"/>
    <p:sldId id="708" r:id="rId40"/>
    <p:sldId id="715" r:id="rId41"/>
    <p:sldId id="734" r:id="rId42"/>
    <p:sldId id="720" r:id="rId43"/>
    <p:sldId id="724" r:id="rId44"/>
    <p:sldId id="727" r:id="rId45"/>
    <p:sldId id="729" r:id="rId46"/>
    <p:sldId id="669" r:id="rId47"/>
    <p:sldId id="670" r:id="rId48"/>
    <p:sldId id="672" r:id="rId49"/>
    <p:sldId id="671" r:id="rId50"/>
    <p:sldId id="673" r:id="rId51"/>
    <p:sldId id="674" r:id="rId52"/>
    <p:sldId id="675" r:id="rId53"/>
    <p:sldId id="676" r:id="rId54"/>
    <p:sldId id="683" r:id="rId55"/>
    <p:sldId id="684" r:id="rId56"/>
    <p:sldId id="685" r:id="rId57"/>
    <p:sldId id="686" r:id="rId58"/>
    <p:sldId id="688" r:id="rId59"/>
    <p:sldId id="689" r:id="rId60"/>
    <p:sldId id="690" r:id="rId61"/>
    <p:sldId id="691" r:id="rId62"/>
  </p:sldIdLst>
  <p:sldSz cx="9144000" cy="6858000" type="screen4x3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" initials="" lastIdx="0" clrIdx="0"/>
  <p:cmAuthor id="1" name="I. Poldyaeva 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00CC"/>
    <a:srgbClr val="990033"/>
    <a:srgbClr val="A50021"/>
    <a:srgbClr val="996600"/>
    <a:srgbClr val="000066"/>
    <a:srgbClr val="FFEAD5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6" autoAdjust="0"/>
    <p:restoredTop sz="95246" autoAdjust="0"/>
  </p:normalViewPr>
  <p:slideViewPr>
    <p:cSldViewPr snapToGrid="0">
      <p:cViewPr>
        <p:scale>
          <a:sx n="91" d="100"/>
          <a:sy n="91" d="100"/>
        </p:scale>
        <p:origin x="-1296" y="-38"/>
      </p:cViewPr>
      <p:guideLst>
        <p:guide orient="horz" pos="2143"/>
        <p:guide pos="2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48" y="-90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image" Target="../media/image4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10" tIns="46306" rIns="92610" bIns="46306" numCol="1" anchor="t" anchorCtr="0" compatLnSpc="1">
            <a:prstTxWarp prst="textNoShape">
              <a:avLst/>
            </a:prstTxWarp>
          </a:bodyPr>
          <a:lstStyle>
            <a:lvl1pPr defTabSz="927100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10" tIns="46306" rIns="92610" bIns="46306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448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10" tIns="46306" rIns="92610" bIns="46306" numCol="1" anchor="b" anchorCtr="0" compatLnSpc="1">
            <a:prstTxWarp prst="textNoShape">
              <a:avLst/>
            </a:prstTxWarp>
          </a:bodyPr>
          <a:lstStyle>
            <a:lvl1pPr defTabSz="927100">
              <a:defRPr sz="1200" b="0">
                <a:latin typeface="Times New Roman CYR" charset="-52"/>
              </a:defRPr>
            </a:lvl1pPr>
          </a:lstStyle>
          <a:p>
            <a:r>
              <a:rPr lang="ru-RU"/>
              <a:t>nnnnn</a:t>
            </a:r>
          </a:p>
        </p:txBody>
      </p:sp>
    </p:spTree>
    <p:extLst>
      <p:ext uri="{BB962C8B-B14F-4D97-AF65-F5344CB8AC3E}">
        <p14:creationId xmlns:p14="http://schemas.microsoft.com/office/powerpoint/2010/main" val="905975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444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883" tIns="45941" rIns="91883" bIns="45941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897" tIns="45949" rIns="91897" bIns="45949"/>
          <a:lstStyle/>
          <a:p>
            <a:r>
              <a:rPr lang="ru-RU" sz="1000"/>
              <a:t>В данном опыте была использована технология индукционной плавки в холодном водоохлаждаемом тигле.</a:t>
            </a:r>
          </a:p>
          <a:p>
            <a:r>
              <a:rPr lang="ru-RU" sz="1000"/>
              <a:t>Для снижения конденсации водяного пара на элементах конструкции печи было предприняты следующие меры:</a:t>
            </a:r>
          </a:p>
          <a:p>
            <a:pPr>
              <a:buFontTx/>
              <a:buChar char="•"/>
            </a:pPr>
            <a:r>
              <a:rPr lang="ru-RU" sz="1000"/>
              <a:t>Поверхность расплава была максимально приближена к верху тигля (это снизило конденсацию на холодных верхушках секций тигля, возвышающихся над расплавом);</a:t>
            </a:r>
          </a:p>
          <a:p>
            <a:pPr>
              <a:buFontTx/>
              <a:buChar char="•"/>
            </a:pPr>
            <a:r>
              <a:rPr lang="ru-RU" sz="1000"/>
              <a:t>Объём печи над расплавом был отделён от прочего объёма печи кварцевой колбой;</a:t>
            </a:r>
          </a:p>
          <a:p>
            <a:pPr>
              <a:buFontTx/>
              <a:buChar char="•"/>
            </a:pPr>
            <a:r>
              <a:rPr lang="ru-RU" sz="1000"/>
              <a:t>Щели между холодными секциями тигля были загерметизированы;</a:t>
            </a:r>
          </a:p>
          <a:p>
            <a:pPr>
              <a:buFontTx/>
              <a:buChar char="•"/>
            </a:pPr>
            <a:r>
              <a:rPr lang="ru-RU" sz="1000"/>
              <a:t>Увеличена толщина нижней поверхности водоохлаждаемой крышки тигля, что привело к повышению её температуры до значений, превышающих 100</a:t>
            </a:r>
            <a:r>
              <a:rPr lang="en-US" sz="1000"/>
              <a:t>° </a:t>
            </a:r>
            <a:r>
              <a:rPr lang="ru-RU" sz="1000"/>
              <a:t>и, соответственно, исключило конденсацию на ней пара.</a:t>
            </a:r>
          </a:p>
          <a:p>
            <a:r>
              <a:rPr lang="ru-RU" sz="1000"/>
              <a:t>Для подавления возникающего в ВЧ-поле мениска на поверхности расплава данная поверхность была выведена в положение НАД верхним краем индуктора.</a:t>
            </a:r>
          </a:p>
          <a:p>
            <a:r>
              <a:rPr lang="ru-RU" sz="1000"/>
              <a:t>Для формирования на поверхности расплава оксидной корки температура поверхности расплава была временно снижена.</a:t>
            </a:r>
          </a:p>
          <a:p>
            <a:r>
              <a:rPr lang="ru-RU" sz="1000"/>
              <a:t>Температура поверхности расплава и корки измерялась с помощью пирометра. Как и в случае опыта </a:t>
            </a:r>
            <a:r>
              <a:rPr lang="en-US" sz="1000"/>
              <a:t>MCP-6</a:t>
            </a:r>
            <a:r>
              <a:rPr lang="ru-RU" sz="1000"/>
              <a:t>,</a:t>
            </a:r>
            <a:r>
              <a:rPr lang="en-US" sz="1000"/>
              <a:t> </a:t>
            </a:r>
            <a:r>
              <a:rPr lang="ru-RU" sz="1000"/>
              <a:t>следует обратить внимание на то, что на рабочих длинах пирометра и при количестве пара, имевшегося в объёме печи, измерения температуры пирометром является вполне корректным с очень малой величиной систематической погрешности, вносимой за счёт поглощения излучения паром.</a:t>
            </a:r>
          </a:p>
          <a:p>
            <a:r>
              <a:rPr lang="ru-RU" sz="1000"/>
              <a:t>Кроме того, в схеме экспериментальной установки были предусмотрены не показанные здесь средства для измерения состава печных газов, для сбора аэрозолей и, самое главное, для сбора конденсата водяного пара, прошедшего сквозь объём печи и не абсорбированного расплавом. Последнее, как и в случае опыта </a:t>
            </a:r>
            <a:r>
              <a:rPr lang="en-US" sz="1000"/>
              <a:t>MCP-6,</a:t>
            </a:r>
            <a:r>
              <a:rPr lang="ru-RU" sz="1000"/>
              <a:t> позволило по балансу подаваемого в печь пара и собираемого конденсата оценить кинетику окисления расплава.</a:t>
            </a:r>
            <a:endParaRPr lang="en-US" sz="10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897" tIns="45949" rIns="91897" bIns="45949"/>
          <a:lstStyle/>
          <a:p>
            <a:r>
              <a:rPr lang="ru-RU">
                <a:solidFill>
                  <a:srgbClr val="000066"/>
                </a:solidFill>
              </a:rPr>
              <a:t>На слайде показано состояние оксидной корки на слитке кориума.</a:t>
            </a:r>
          </a:p>
          <a:p>
            <a:r>
              <a:rPr lang="ru-RU">
                <a:solidFill>
                  <a:srgbClr val="000066"/>
                </a:solidFill>
              </a:rPr>
              <a:t>Нерегулярность корки, её механическая непрочность, а также визуально наблюдавшиеся в ходе опыта вытекания/выбросы расплава, вспухание корки свидетельствуют о наличии большого количества пор и трещин в ней, и, т.е., о том, что она не является серьёзным препятствием на пути окислителя к расплаву.</a:t>
            </a:r>
            <a:endParaRPr lang="en-US">
              <a:solidFill>
                <a:srgbClr val="000066"/>
              </a:solidFill>
            </a:endParaRPr>
          </a:p>
          <a:p>
            <a:r>
              <a:rPr lang="ru-RU"/>
              <a:t>Таким образом, можно констатировать, что и в этом опыте, как и в опыте </a:t>
            </a:r>
            <a:r>
              <a:rPr lang="en-US"/>
              <a:t>MCP-6, </a:t>
            </a:r>
            <a:r>
              <a:rPr lang="ru-RU"/>
              <a:t>оксидная корка на расплаве металла весьма непрочна и сильно растрескивается даже в маломасштабных условиях эксперимента</a:t>
            </a:r>
            <a:r>
              <a:rPr lang="en-US"/>
              <a:t>.</a:t>
            </a:r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897" tIns="45949" rIns="91897" bIns="45949"/>
          <a:lstStyle/>
          <a:p>
            <a:r>
              <a:rPr lang="ru-RU"/>
              <a:t>Кинетика окисления</a:t>
            </a:r>
            <a:endParaRPr lang="en-US"/>
          </a:p>
          <a:p>
            <a:r>
              <a:rPr lang="ru-RU"/>
              <a:t>На данном графике для периода окисления расплава нарастающим итогом показаны:</a:t>
            </a:r>
            <a:r>
              <a:rPr lang="en-US"/>
              <a:t> </a:t>
            </a:r>
            <a:r>
              <a:rPr lang="ru-RU"/>
              <a:t>масса поданного в объём печи пара (фиолетовая прямая), масса собранного конденсата (синяя кривая), масса поглощённого расплавом пара (красная кривая) и линейная интерполяция массы поглощённого пара (чёрная прямая).</a:t>
            </a:r>
          </a:p>
          <a:p>
            <a:r>
              <a:rPr lang="ru-RU"/>
              <a:t>В качестве вывода можно утверждать следующее:</a:t>
            </a:r>
          </a:p>
          <a:p>
            <a:r>
              <a:rPr lang="en-US"/>
              <a:t>1.</a:t>
            </a:r>
            <a:r>
              <a:rPr lang="ru-RU"/>
              <a:t> Окисление расплава может быть достаточно хорошо аппроксимировано линейным законом со скоростью поглощения пара равным 11</a:t>
            </a:r>
            <a:r>
              <a:rPr lang="ru-RU">
                <a:solidFill>
                  <a:srgbClr val="990033"/>
                </a:solidFill>
              </a:rPr>
              <a:t> (</a:t>
            </a:r>
            <a:r>
              <a:rPr lang="en-US">
                <a:solidFill>
                  <a:srgbClr val="990033"/>
                </a:solidFill>
              </a:rPr>
              <a:t>±</a:t>
            </a:r>
            <a:r>
              <a:rPr lang="ru-RU">
                <a:solidFill>
                  <a:srgbClr val="990033"/>
                </a:solidFill>
              </a:rPr>
              <a:t>1) </a:t>
            </a:r>
            <a:r>
              <a:rPr lang="en-US">
                <a:solidFill>
                  <a:srgbClr val="990033"/>
                </a:solidFill>
              </a:rPr>
              <a:t>mg H2O/s</a:t>
            </a:r>
            <a:r>
              <a:rPr lang="ru-RU">
                <a:solidFill>
                  <a:srgbClr val="990033"/>
                </a:solidFill>
              </a:rPr>
              <a:t> (т.е. с погрешностью всего </a:t>
            </a:r>
            <a:r>
              <a:rPr lang="en-US">
                <a:solidFill>
                  <a:srgbClr val="990033"/>
                </a:solidFill>
              </a:rPr>
              <a:t>±</a:t>
            </a:r>
            <a:r>
              <a:rPr lang="ru-RU">
                <a:solidFill>
                  <a:srgbClr val="990033"/>
                </a:solidFill>
              </a:rPr>
              <a:t>10%).</a:t>
            </a:r>
          </a:p>
          <a:p>
            <a:r>
              <a:rPr lang="ru-RU">
                <a:solidFill>
                  <a:srgbClr val="990033"/>
                </a:solidFill>
              </a:rPr>
              <a:t>2. Малое отклонение от линейного закона, наблюдаемое в начале (с 4500 по 5400 с) окисления, вероятно</a:t>
            </a:r>
            <a:r>
              <a:rPr lang="en-US">
                <a:solidFill>
                  <a:srgbClr val="990033"/>
                </a:solidFill>
              </a:rPr>
              <a:t>,</a:t>
            </a:r>
            <a:r>
              <a:rPr lang="ru-RU">
                <a:solidFill>
                  <a:srgbClr val="990033"/>
                </a:solidFill>
              </a:rPr>
              <a:t> объясняется эффектом задержки в конденсаторе пара.</a:t>
            </a:r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897" tIns="45949" rIns="91897" bIns="45949"/>
          <a:lstStyle/>
          <a:p>
            <a:r>
              <a:rPr lang="ru-RU">
                <a:solidFill>
                  <a:srgbClr val="000066"/>
                </a:solidFill>
              </a:rPr>
              <a:t>Можно сделать следующие</a:t>
            </a:r>
            <a:r>
              <a:rPr lang="en-US">
                <a:solidFill>
                  <a:srgbClr val="000066"/>
                </a:solidFill>
              </a:rPr>
              <a:t> </a:t>
            </a:r>
            <a:r>
              <a:rPr lang="ru-RU">
                <a:solidFill>
                  <a:srgbClr val="000066"/>
                </a:solidFill>
              </a:rPr>
              <a:t>ОБЩИЕ выводы по опытам </a:t>
            </a:r>
            <a:r>
              <a:rPr lang="en-US">
                <a:solidFill>
                  <a:srgbClr val="000066"/>
                </a:solidFill>
              </a:rPr>
              <a:t>MCP-6 </a:t>
            </a:r>
            <a:r>
              <a:rPr lang="ru-RU">
                <a:solidFill>
                  <a:srgbClr val="000066"/>
                </a:solidFill>
              </a:rPr>
              <a:t>и </a:t>
            </a:r>
            <a:r>
              <a:rPr lang="en-US">
                <a:solidFill>
                  <a:srgbClr val="000066"/>
                </a:solidFill>
              </a:rPr>
              <a:t>MCP-7:</a:t>
            </a:r>
          </a:p>
          <a:p>
            <a:r>
              <a:rPr lang="en-US">
                <a:solidFill>
                  <a:srgbClr val="000066"/>
                </a:solidFill>
              </a:rPr>
              <a:t>1. </a:t>
            </a:r>
            <a:r>
              <a:rPr lang="ru-RU">
                <a:solidFill>
                  <a:srgbClr val="000066"/>
                </a:solidFill>
              </a:rPr>
              <a:t>Даже в таком малом масштабе оксидная корка чрезвычайно склонна к трещинообразованию. Тем более это будет проявляться в натурных условиях.</a:t>
            </a:r>
          </a:p>
          <a:p>
            <a:r>
              <a:rPr lang="ru-RU">
                <a:solidFill>
                  <a:srgbClr val="000066"/>
                </a:solidFill>
              </a:rPr>
              <a:t>2. ТРЕЩИНОВАТОСТЬ корки приводит к сохранению ЛИНЕЙНОГО закона окисления, характерного для условий голодания по окислителю при окислении расплавов без оксидной корки на поверхности.</a:t>
            </a:r>
          </a:p>
          <a:p>
            <a:r>
              <a:rPr lang="ru-RU">
                <a:solidFill>
                  <a:srgbClr val="000066"/>
                </a:solidFill>
              </a:rPr>
              <a:t>3. Но само НАЛИЧИЕ корки приводит к заметному снижению постоянной скорости поглощения пара расплавом. 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897" tIns="45949" rIns="91897" bIns="45949"/>
          <a:lstStyle/>
          <a:p>
            <a:r>
              <a:rPr lang="ru-RU">
                <a:solidFill>
                  <a:schemeClr val="accent2"/>
                </a:solidFill>
              </a:rPr>
              <a:t>Окисление стального образца после взаимодействия кориума и замещения нейтральной атмосферы на окислительную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897" tIns="45949" rIns="91897" bIns="45949"/>
          <a:lstStyle/>
          <a:p>
            <a:r>
              <a:rPr lang="ru-RU"/>
              <a:t>Целью данного опыта является изучение качественных и количественных эффектов окисления паром на зону взаимодействия.</a:t>
            </a:r>
            <a:endParaRPr lang="ru-RU">
              <a:solidFill>
                <a:schemeClr val="accent2"/>
              </a:solidFill>
            </a:endParaRPr>
          </a:p>
          <a:p>
            <a:r>
              <a:rPr lang="ru-RU"/>
              <a:t>Параметры опыта – по слайду.</a:t>
            </a:r>
          </a:p>
          <a:p>
            <a:r>
              <a:rPr lang="ru-RU"/>
              <a:t>Отметить, что при наплавлении ванна атмосфера в печи была нейтральная, но в режимах окисления заменялась на паровую.</a:t>
            </a:r>
          </a:p>
          <a:p>
            <a:r>
              <a:rPr lang="ru-RU"/>
              <a:t>В эксперименте использовалась технология индукционной плавки в холодном тигле.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30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2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897" tIns="45949" rIns="91897" bIns="45949"/>
          <a:lstStyle/>
          <a:p>
            <a:r>
              <a:rPr lang="ru-RU"/>
              <a:t>Ввиду того, что опыт был весьма сложен полезно провести его процедуру. Она была следующей:</a:t>
            </a:r>
          </a:p>
          <a:p>
            <a:r>
              <a:rPr lang="ru-RU"/>
              <a:t>Стадия </a:t>
            </a:r>
            <a:r>
              <a:rPr lang="en-US"/>
              <a:t>A – c 0 </a:t>
            </a:r>
            <a:r>
              <a:rPr lang="ru-RU"/>
              <a:t>по 38300с (≈11часов) – Наплавление ванны расплава и формирование зоны взаимодействия в стальном образце в условиях нейтральной атмосферы;</a:t>
            </a:r>
          </a:p>
          <a:p>
            <a:r>
              <a:rPr lang="ru-RU"/>
              <a:t>Стадия </a:t>
            </a:r>
            <a:r>
              <a:rPr lang="en-US"/>
              <a:t>B – </a:t>
            </a:r>
            <a:r>
              <a:rPr lang="ru-RU"/>
              <a:t>с 38300 по 42500с – В условиях нейтральной атмосферы было произведено снижение температуры образца корпусной стали, при этом на поверхности образца была сформирована корка изолирующая зону взаимодействия от ванны расплава;</a:t>
            </a:r>
          </a:p>
          <a:p>
            <a:r>
              <a:rPr lang="ru-RU"/>
              <a:t>Стадия </a:t>
            </a:r>
            <a:r>
              <a:rPr lang="en-US"/>
              <a:t>C – </a:t>
            </a:r>
            <a:r>
              <a:rPr lang="ru-RU"/>
              <a:t>с 42500 по 44300с – Режим окисления ванны расплава паром;</a:t>
            </a:r>
          </a:p>
          <a:p>
            <a:r>
              <a:rPr lang="ru-RU"/>
              <a:t>Стадия </a:t>
            </a:r>
            <a:r>
              <a:rPr lang="en-US"/>
              <a:t>D – </a:t>
            </a:r>
            <a:r>
              <a:rPr lang="ru-RU"/>
              <a:t>с 44300 по 49200с – В условиях нейтральной атмосферы было произведено увеличение температуры образца корпусной стали, при этом сформированная на поверхности образца защитная корка растворилась и ванна расплава пришла во взаимодействие с образцом стали (с зоной взаимодействия);</a:t>
            </a:r>
          </a:p>
          <a:p>
            <a:r>
              <a:rPr lang="ru-RU"/>
              <a:t>Стадия </a:t>
            </a:r>
            <a:r>
              <a:rPr lang="en-US"/>
              <a:t>E </a:t>
            </a:r>
            <a:r>
              <a:rPr lang="ru-RU"/>
              <a:t>– с 49200 по 50960с – Режим окисления зоны взаимодействия и образца.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33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3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897" tIns="45949" rIns="91897" bIns="45949"/>
          <a:lstStyle/>
          <a:p>
            <a:r>
              <a:rPr lang="ru-RU" sz="1000"/>
              <a:t>На данном слайде показаны результаты по кинетике коррозии стального образца, как в на стадии А (в условиях нейтральной атмосферы), так и на стадии </a:t>
            </a:r>
            <a:r>
              <a:rPr lang="en-US" sz="1000"/>
              <a:t>E </a:t>
            </a:r>
            <a:r>
              <a:rPr lang="ru-RU" sz="1000"/>
              <a:t>(в условиях паровой атмосферы). Красная кривая иллюстрирует динамику изменения кажущегося положения верхней границу зоны взаимодействия (</a:t>
            </a:r>
            <a:r>
              <a:rPr lang="en-US" sz="1000"/>
              <a:t>“</a:t>
            </a:r>
            <a:r>
              <a:rPr lang="ru-RU" sz="1000"/>
              <a:t>кажущегося</a:t>
            </a:r>
            <a:r>
              <a:rPr lang="en-US" sz="1000"/>
              <a:t>”</a:t>
            </a:r>
            <a:r>
              <a:rPr lang="ru-RU" sz="1000"/>
              <a:t>, т.к. температурная зависимость скорости звука сильно и неопределённым образом отличается от температурной зависимости скорости звука в стали). Синяя кривая иллюстрирует динамику изменения реального положения нижней границу зоны взаимодействия. На слайде используется аббревиатура </a:t>
            </a:r>
            <a:r>
              <a:rPr lang="en-US" sz="1000"/>
              <a:t>IZ – </a:t>
            </a:r>
            <a:r>
              <a:rPr lang="ru-RU" sz="1000"/>
              <a:t>зона взаимодейстия.</a:t>
            </a:r>
          </a:p>
          <a:p>
            <a:pPr>
              <a:buFontTx/>
              <a:buChar char="•"/>
            </a:pPr>
            <a:r>
              <a:rPr lang="ru-RU" sz="1000"/>
              <a:t>Видно, что на стадии А кинетика коррозии хорошо описывается зависимостью (фиолетовый штрих-пунктир), предложенной ранее. Ссылка на соответствующую работу приведена.</a:t>
            </a:r>
          </a:p>
          <a:p>
            <a:pPr eaLnBrk="0" hangingPunct="0">
              <a:spcBef>
                <a:spcPct val="0"/>
              </a:spcBef>
              <a:buFontTx/>
              <a:buChar char="•"/>
            </a:pPr>
            <a:r>
              <a:rPr lang="ru-RU" sz="1000"/>
              <a:t>В эксперименте в наиболее консервативной постановке (т.е. для условий полностью окисленного расплава кориума) реализован режим окисления зоны взаимодействия (стадия </a:t>
            </a:r>
            <a:r>
              <a:rPr lang="en-US" sz="1000"/>
              <a:t>E</a:t>
            </a:r>
            <a:r>
              <a:rPr lang="ru-RU" sz="1000"/>
              <a:t>). Получены данные по кинетике коррозии в данных условиях</a:t>
            </a:r>
            <a:r>
              <a:rPr lang="en-US" sz="1000"/>
              <a:t>, </a:t>
            </a:r>
            <a:r>
              <a:rPr lang="ru-RU" sz="1000"/>
              <a:t>причём результаты ультразвуковой диагностики достаточно хорошо коррелируют с показаниями термопар, выходившими из строя при достижении их фронтом взаимодействия.</a:t>
            </a:r>
          </a:p>
          <a:p>
            <a:pPr>
              <a:buFontTx/>
              <a:buChar char="•"/>
            </a:pPr>
            <a:r>
              <a:rPr lang="ru-RU" sz="1000"/>
              <a:t>В конце стадии Е (в интервале от 50.8 по 51</a:t>
            </a:r>
            <a:r>
              <a:rPr lang="en-US" sz="1000"/>
              <a:t> ks</a:t>
            </a:r>
            <a:r>
              <a:rPr lang="ru-RU" sz="1000"/>
              <a:t>) произошло частичное плавление поверхностного слоя стали, обусловленное, по-видимому, неконтролируемым увеличением подвода тепла от расплава (эффект установки) и/или выделением тепла химических реакций. Указанные эффекты оценены расчетом в 2 и 0.</a:t>
            </a:r>
            <a:r>
              <a:rPr lang="en-US" sz="1000"/>
              <a:t>5</a:t>
            </a:r>
            <a:r>
              <a:rPr lang="ru-RU" sz="1000"/>
              <a:t>5кВт соответственно. (</a:t>
            </a:r>
            <a:r>
              <a:rPr lang="en-US" sz="1000"/>
              <a:t>Remark: </a:t>
            </a:r>
            <a:r>
              <a:rPr lang="ru-RU" sz="1000"/>
              <a:t>Этот пункт не обязательно говорить. Только, если спросят.)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70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96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897" tIns="45949" rIns="91897" bIns="45949"/>
          <a:lstStyle/>
          <a:p>
            <a:r>
              <a:rPr lang="ru-RU"/>
              <a:t>На данном слайде показано температурное состояние образца стали на стадии взаимодействия с расплавом субокисленного кориума (стадия </a:t>
            </a:r>
            <a:r>
              <a:rPr lang="en-US"/>
              <a:t>A</a:t>
            </a:r>
            <a:r>
              <a:rPr lang="ru-RU"/>
              <a:t>). Видно, что полученные результаты, как по финальной глубине коррозии, так и по граничной температуре </a:t>
            </a:r>
            <a:r>
              <a:rPr lang="en-US"/>
              <a:t>(T</a:t>
            </a:r>
            <a:r>
              <a:rPr lang="en-US" baseline="-25000"/>
              <a:t>B</a:t>
            </a:r>
            <a:r>
              <a:rPr lang="en-US"/>
              <a:t>)</a:t>
            </a:r>
            <a:r>
              <a:rPr lang="ru-RU"/>
              <a:t> достаточно хорошо коррелирует с результатами опыта </a:t>
            </a:r>
            <a:r>
              <a:rPr lang="en-US"/>
              <a:t>MC6</a:t>
            </a:r>
            <a:r>
              <a:rPr lang="ru-RU"/>
              <a:t>, условия проведения которого близки к условиям стадии </a:t>
            </a:r>
            <a:r>
              <a:rPr lang="en-US"/>
              <a:t>A </a:t>
            </a:r>
            <a:r>
              <a:rPr lang="ru-RU"/>
              <a:t>опыта </a:t>
            </a:r>
            <a:r>
              <a:rPr lang="en-US"/>
              <a:t>MCP-3.</a:t>
            </a:r>
            <a:endParaRPr lang="ru-RU"/>
          </a:p>
          <a:p>
            <a:r>
              <a:rPr lang="ru-RU"/>
              <a:t>Кроме того, необходимо отметить, что химический состав зоны взаимодействия в опыте близок к составу зоны взаимодействия в </a:t>
            </a:r>
            <a:r>
              <a:rPr lang="en-US"/>
              <a:t>MC6</a:t>
            </a:r>
            <a:r>
              <a:rPr lang="ru-RU"/>
              <a:t>.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80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00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897" tIns="45949" rIns="91897" bIns="45949"/>
          <a:lstStyle/>
          <a:p>
            <a:pPr marL="228600" indent="-228600"/>
            <a:r>
              <a:rPr lang="ru-RU"/>
              <a:t>На данном слайде нарастающим итогом приведены результаты эксперимента по к</a:t>
            </a:r>
            <a:r>
              <a:rPr lang="ru-RU">
                <a:solidFill>
                  <a:srgbClr val="000066"/>
                </a:solidFill>
              </a:rPr>
              <a:t>инетике выхода водорода и, соответственно, окисления расплава и зоны взаимодействия.</a:t>
            </a:r>
          </a:p>
          <a:p>
            <a:pPr marL="228600" indent="-228600"/>
            <a:r>
              <a:rPr lang="ru-RU">
                <a:solidFill>
                  <a:srgbClr val="000066"/>
                </a:solidFill>
              </a:rPr>
              <a:t>В расчёте было принято, что:</a:t>
            </a:r>
          </a:p>
          <a:p>
            <a:pPr marL="228600" indent="-228600">
              <a:buFontTx/>
              <a:buChar char="•"/>
            </a:pPr>
            <a:r>
              <a:rPr lang="ru-RU">
                <a:solidFill>
                  <a:srgbClr val="000066"/>
                </a:solidFill>
              </a:rPr>
              <a:t>скорость выхода водорода определяется содержанием водорода в печных газах -  пропорциональна ему, </a:t>
            </a:r>
          </a:p>
          <a:p>
            <a:pPr marL="228600" indent="-228600">
              <a:buFontTx/>
              <a:buChar char="•"/>
            </a:pPr>
            <a:r>
              <a:rPr lang="ru-RU"/>
              <a:t>полное количество образовавшегося водорода зависит от массового баланса компонентов, вовлечённых в химические реакции с </a:t>
            </a:r>
            <a:r>
              <a:rPr lang="en-US"/>
              <a:t>H2O</a:t>
            </a:r>
            <a:r>
              <a:rPr lang="ru-RU"/>
              <a:t>.</a:t>
            </a:r>
            <a:endParaRPr lang="ru-RU">
              <a:solidFill>
                <a:srgbClr val="000066"/>
              </a:solidFill>
            </a:endParaRPr>
          </a:p>
          <a:p>
            <a:pPr marL="228600" indent="-228600">
              <a:buFontTx/>
              <a:buChar char="•"/>
            </a:pPr>
            <a:r>
              <a:rPr lang="ru-RU">
                <a:solidFill>
                  <a:srgbClr val="000066"/>
                </a:solidFill>
              </a:rPr>
              <a:t>Видно, что, как в режиме окисления субокисленного расплава </a:t>
            </a:r>
            <a:r>
              <a:rPr lang="en-US">
                <a:solidFill>
                  <a:srgbClr val="000066"/>
                </a:solidFill>
              </a:rPr>
              <a:t>(</a:t>
            </a:r>
            <a:r>
              <a:rPr lang="ru-RU">
                <a:solidFill>
                  <a:srgbClr val="000066"/>
                </a:solidFill>
              </a:rPr>
              <a:t>стадия</a:t>
            </a:r>
            <a:r>
              <a:rPr lang="en-US">
                <a:solidFill>
                  <a:srgbClr val="000066"/>
                </a:solidFill>
              </a:rPr>
              <a:t> C)</a:t>
            </a:r>
            <a:r>
              <a:rPr lang="ru-RU">
                <a:solidFill>
                  <a:srgbClr val="000066"/>
                </a:solidFill>
              </a:rPr>
              <a:t>, так и в режиме окисления зоны взаимодействия (стадия </a:t>
            </a:r>
            <a:r>
              <a:rPr lang="en-US">
                <a:solidFill>
                  <a:srgbClr val="000066"/>
                </a:solidFill>
              </a:rPr>
              <a:t>E</a:t>
            </a:r>
            <a:r>
              <a:rPr lang="ru-RU">
                <a:solidFill>
                  <a:srgbClr val="000066"/>
                </a:solidFill>
              </a:rPr>
              <a:t>) результаты хорошо описываются линейным законом со следующими скоростями выхода водорода</a:t>
            </a:r>
            <a:r>
              <a:rPr lang="en-US">
                <a:solidFill>
                  <a:srgbClr val="000066"/>
                </a:solidFill>
              </a:rPr>
              <a:t> </a:t>
            </a:r>
            <a:r>
              <a:rPr lang="ru-RU">
                <a:solidFill>
                  <a:srgbClr val="000066"/>
                </a:solidFill>
              </a:rPr>
              <a:t>9.9 и 5.1 </a:t>
            </a:r>
            <a:r>
              <a:rPr lang="en-US">
                <a:solidFill>
                  <a:srgbClr val="000066"/>
                </a:solidFill>
              </a:rPr>
              <a:t>mg/s, </a:t>
            </a:r>
            <a:r>
              <a:rPr lang="ru-RU">
                <a:solidFill>
                  <a:srgbClr val="000066"/>
                </a:solidFill>
              </a:rPr>
              <a:t>соответственно. Стоит обратить внимание на то, что в</a:t>
            </a:r>
            <a:r>
              <a:rPr lang="ru-RU"/>
              <a:t> режиме окисления ванны расплава </a:t>
            </a:r>
            <a:r>
              <a:rPr lang="en-US"/>
              <a:t>(</a:t>
            </a:r>
            <a:r>
              <a:rPr lang="ru-RU"/>
              <a:t>стадия </a:t>
            </a:r>
            <a:r>
              <a:rPr lang="en-US"/>
              <a:t>C) </a:t>
            </a:r>
            <a:r>
              <a:rPr lang="ru-RU"/>
              <a:t>зафиксированы близкие к эксперименту </a:t>
            </a:r>
            <a:r>
              <a:rPr lang="en-US"/>
              <a:t>MA</a:t>
            </a:r>
            <a:r>
              <a:rPr lang="ru-RU"/>
              <a:t>-9 скорость окисления и скорость генерации водорода (11.0 </a:t>
            </a:r>
            <a:r>
              <a:rPr lang="en-US"/>
              <a:t>mg_H2/s</a:t>
            </a:r>
            <a:r>
              <a:rPr lang="ru-RU"/>
              <a:t>). </a:t>
            </a:r>
            <a:r>
              <a:rPr lang="en-US" b="1">
                <a:solidFill>
                  <a:srgbClr val="000066"/>
                </a:solidFill>
              </a:rPr>
              <a:t>Remark: </a:t>
            </a:r>
            <a:r>
              <a:rPr lang="ru-RU">
                <a:solidFill>
                  <a:srgbClr val="000066"/>
                </a:solidFill>
              </a:rPr>
              <a:t>в тестах </a:t>
            </a:r>
            <a:r>
              <a:rPr lang="en-US">
                <a:solidFill>
                  <a:srgbClr val="000066"/>
                </a:solidFill>
              </a:rPr>
              <a:t>MCP-3 </a:t>
            </a:r>
            <a:r>
              <a:rPr lang="ru-RU">
                <a:solidFill>
                  <a:srgbClr val="000066"/>
                </a:solidFill>
              </a:rPr>
              <a:t>и </a:t>
            </a:r>
            <a:r>
              <a:rPr lang="en-US">
                <a:solidFill>
                  <a:srgbClr val="000066"/>
                </a:solidFill>
              </a:rPr>
              <a:t>MA-9 </a:t>
            </a:r>
            <a:r>
              <a:rPr lang="ru-RU">
                <a:solidFill>
                  <a:srgbClr val="000066"/>
                </a:solidFill>
              </a:rPr>
              <a:t>были использованы тигли одного диаметра и условия проведения опыта были близкими.</a:t>
            </a:r>
          </a:p>
          <a:p>
            <a:pPr marL="228600" indent="-228600">
              <a:buFontTx/>
              <a:buChar char="•"/>
            </a:pPr>
            <a:r>
              <a:rPr lang="ru-RU"/>
              <a:t>Окисление контролируется подводом пара к поверхности ванны, т.е. процесс коррозии находится в режиме голодания по окислителю.</a:t>
            </a:r>
          </a:p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883" tIns="45941" rIns="91883" bIns="45941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0750" y="746125"/>
            <a:ext cx="4959350" cy="3719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774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6463" y="4713288"/>
            <a:ext cx="4984750" cy="44688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97" tIns="45949" rIns="91897" bIns="45949"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897" tIns="45949" rIns="91897" bIns="45949"/>
          <a:lstStyle/>
          <a:p>
            <a:r>
              <a:rPr lang="ru-RU"/>
              <a:t>Оксидный и металлический расплав после замены нейтральной атмосферы на окислительную</a:t>
            </a:r>
            <a:endParaRPr lang="ru-RU">
              <a:solidFill>
                <a:schemeClr val="accent2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897" tIns="45949" rIns="91897" bIns="45949"/>
          <a:lstStyle/>
          <a:p>
            <a:r>
              <a:rPr lang="ru-RU"/>
              <a:t>Тест </a:t>
            </a:r>
            <a:r>
              <a:rPr lang="en-US"/>
              <a:t>MCP-6. </a:t>
            </a:r>
            <a:r>
              <a:rPr lang="ru-RU"/>
              <a:t>Целью данного опыта является и</a:t>
            </a:r>
            <a:r>
              <a:rPr lang="ru-RU">
                <a:solidFill>
                  <a:schemeClr val="accent2"/>
                </a:solidFill>
              </a:rPr>
              <a:t>зучение кинетики окисления металлического расплава, содержащего </a:t>
            </a:r>
            <a:r>
              <a:rPr lang="en-US">
                <a:solidFill>
                  <a:schemeClr val="accent2"/>
                </a:solidFill>
              </a:rPr>
              <a:t>U </a:t>
            </a:r>
            <a:r>
              <a:rPr lang="ru-RU">
                <a:solidFill>
                  <a:schemeClr val="accent2"/>
                </a:solidFill>
              </a:rPr>
              <a:t>и </a:t>
            </a:r>
            <a:r>
              <a:rPr lang="en-US">
                <a:solidFill>
                  <a:schemeClr val="accent2"/>
                </a:solidFill>
              </a:rPr>
              <a:t>Zr</a:t>
            </a:r>
            <a:r>
              <a:rPr lang="ru-RU">
                <a:solidFill>
                  <a:schemeClr val="accent2"/>
                </a:solidFill>
              </a:rPr>
              <a:t>, сквозь поверхностную оксидную корку после замены нейтральной атмосферы на водяной пар.</a:t>
            </a:r>
            <a:endParaRPr lang="ru-RU"/>
          </a:p>
          <a:p>
            <a:r>
              <a:rPr lang="ru-RU"/>
              <a:t>Параметры опыта - прямо по слайду. Можно добавить, что первоначально в печи была нейтральная атмосфера (</a:t>
            </a:r>
            <a:r>
              <a:rPr lang="en-US"/>
              <a:t>Ar</a:t>
            </a:r>
            <a:r>
              <a:rPr lang="ru-RU"/>
              <a:t>), заменённая после наплавления ванны расплава и формирования на его поверхности оксидной шлаковой корки, на окислительную – паровую.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1026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117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97" tIns="45949" rIns="91897" bIns="45949"/>
          <a:lstStyle/>
          <a:p>
            <a:r>
              <a:rPr lang="ru-RU"/>
              <a:t>В данном опыте была использована технология индукционной плавки в холодном бетонном тигле. Бетонный тигель был изготовлен из диоксидциркониевого бетона.</a:t>
            </a:r>
            <a:r>
              <a:rPr lang="en-US"/>
              <a:t> </a:t>
            </a:r>
            <a:r>
              <a:rPr lang="ru-RU"/>
              <a:t>Были предусмотрены меры для измерения температуры объёма расплава (</a:t>
            </a:r>
            <a:r>
              <a:rPr lang="en-US"/>
              <a:t>W/Re </a:t>
            </a:r>
            <a:r>
              <a:rPr lang="ru-RU"/>
              <a:t>термопары в объёме тигля) и температуры верхней поверхности оксидной корки, предварительно сформированной на расплаве металла (</a:t>
            </a:r>
            <a:r>
              <a:rPr lang="en-US"/>
              <a:t>Pt/PtRh </a:t>
            </a:r>
            <a:r>
              <a:rPr lang="ru-RU"/>
              <a:t>термопара и пирометр). Следует обратить внимание на то, что на рабочих длинах пирометра и при количестве пара, имевшегося в объёме печи, измерения температуры пирометром является вполне корректным с очень малой величиной систематической погрешности, вносимой за счёт поглощения излучения паром. Кроме того, в схеме экспериментальной установки были предусмотрены не показанные здесь средства для измерения состава печных газов, для сбора аэрозолей и, самое главное, для сбора конденсата водяного пара, прошедшего сквозь объём печи и не абсорбированного расплавом. Последнее позволило по балансу подаваемого в печь пара и собираемого конденсата оценить кинетику окисления расплава.</a:t>
            </a:r>
            <a:endParaRPr lang="en-US"/>
          </a:p>
          <a:p>
            <a:r>
              <a:rPr lang="ru-RU"/>
              <a:t>Помимо этого для предотвращения окисления расплава паром сквозь стенки бетонного тигля внешняя его поверхность была покрыта предварительно испытанной алюмосиликатной эмалью.</a:t>
            </a:r>
          </a:p>
          <a:p>
            <a:r>
              <a:rPr lang="ru-RU"/>
              <a:t>Для снижения конденсации пара на водоохлаждаемой крышке тигля была применена крышка с увеличенной толщиной, что повысило температуру её нижней поверхности до значений, превышающих 100</a:t>
            </a:r>
            <a:r>
              <a:rPr lang="en-US"/>
              <a:t>°C</a:t>
            </a:r>
            <a:r>
              <a:rPr lang="ru-RU"/>
              <a:t> и фактически прекратило конденсацию пара в объёме печи.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897" tIns="45949" rIns="91897" bIns="45949"/>
          <a:lstStyle/>
          <a:p>
            <a:r>
              <a:rPr lang="ru-RU"/>
              <a:t>На этом слайде показано состояние поверхности расплава и оксидной корки на разных фазах опыта</a:t>
            </a:r>
            <a:r>
              <a:rPr lang="en-US"/>
              <a:t> </a:t>
            </a:r>
            <a:r>
              <a:rPr lang="ru-RU"/>
              <a:t>и после кристаллизации слитка. Видно, что корка, образованная на поверхности расплава, имеет значительные по размеру трещины и весьма неоднородна по своей площади и, возможно, по её толщине.</a:t>
            </a:r>
          </a:p>
          <a:p>
            <a:r>
              <a:rPr lang="ru-RU"/>
              <a:t>Многочисленные</a:t>
            </a:r>
            <a:r>
              <a:rPr lang="en-US"/>
              <a:t> </a:t>
            </a:r>
            <a:r>
              <a:rPr lang="ru-RU"/>
              <a:t>металлические и шлаковые выделения на поверхности оксидной корки</a:t>
            </a:r>
            <a:r>
              <a:rPr lang="en-US"/>
              <a:t>, </a:t>
            </a:r>
            <a:r>
              <a:rPr lang="ru-RU"/>
              <a:t>как и вспышки/всплески расплава</a:t>
            </a:r>
            <a:r>
              <a:rPr lang="en-US"/>
              <a:t>, </a:t>
            </a:r>
            <a:r>
              <a:rPr lang="ru-RU"/>
              <a:t>визуально наблюдавшиеся во время теста</a:t>
            </a:r>
            <a:r>
              <a:rPr lang="en-US"/>
              <a:t>, </a:t>
            </a:r>
            <a:r>
              <a:rPr lang="ru-RU"/>
              <a:t>свидетельствуют о большом количестве пор и трещин в оксидной корке.</a:t>
            </a:r>
          </a:p>
          <a:p>
            <a:r>
              <a:rPr lang="ru-RU"/>
              <a:t>Таким образом, можно констатировать, что даже в относительно маломасштабных условиях эксперимента оксидная корка на расплаве металла растрескивается существенным образом</a:t>
            </a:r>
            <a:r>
              <a:rPr lang="en-US"/>
              <a:t>.</a:t>
            </a:r>
            <a:r>
              <a:rPr lang="ru-RU"/>
              <a:t> 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897" tIns="45949" rIns="91897" bIns="45949"/>
          <a:lstStyle/>
          <a:p>
            <a:r>
              <a:rPr lang="ru-RU"/>
              <a:t>Кинетика окисления</a:t>
            </a:r>
            <a:r>
              <a:rPr lang="en-US"/>
              <a:t>.</a:t>
            </a:r>
          </a:p>
          <a:p>
            <a:r>
              <a:rPr lang="ru-RU"/>
              <a:t>На данном графике для периода окисления расплава нарастающим итогом показаны:</a:t>
            </a:r>
            <a:r>
              <a:rPr lang="en-US"/>
              <a:t> </a:t>
            </a:r>
            <a:r>
              <a:rPr lang="ru-RU"/>
              <a:t>масса поданного в объём печи пара (фиолетовая прямая), масса собранного конденсата (синяя кривая), масса поглощённого расплавом пара (красная кривая) и линейная интерполяция массы поглощённого пара (чёрная прямая).</a:t>
            </a:r>
          </a:p>
          <a:p>
            <a:r>
              <a:rPr lang="ru-RU"/>
              <a:t>В качестве вывода можно утверждать следующее:</a:t>
            </a:r>
          </a:p>
          <a:p>
            <a:pPr>
              <a:buFontTx/>
              <a:buChar char="•"/>
            </a:pPr>
            <a:r>
              <a:rPr lang="ru-RU"/>
              <a:t>Окисление расплава может быть достаточно хорошо аппроксимировано линейным законом со скоростью поглощения пара равным </a:t>
            </a:r>
            <a:r>
              <a:rPr lang="ru-RU">
                <a:solidFill>
                  <a:srgbClr val="990033"/>
                </a:solidFill>
              </a:rPr>
              <a:t>23 (</a:t>
            </a:r>
            <a:r>
              <a:rPr lang="en-US">
                <a:solidFill>
                  <a:srgbClr val="990033"/>
                </a:solidFill>
              </a:rPr>
              <a:t>±</a:t>
            </a:r>
            <a:r>
              <a:rPr lang="ru-RU">
                <a:solidFill>
                  <a:srgbClr val="990033"/>
                </a:solidFill>
              </a:rPr>
              <a:t>3) </a:t>
            </a:r>
            <a:r>
              <a:rPr lang="en-US">
                <a:solidFill>
                  <a:srgbClr val="990033"/>
                </a:solidFill>
              </a:rPr>
              <a:t>mg H2O/s</a:t>
            </a:r>
            <a:endParaRPr lang="ru-RU">
              <a:solidFill>
                <a:srgbClr val="990033"/>
              </a:solidFill>
            </a:endParaRPr>
          </a:p>
          <a:p>
            <a:pPr>
              <a:buFontTx/>
              <a:buChar char="•"/>
            </a:pPr>
            <a:r>
              <a:rPr lang="ru-RU">
                <a:solidFill>
                  <a:srgbClr val="990033"/>
                </a:solidFill>
              </a:rPr>
              <a:t>Некоторое систематическое снижение скорости окисления, наблюдавшееся на начальной стадии окисления (до 16200 с), когда имел место некоторый рост корки, нельзя назвать достоверным, т.к. все эти отклонения укладываются в весьма узкий интервал </a:t>
            </a:r>
            <a:r>
              <a:rPr lang="en-US">
                <a:solidFill>
                  <a:srgbClr val="990033"/>
                </a:solidFill>
              </a:rPr>
              <a:t>±</a:t>
            </a:r>
            <a:r>
              <a:rPr lang="ru-RU">
                <a:solidFill>
                  <a:srgbClr val="990033"/>
                </a:solidFill>
              </a:rPr>
              <a:t>13%</a:t>
            </a:r>
          </a:p>
          <a:p>
            <a:pPr>
              <a:buFontTx/>
              <a:buChar char="•"/>
            </a:pPr>
            <a:r>
              <a:rPr lang="ru-RU"/>
              <a:t>Постоянство скорости окисления в независимости от толщины оксидной корки – свидетельствует о решающей роли трещинообразования  в корке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897" tIns="45949" rIns="91897" bIns="45949"/>
          <a:lstStyle/>
          <a:p>
            <a:r>
              <a:rPr lang="ru-RU"/>
              <a:t>Целью данного опыта является и</a:t>
            </a:r>
            <a:r>
              <a:rPr lang="ru-RU">
                <a:solidFill>
                  <a:schemeClr val="accent2"/>
                </a:solidFill>
              </a:rPr>
              <a:t>зучение кинетики окисления расплава субокисленного кориума сквозь поверхностную оксидную корку после замены нейтральной атмосферы на водяной пар.</a:t>
            </a:r>
            <a:endParaRPr lang="ru-RU"/>
          </a:p>
          <a:p>
            <a:r>
              <a:rPr lang="ru-RU"/>
              <a:t>Параметры опыта - прямо по слайду. Можно добавить, что первоначально в печи была нейтральная атмосфера (</a:t>
            </a:r>
            <a:r>
              <a:rPr lang="en-US"/>
              <a:t>Ar</a:t>
            </a:r>
            <a:r>
              <a:rPr lang="ru-RU"/>
              <a:t>), заменённая после наплавления ванны расплава и формирования на его поверхности оксидной шлаковой корки, на окислительную – паровую.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84B4838B-E529-431C-8B25-C33FD159F0C9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367874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8B6122C5-FC34-4D26-B849-0FC1CA94D7B9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114270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05588" y="481013"/>
            <a:ext cx="1973262" cy="59324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481013"/>
            <a:ext cx="5767388" cy="59324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819D0118-DADB-4B66-BD21-414E08290B7A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301744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68850" y="22987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68850" y="44323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1830388" y="6472238"/>
            <a:ext cx="695483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65B6BB38-3CCF-418B-873A-983C138DE937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079145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768850" y="2298700"/>
            <a:ext cx="38100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1830388" y="6472238"/>
            <a:ext cx="695483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B13BFE75-8F4A-4DC8-8532-601A11499F28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767602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96FD39EC-A352-4AAF-81C6-9FB7C520249B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369273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CD78CA8C-B9FF-42C0-AD21-F060957DE7A6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20512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8850" y="2298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BC99D987-304A-4A51-A8CA-F31734D5728A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881126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E0EB8AF7-A7A2-44A3-9A2F-02C1B85A75D3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711304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B4B159FF-51C9-4318-A5AC-E524E738AEBE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56608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36DB0152-5950-4BF7-B41F-87F9C67DA199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399625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84A928D5-3546-4DA1-847F-6A49ACF01541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86212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F42229FF-D20F-4A9A-8B6C-235DD5500B3F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846319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81013"/>
            <a:ext cx="7772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22987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30388" y="6472238"/>
            <a:ext cx="6954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59" tIns="46030" rIns="92059" bIns="46030" numCol="1" anchor="ctr" anchorCtr="0" compatLnSpc="1">
            <a:prstTxWarp prst="textNoShape">
              <a:avLst/>
            </a:prstTxWarp>
          </a:bodyPr>
          <a:lstStyle>
            <a:lvl1pPr algn="ctr" defTabSz="762000" eaLnBrk="1" hangingPunct="1">
              <a:defRPr sz="1200">
                <a:solidFill>
                  <a:srgbClr val="990033"/>
                </a:solidFill>
              </a:defRPr>
            </a:lvl1pPr>
          </a:lstStyle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4B5C6673-48CA-4DC9-A1DD-3374053B86DF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7050" y="6507163"/>
            <a:ext cx="861695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80992" name="Text Box 1024"/>
          <p:cNvSpPr txBox="1">
            <a:spLocks noChangeArrowheads="1"/>
          </p:cNvSpPr>
          <p:nvPr userDrawn="1"/>
        </p:nvSpPr>
        <p:spPr bwMode="auto">
          <a:xfrm>
            <a:off x="2092325" y="664051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140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Click="0"/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5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26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7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8.jpeg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9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0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7" Type="http://schemas.openxmlformats.org/officeDocument/2006/relationships/image" Target="../media/image5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54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57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58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oleObject" Target="../embeddings/oleObject36.bin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64.png"/><Relationship Id="rId10" Type="http://schemas.openxmlformats.org/officeDocument/2006/relationships/image" Target="../media/image65.emf"/><Relationship Id="rId4" Type="http://schemas.openxmlformats.org/officeDocument/2006/relationships/image" Target="../media/image61.wmf"/><Relationship Id="rId9" Type="http://schemas.openxmlformats.org/officeDocument/2006/relationships/image" Target="../media/image63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6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ChangeArrowheads="1"/>
          </p:cNvSpPr>
          <p:nvPr/>
        </p:nvSpPr>
        <p:spPr bwMode="auto">
          <a:xfrm>
            <a:off x="1109663" y="128588"/>
            <a:ext cx="3879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>
            <a:spAutoFit/>
          </a:bodyPr>
          <a:lstStyle/>
          <a:p>
            <a:r>
              <a:rPr lang="en-US" sz="1800">
                <a:cs typeface="Times New Roman" pitchFamily="18" charset="0"/>
              </a:rPr>
              <a:t>A.P. Alexandrov </a:t>
            </a:r>
            <a:r>
              <a:rPr lang="en-GB" sz="1800"/>
              <a:t>Research</a:t>
            </a:r>
            <a:r>
              <a:rPr lang="en-US" sz="1800"/>
              <a:t> </a:t>
            </a:r>
            <a:r>
              <a:rPr lang="en-GB" sz="1800"/>
              <a:t>Institute</a:t>
            </a:r>
            <a:r>
              <a:rPr lang="en-US" sz="1800"/>
              <a:t> of Technology (Russia)</a:t>
            </a:r>
            <a:endParaRPr lang="en-GB" sz="1800"/>
          </a:p>
        </p:txBody>
      </p:sp>
      <p:pic>
        <p:nvPicPr>
          <p:cNvPr id="7045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7772400" y="0"/>
            <a:ext cx="112395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04516" name="Object 4"/>
          <p:cNvGraphicFramePr>
            <a:graphicFrameLocks noChangeAspect="1"/>
          </p:cNvGraphicFramePr>
          <p:nvPr/>
        </p:nvGraphicFramePr>
        <p:xfrm>
          <a:off x="217488" y="0"/>
          <a:ext cx="822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520" name="CorelDRAW" r:id="rId5" imgW="515520" imgH="574200" progId="CorelDraw.Graphic.7">
                  <p:embed/>
                </p:oleObj>
              </mc:Choice>
              <mc:Fallback>
                <p:oleObj name="CorelDRAW" r:id="rId5" imgW="515520" imgH="574200" progId="CorelDraw.Graphic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0"/>
                        <a:ext cx="822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4517" name="Rectangle 5"/>
          <p:cNvSpPr>
            <a:spLocks noChangeArrowheads="1"/>
          </p:cNvSpPr>
          <p:nvPr/>
        </p:nvSpPr>
        <p:spPr bwMode="auto">
          <a:xfrm>
            <a:off x="515938" y="4597400"/>
            <a:ext cx="7508875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marL="342900" indent="-342900"/>
            <a:r>
              <a:rPr lang="en-GB" sz="2000"/>
              <a:t>Presented by M. Sheindlin</a:t>
            </a:r>
          </a:p>
          <a:p>
            <a:pPr marL="342900" indent="-342900"/>
            <a:r>
              <a:rPr lang="en-US" sz="2000"/>
              <a:t>20</a:t>
            </a:r>
            <a:r>
              <a:rPr lang="en-US" sz="2000" baseline="30000"/>
              <a:t>th</a:t>
            </a:r>
            <a:r>
              <a:rPr lang="en-US" sz="2000"/>
              <a:t> CEG-SAM meeting</a:t>
            </a:r>
          </a:p>
          <a:p>
            <a:pPr marL="342900" indent="-342900"/>
            <a:r>
              <a:rPr lang="en-US" sz="2000">
                <a:solidFill>
                  <a:srgbClr val="000000"/>
                </a:solidFill>
              </a:rPr>
              <a:t>Moscow, Russia</a:t>
            </a:r>
          </a:p>
          <a:p>
            <a:pPr marL="342900" indent="-342900"/>
            <a:r>
              <a:rPr lang="en-US" sz="2000">
                <a:solidFill>
                  <a:srgbClr val="000000"/>
                </a:solidFill>
              </a:rPr>
              <a:t>October 11, 2011</a:t>
            </a:r>
            <a:endParaRPr lang="en-GB" sz="2000">
              <a:solidFill>
                <a:srgbClr val="000000"/>
              </a:solidFill>
            </a:endParaRPr>
          </a:p>
        </p:txBody>
      </p:sp>
      <p:sp>
        <p:nvSpPr>
          <p:cNvPr id="704518" name="Rectangle 6"/>
          <p:cNvSpPr>
            <a:spLocks noChangeArrowheads="1"/>
          </p:cNvSpPr>
          <p:nvPr/>
        </p:nvSpPr>
        <p:spPr bwMode="auto">
          <a:xfrm>
            <a:off x="557213" y="15462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/>
            <a:endParaRPr lang="ru-RU" sz="2800">
              <a:solidFill>
                <a:srgbClr val="A50021"/>
              </a:solidFill>
              <a:cs typeface="Times New Roman" pitchFamily="18" charset="0"/>
            </a:endParaRPr>
          </a:p>
        </p:txBody>
      </p:sp>
      <p:sp>
        <p:nvSpPr>
          <p:cNvPr id="704519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>
                <a:cs typeface="Times New Roman" pitchFamily="18" charset="0"/>
              </a:rPr>
              <a:t>Final Report </a:t>
            </a:r>
            <a:br>
              <a:rPr lang="en-GB" sz="3200">
                <a:cs typeface="Times New Roman" pitchFamily="18" charset="0"/>
              </a:rPr>
            </a:br>
            <a:r>
              <a:rPr lang="en-GB" sz="3200">
                <a:cs typeface="Times New Roman" pitchFamily="18" charset="0"/>
              </a:rPr>
              <a:t>on the ISTC project #3592 </a:t>
            </a:r>
            <a:br>
              <a:rPr lang="en-GB" sz="3200">
                <a:cs typeface="Times New Roman" pitchFamily="18" charset="0"/>
              </a:rPr>
            </a:br>
            <a:r>
              <a:rPr lang="en-GB" sz="3200">
                <a:cs typeface="Times New Roman" pitchFamily="18" charset="0"/>
              </a:rPr>
              <a:t>“Investigation of Corium Melt Interaction </a:t>
            </a:r>
            <a:br>
              <a:rPr lang="en-GB" sz="3200">
                <a:cs typeface="Times New Roman" pitchFamily="18" charset="0"/>
              </a:rPr>
            </a:br>
            <a:r>
              <a:rPr lang="en-GB" sz="3200">
                <a:cs typeface="Times New Roman" pitchFamily="18" charset="0"/>
              </a:rPr>
              <a:t>with NPP Reactor Vessel Steel” </a:t>
            </a:r>
            <a:br>
              <a:rPr lang="en-GB" sz="3200">
                <a:cs typeface="Times New Roman" pitchFamily="18" charset="0"/>
              </a:rPr>
            </a:br>
            <a:r>
              <a:rPr lang="en-GB" sz="3200">
                <a:cs typeface="Times New Roman" pitchFamily="18" charset="0"/>
              </a:rPr>
              <a:t>(METCOR-P)</a:t>
            </a:r>
            <a:r>
              <a:rPr lang="en-GB" sz="3200">
                <a:solidFill>
                  <a:srgbClr val="990033"/>
                </a:solidFill>
                <a:cs typeface="Times New Roman" pitchFamily="18" charset="0"/>
              </a:rPr>
              <a:t> </a:t>
            </a:r>
            <a:endParaRPr lang="en-GB" sz="32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6F92343B-E014-4047-A41C-4422FE67D6BC}" type="slidenum">
              <a:rPr lang="en-GB"/>
              <a:pPr/>
              <a:t>10</a:t>
            </a:fld>
            <a:endParaRPr lang="en-GB"/>
          </a:p>
        </p:txBody>
      </p:sp>
      <p:sp>
        <p:nvSpPr>
          <p:cNvPr id="98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681038"/>
            <a:ext cx="7915275" cy="944562"/>
          </a:xfrm>
        </p:spPr>
        <p:txBody>
          <a:bodyPr/>
          <a:lstStyle/>
          <a:p>
            <a:r>
              <a:rPr lang="en-US"/>
              <a:t>Task 1. Interaction with a horizontal specimen surface. Test MCP-2</a:t>
            </a:r>
            <a:endParaRPr lang="ru-RU"/>
          </a:p>
        </p:txBody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2041525"/>
            <a:ext cx="7019925" cy="371475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>
                <a:effectLst/>
              </a:rPr>
              <a:t>    </a:t>
            </a:r>
            <a:r>
              <a:rPr lang="en-US" b="1">
                <a:effectLst/>
              </a:rPr>
              <a:t>Summarized data on VVER steel corrosion kinetics </a:t>
            </a:r>
            <a:r>
              <a:rPr lang="ru-RU" b="1">
                <a:effectLst/>
              </a:rPr>
              <a:t> </a:t>
            </a:r>
            <a:r>
              <a:rPr lang="en-US" b="1">
                <a:effectLst/>
              </a:rPr>
              <a:t>in the oxidizing atmosphere</a:t>
            </a:r>
            <a:endParaRPr lang="ru-RU" b="1">
              <a:effectLst/>
            </a:endParaRPr>
          </a:p>
          <a:p>
            <a:pPr>
              <a:buFont typeface="Wingdings" pitchFamily="2" charset="2"/>
              <a:buNone/>
            </a:pPr>
            <a:endParaRPr lang="en-US" b="1">
              <a:effectLst/>
            </a:endParaRPr>
          </a:p>
          <a:p>
            <a:pPr>
              <a:buFont typeface="Wingdings" pitchFamily="2" charset="2"/>
              <a:buNone/>
            </a:pPr>
            <a:r>
              <a:rPr lang="en-US" b="1">
                <a:effectLst/>
              </a:rPr>
              <a:t>Interaction of molten corium with vessel steel in oxidizing atmosphere. Test </a:t>
            </a:r>
            <a:r>
              <a:rPr lang="ru-RU" b="1">
                <a:effectLst/>
              </a:rPr>
              <a:t>МСР</a:t>
            </a:r>
            <a:r>
              <a:rPr lang="en-US" b="1">
                <a:effectLst/>
              </a:rPr>
              <a:t>-2</a:t>
            </a:r>
            <a:endParaRPr lang="ru-RU" b="1">
              <a:effectLst/>
            </a:endParaRPr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85D0AA15-AA4A-477C-8FF4-D8C4D8020C0C}" type="slidenum">
              <a:rPr lang="en-GB"/>
              <a:pPr/>
              <a:t>11</a:t>
            </a:fld>
            <a:endParaRPr lang="en-GB"/>
          </a:p>
        </p:txBody>
      </p:sp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r>
              <a:rPr lang="ru-RU"/>
              <a:t>: </a:t>
            </a:r>
          </a:p>
        </p:txBody>
      </p:sp>
      <p:sp>
        <p:nvSpPr>
          <p:cNvPr id="988164" name="Text Box 4"/>
          <p:cNvSpPr txBox="1">
            <a:spLocks noChangeArrowheads="1"/>
          </p:cNvSpPr>
          <p:nvPr/>
        </p:nvSpPr>
        <p:spPr bwMode="auto">
          <a:xfrm>
            <a:off x="765175" y="1325563"/>
            <a:ext cx="7708900" cy="1296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Get experimental data for the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UO</a:t>
            </a:r>
            <a:r>
              <a:rPr lang="en-US" baseline="-25000">
                <a:solidFill>
                  <a:srgbClr val="000066"/>
                </a:solidFill>
                <a:latin typeface="Arial" pitchFamily="34" charset="0"/>
              </a:rPr>
              <a:t>2+x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 – ZrO</a:t>
            </a:r>
            <a:r>
              <a:rPr lang="en-US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 corium in a wide range of temperatures on the specimen surface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88165" name="Rectangle 5"/>
          <p:cNvSpPr>
            <a:spLocks noChangeArrowheads="1"/>
          </p:cNvSpPr>
          <p:nvPr/>
        </p:nvSpPr>
        <p:spPr bwMode="auto">
          <a:xfrm>
            <a:off x="646113" y="2965450"/>
            <a:ext cx="7772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59" tIns="46030" rIns="92059" bIns="46030" anchor="ctr"/>
          <a:lstStyle/>
          <a:p>
            <a:pPr algn="ctr" defTabSz="762000"/>
            <a:r>
              <a:rPr lang="en-US" sz="2800">
                <a:solidFill>
                  <a:srgbClr val="A50021"/>
                </a:solidFill>
              </a:rPr>
              <a:t>Experimental parameters</a:t>
            </a:r>
            <a:r>
              <a:rPr lang="ru-RU" sz="2800">
                <a:solidFill>
                  <a:srgbClr val="A50021"/>
                </a:solidFill>
              </a:rPr>
              <a:t>: </a:t>
            </a:r>
          </a:p>
        </p:txBody>
      </p:sp>
      <p:sp>
        <p:nvSpPr>
          <p:cNvPr id="988166" name="Text Box 6"/>
          <p:cNvSpPr txBox="1">
            <a:spLocks noChangeArrowheads="1"/>
          </p:cNvSpPr>
          <p:nvPr/>
        </p:nvSpPr>
        <p:spPr bwMode="auto">
          <a:xfrm>
            <a:off x="811213" y="3657600"/>
            <a:ext cx="7708900" cy="1296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Corium composition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,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mass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%: 71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UO</a:t>
            </a:r>
            <a:r>
              <a:rPr lang="en-US" baseline="-25000">
                <a:solidFill>
                  <a:srgbClr val="000066"/>
                </a:solidFill>
                <a:latin typeface="Arial" pitchFamily="34" charset="0"/>
              </a:rPr>
              <a:t>2+x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400">
                <a:solidFill>
                  <a:srgbClr val="000066"/>
                </a:solidFill>
                <a:latin typeface="Arial" pitchFamily="34" charset="0"/>
              </a:rPr>
              <a:t>–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 29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ZrO</a:t>
            </a:r>
            <a:r>
              <a:rPr lang="en-US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Temperature on the specimen surface</a:t>
            </a:r>
            <a:r>
              <a:rPr lang="en-US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:</a:t>
            </a:r>
            <a:r>
              <a:rPr lang="ru-RU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870 </a:t>
            </a:r>
            <a:r>
              <a:rPr lang="en-US" sz="1400">
                <a:solidFill>
                  <a:srgbClr val="000066"/>
                </a:solidFill>
                <a:latin typeface="Arial" pitchFamily="34" charset="0"/>
              </a:rPr>
              <a:t>–</a:t>
            </a:r>
            <a:r>
              <a:rPr lang="ru-RU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1370С</a:t>
            </a:r>
            <a:endParaRPr lang="en-US">
              <a:solidFill>
                <a:srgbClr val="000066"/>
              </a:solidFill>
              <a:latin typeface="Arial" pitchFamily="34" charset="0"/>
              <a:sym typeface="Symbol" pitchFamily="18" charset="2"/>
            </a:endParaRPr>
          </a:p>
          <a:p>
            <a:pPr>
              <a:lnSpc>
                <a:spcPct val="110000"/>
              </a:lnSpc>
            </a:pPr>
            <a:r>
              <a:rPr lang="en-US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Atmosphere</a:t>
            </a:r>
            <a:r>
              <a:rPr lang="ru-RU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: </a:t>
            </a:r>
            <a:r>
              <a:rPr lang="en-US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air</a:t>
            </a:r>
            <a:endParaRPr lang="ru-RU">
              <a:solidFill>
                <a:srgbClr val="000066"/>
              </a:solidFill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64E58523-DC25-4760-89B5-B06C3CE5340D}" type="slidenum">
              <a:rPr lang="en-GB"/>
              <a:pPr/>
              <a:t>12</a:t>
            </a:fld>
            <a:endParaRPr lang="en-GB"/>
          </a:p>
        </p:txBody>
      </p:sp>
      <p:sp>
        <p:nvSpPr>
          <p:cNvPr id="98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858838" y="163513"/>
            <a:ext cx="7772400" cy="639762"/>
          </a:xfrm>
        </p:spPr>
        <p:txBody>
          <a:bodyPr/>
          <a:lstStyle/>
          <a:p>
            <a:r>
              <a:rPr lang="en-US"/>
              <a:t>Experimental results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989189" name="Rectangle 5"/>
          <p:cNvSpPr>
            <a:spLocks noChangeArrowheads="1"/>
          </p:cNvSpPr>
          <p:nvPr/>
        </p:nvSpPr>
        <p:spPr bwMode="auto">
          <a:xfrm>
            <a:off x="0" y="-695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98919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989207" name="Group 23"/>
          <p:cNvGrpSpPr>
            <a:grpSpLocks/>
          </p:cNvGrpSpPr>
          <p:nvPr/>
        </p:nvGrpSpPr>
        <p:grpSpPr bwMode="auto">
          <a:xfrm>
            <a:off x="1266825" y="528638"/>
            <a:ext cx="7067550" cy="5922962"/>
            <a:chOff x="1014" y="480"/>
            <a:chExt cx="3900" cy="3294"/>
          </a:xfrm>
        </p:grpSpPr>
        <p:graphicFrame>
          <p:nvGraphicFramePr>
            <p:cNvPr id="989194" name="Object 10"/>
            <p:cNvGraphicFramePr>
              <a:graphicFrameLocks noChangeAspect="1"/>
            </p:cNvGraphicFramePr>
            <p:nvPr/>
          </p:nvGraphicFramePr>
          <p:xfrm>
            <a:off x="1014" y="480"/>
            <a:ext cx="3900" cy="3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9208" name="Документ" r:id="rId3" imgW="5944526" imgH="5022684" progId="Word.Document.8">
                    <p:embed/>
                  </p:oleObj>
                </mc:Choice>
                <mc:Fallback>
                  <p:oleObj name="Документ" r:id="rId3" imgW="5944526" imgH="5022684" progId="Word.Document.8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4" y="480"/>
                          <a:ext cx="3900" cy="32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9196" name="Line 12"/>
            <p:cNvSpPr>
              <a:spLocks noChangeShapeType="1"/>
            </p:cNvSpPr>
            <p:nvPr/>
          </p:nvSpPr>
          <p:spPr bwMode="auto">
            <a:xfrm flipH="1">
              <a:off x="4910" y="486"/>
              <a:ext cx="2" cy="31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9205" name="Line 21"/>
            <p:cNvSpPr>
              <a:spLocks noChangeShapeType="1"/>
            </p:cNvSpPr>
            <p:nvPr/>
          </p:nvSpPr>
          <p:spPr bwMode="auto">
            <a:xfrm>
              <a:off x="1482" y="2760"/>
              <a:ext cx="0" cy="8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9206" name="Line 22"/>
            <p:cNvSpPr>
              <a:spLocks noChangeShapeType="1"/>
            </p:cNvSpPr>
            <p:nvPr/>
          </p:nvSpPr>
          <p:spPr bwMode="auto">
            <a:xfrm flipV="1">
              <a:off x="1014" y="2760"/>
              <a:ext cx="1644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16FB8579-8149-459D-9457-1A41991F4943}" type="slidenum">
              <a:rPr lang="en-GB"/>
              <a:pPr/>
              <a:t>13</a:t>
            </a:fld>
            <a:endParaRPr lang="en-GB"/>
          </a:p>
        </p:txBody>
      </p:sp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639763"/>
          </a:xfrm>
        </p:spPr>
        <p:txBody>
          <a:bodyPr/>
          <a:lstStyle/>
          <a:p>
            <a:r>
              <a:rPr lang="en-US"/>
              <a:t>Corrosion model</a:t>
            </a:r>
            <a:endParaRPr lang="ru-RU"/>
          </a:p>
        </p:txBody>
      </p:sp>
      <p:sp>
        <p:nvSpPr>
          <p:cNvPr id="990213" name="Rectangle 5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990215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990214" name="Object 6"/>
          <p:cNvGraphicFramePr>
            <a:graphicFrameLocks noChangeAspect="1"/>
          </p:cNvGraphicFramePr>
          <p:nvPr/>
        </p:nvGraphicFramePr>
        <p:xfrm>
          <a:off x="3057525" y="1792288"/>
          <a:ext cx="146685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227" name="Формула" r:id="rId3" imgW="977760" imgH="419040" progId="Equation.3">
                  <p:embed/>
                </p:oleObj>
              </mc:Choice>
              <mc:Fallback>
                <p:oleObj name="Формула" r:id="rId3" imgW="97776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525" y="1792288"/>
                        <a:ext cx="1466850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0217" name="Rectangle 9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990219" name="Rectangle 11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990218" name="Object 10"/>
          <p:cNvGraphicFramePr>
            <a:graphicFrameLocks noChangeAspect="1"/>
          </p:cNvGraphicFramePr>
          <p:nvPr/>
        </p:nvGraphicFramePr>
        <p:xfrm>
          <a:off x="3065463" y="2462213"/>
          <a:ext cx="241458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228" name="Формула" r:id="rId5" imgW="1955520" imgH="482400" progId="Equation.3">
                  <p:embed/>
                </p:oleObj>
              </mc:Choice>
              <mc:Fallback>
                <p:oleObj name="Формула" r:id="rId5" imgW="1955520" imgH="482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463" y="2462213"/>
                        <a:ext cx="2414587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0220" name="Text Box 12"/>
          <p:cNvSpPr txBox="1">
            <a:spLocks noChangeArrowheads="1"/>
          </p:cNvSpPr>
          <p:nvPr/>
        </p:nvSpPr>
        <p:spPr bwMode="auto">
          <a:xfrm>
            <a:off x="4860925" y="1203325"/>
            <a:ext cx="2025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400">
                <a:latin typeface="Arial" pitchFamily="34" charset="0"/>
              </a:rPr>
              <a:t> </a:t>
            </a:r>
            <a:r>
              <a:rPr lang="en-US" sz="1400" b="0">
                <a:latin typeface="Arial" pitchFamily="34" charset="0"/>
              </a:rPr>
              <a:t>–</a:t>
            </a:r>
            <a:r>
              <a:rPr lang="ru-RU" sz="1600">
                <a:latin typeface="Arial" pitchFamily="34" charset="0"/>
              </a:rPr>
              <a:t> </a:t>
            </a:r>
            <a:r>
              <a:rPr lang="en-US" sz="1600" b="0">
                <a:latin typeface="Arial" pitchFamily="34" charset="0"/>
              </a:rPr>
              <a:t>Tamman equation</a:t>
            </a:r>
            <a:endParaRPr lang="ru-RU" sz="1600" b="0">
              <a:latin typeface="Arial" pitchFamily="34" charset="0"/>
            </a:endParaRPr>
          </a:p>
        </p:txBody>
      </p:sp>
      <p:sp>
        <p:nvSpPr>
          <p:cNvPr id="990221" name="Text Box 13"/>
          <p:cNvSpPr txBox="1">
            <a:spLocks noChangeArrowheads="1"/>
          </p:cNvSpPr>
          <p:nvPr/>
        </p:nvSpPr>
        <p:spPr bwMode="auto">
          <a:xfrm>
            <a:off x="4689475" y="1898650"/>
            <a:ext cx="2679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0">
                <a:latin typeface="Arial" pitchFamily="34" charset="0"/>
              </a:rPr>
              <a:t>–</a:t>
            </a:r>
            <a:r>
              <a:rPr lang="en-US" sz="1400">
                <a:latin typeface="Arial" pitchFamily="34" charset="0"/>
              </a:rPr>
              <a:t> </a:t>
            </a:r>
            <a:r>
              <a:rPr lang="en-US" sz="1600" b="0">
                <a:latin typeface="Arial" pitchFamily="34" charset="0"/>
              </a:rPr>
              <a:t>heat condactivity equation</a:t>
            </a:r>
            <a:endParaRPr lang="ru-RU" sz="1600" b="0">
              <a:latin typeface="Arial" pitchFamily="34" charset="0"/>
            </a:endParaRPr>
          </a:p>
        </p:txBody>
      </p:sp>
      <p:graphicFrame>
        <p:nvGraphicFramePr>
          <p:cNvPr id="990224" name="Object 16"/>
          <p:cNvGraphicFramePr>
            <a:graphicFrameLocks noChangeAspect="1"/>
          </p:cNvGraphicFramePr>
          <p:nvPr>
            <p:ph idx="1"/>
          </p:nvPr>
        </p:nvGraphicFramePr>
        <p:xfrm>
          <a:off x="2982913" y="1190625"/>
          <a:ext cx="15763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229" name="Формула" r:id="rId7" imgW="1409400" imgH="482400" progId="Equation.3">
                  <p:embed/>
                </p:oleObj>
              </mc:Choice>
              <mc:Fallback>
                <p:oleObj name="Формула" r:id="rId7" imgW="1409400" imgH="4824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3" y="1190625"/>
                        <a:ext cx="157638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0226" name="Text Box 15"/>
          <p:cNvSpPr txBox="1">
            <a:spLocks noChangeArrowheads="1"/>
          </p:cNvSpPr>
          <p:nvPr/>
        </p:nvSpPr>
        <p:spPr bwMode="auto">
          <a:xfrm>
            <a:off x="2260600" y="3201988"/>
            <a:ext cx="6042025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where W – corrosion rate, m/s;</a:t>
            </a:r>
          </a:p>
          <a:p>
            <a:pPr>
              <a:lnSpc>
                <a:spcPct val="120000"/>
              </a:lnSpc>
            </a:pP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          A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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– pre-exponential factor;</a:t>
            </a:r>
          </a:p>
          <a:p>
            <a:pPr>
              <a:lnSpc>
                <a:spcPct val="120000"/>
              </a:lnSpc>
            </a:pP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          E</a:t>
            </a:r>
            <a:r>
              <a:rPr lang="en-US" sz="1600" baseline="-25000">
                <a:solidFill>
                  <a:srgbClr val="000066"/>
                </a:solidFill>
                <a:latin typeface="Arial" pitchFamily="34" charset="0"/>
              </a:rPr>
              <a:t>a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– activation energy, J/mol;</a:t>
            </a:r>
          </a:p>
          <a:p>
            <a:pPr>
              <a:lnSpc>
                <a:spcPct val="120000"/>
              </a:lnSpc>
            </a:pP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          R – universal gas constant, </a:t>
            </a:r>
            <a:r>
              <a:rPr lang="en-US" sz="1400">
                <a:solidFill>
                  <a:srgbClr val="000066"/>
                </a:solidFill>
                <a:latin typeface="Arial" pitchFamily="34" charset="0"/>
              </a:rPr>
              <a:t>J/(mol K)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          T – temperature, K;</a:t>
            </a:r>
          </a:p>
          <a:p>
            <a:pPr>
              <a:lnSpc>
                <a:spcPct val="120000"/>
              </a:lnSpc>
            </a:pP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           </a:t>
            </a:r>
            <a:r>
              <a:rPr lang="el-GR" sz="160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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–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thickness of corium crust on the steel surface, m;</a:t>
            </a:r>
          </a:p>
          <a:p>
            <a:pPr>
              <a:lnSpc>
                <a:spcPct val="120000"/>
              </a:lnSpc>
            </a:pPr>
            <a:r>
              <a:rPr lang="en-US" sz="160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         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–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thermal conductivity, W/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(m K);</a:t>
            </a:r>
          </a:p>
          <a:p>
            <a:pPr>
              <a:lnSpc>
                <a:spcPct val="120000"/>
              </a:lnSpc>
            </a:pPr>
            <a:r>
              <a:rPr lang="en-US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           q – heat flux, W/m</a:t>
            </a:r>
            <a:r>
              <a:rPr lang="en-US" sz="1600" baseline="300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2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US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           </a:t>
            </a:r>
            <a:r>
              <a:rPr lang="en-US" sz="14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s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– surface;</a:t>
            </a:r>
          </a:p>
          <a:p>
            <a:pPr>
              <a:lnSpc>
                <a:spcPct val="120000"/>
              </a:lnSpc>
            </a:pPr>
            <a:r>
              <a:rPr lang="en-US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           </a:t>
            </a:r>
            <a:r>
              <a:rPr lang="en-US" sz="14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sol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lang="en-US" sz="1400">
                <a:solidFill>
                  <a:srgbClr val="000066"/>
                </a:solidFill>
                <a:latin typeface="Arial" pitchFamily="34" charset="0"/>
              </a:rPr>
              <a:t>–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solidus</a:t>
            </a:r>
          </a:p>
          <a:p>
            <a:endParaRPr lang="ru-RU" sz="160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E00EC97B-5741-4F7A-8335-2D92BF514B73}" type="slidenum">
              <a:rPr lang="en-GB"/>
              <a:pPr/>
              <a:t>14</a:t>
            </a:fld>
            <a:endParaRPr lang="en-GB"/>
          </a:p>
        </p:txBody>
      </p:sp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990033"/>
                </a:solidFill>
              </a:rPr>
              <a:t>Generalization of experimental data</a:t>
            </a:r>
            <a:r>
              <a:rPr lang="ru-RU">
                <a:solidFill>
                  <a:srgbClr val="990033"/>
                </a:solidFill>
              </a:rPr>
              <a:t/>
            </a:r>
            <a:br>
              <a:rPr lang="ru-RU">
                <a:solidFill>
                  <a:srgbClr val="990033"/>
                </a:solidFill>
              </a:rPr>
            </a:br>
            <a:endParaRPr lang="ru-RU">
              <a:solidFill>
                <a:srgbClr val="990033"/>
              </a:solidFill>
            </a:endParaRPr>
          </a:p>
        </p:txBody>
      </p:sp>
      <p:graphicFrame>
        <p:nvGraphicFramePr>
          <p:cNvPr id="991240" name="Object 8"/>
          <p:cNvGraphicFramePr>
            <a:graphicFrameLocks noChangeAspect="1"/>
          </p:cNvGraphicFramePr>
          <p:nvPr/>
        </p:nvGraphicFramePr>
        <p:xfrm>
          <a:off x="5097463" y="1781175"/>
          <a:ext cx="29019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1888" name="Формула" r:id="rId3" imgW="2387600" imgH="533400" progId="Equation.3">
                  <p:embed/>
                </p:oleObj>
              </mc:Choice>
              <mc:Fallback>
                <p:oleObj name="Формула" r:id="rId3" imgW="2387600" imgH="533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7463" y="1781175"/>
                        <a:ext cx="290195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1239" name="Object 7"/>
          <p:cNvGraphicFramePr>
            <a:graphicFrameLocks noChangeAspect="1"/>
          </p:cNvGraphicFramePr>
          <p:nvPr/>
        </p:nvGraphicFramePr>
        <p:xfrm>
          <a:off x="4308475" y="3108325"/>
          <a:ext cx="4835525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1889" name="Формула" r:id="rId5" imgW="4165600" imgH="508000" progId="Equation.3">
                  <p:embed/>
                </p:oleObj>
              </mc:Choice>
              <mc:Fallback>
                <p:oleObj name="Формула" r:id="rId5" imgW="4165600" imgH="508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475" y="3108325"/>
                        <a:ext cx="4835525" cy="5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1241" name="Rectangle 9"/>
          <p:cNvSpPr>
            <a:spLocks noChangeArrowheads="1"/>
          </p:cNvSpPr>
          <p:nvPr/>
        </p:nvSpPr>
        <p:spPr bwMode="auto">
          <a:xfrm>
            <a:off x="5086350" y="1211263"/>
            <a:ext cx="27733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539750" defTabSz="762000">
              <a:tabLst>
                <a:tab pos="5221288" algn="l"/>
              </a:tabLst>
            </a:pPr>
            <a:r>
              <a:rPr lang="en-US">
                <a:solidFill>
                  <a:srgbClr val="000066"/>
                </a:solidFill>
                <a:cs typeface="Times New Roman" pitchFamily="18" charset="0"/>
              </a:rPr>
              <a:t>for</a:t>
            </a:r>
            <a:r>
              <a:rPr lang="ru-RU">
                <a:solidFill>
                  <a:srgbClr val="000066"/>
                </a:solidFill>
                <a:cs typeface="Times New Roman" pitchFamily="18" charset="0"/>
              </a:rPr>
              <a:t>  </a:t>
            </a:r>
            <a:r>
              <a:rPr lang="en-US">
                <a:solidFill>
                  <a:srgbClr val="000066"/>
                </a:solidFill>
                <a:cs typeface="Times New Roman" pitchFamily="18" charset="0"/>
              </a:rPr>
              <a:t>UO</a:t>
            </a:r>
            <a:r>
              <a:rPr lang="ru-RU" baseline="-30000">
                <a:solidFill>
                  <a:srgbClr val="000066"/>
                </a:solidFill>
                <a:cs typeface="Times New Roman" pitchFamily="18" charset="0"/>
              </a:rPr>
              <a:t>2+</a:t>
            </a:r>
            <a:r>
              <a:rPr lang="en-US" baseline="-30000">
                <a:solidFill>
                  <a:srgbClr val="000066"/>
                </a:solidFill>
                <a:cs typeface="Times New Roman" pitchFamily="18" charset="0"/>
              </a:rPr>
              <a:t>x</a:t>
            </a:r>
            <a:r>
              <a:rPr lang="ru-RU">
                <a:solidFill>
                  <a:srgbClr val="000066"/>
                </a:solidFill>
                <a:cs typeface="Times New Roman" pitchFamily="18" charset="0"/>
              </a:rPr>
              <a:t>-</a:t>
            </a:r>
            <a:r>
              <a:rPr lang="en-US">
                <a:solidFill>
                  <a:srgbClr val="000066"/>
                </a:solidFill>
                <a:cs typeface="Times New Roman" pitchFamily="18" charset="0"/>
              </a:rPr>
              <a:t>ZrO</a:t>
            </a:r>
            <a:r>
              <a:rPr lang="ru-RU" baseline="-30000">
                <a:solidFill>
                  <a:srgbClr val="000066"/>
                </a:solidFill>
                <a:cs typeface="Times New Roman" pitchFamily="18" charset="0"/>
              </a:rPr>
              <a:t>2</a:t>
            </a:r>
            <a:r>
              <a:rPr lang="en-US">
                <a:solidFill>
                  <a:srgbClr val="000066"/>
                </a:solidFill>
                <a:cs typeface="Times New Roman" pitchFamily="18" charset="0"/>
              </a:rPr>
              <a:t> corium</a:t>
            </a:r>
            <a:endParaRPr lang="ru-RU">
              <a:solidFill>
                <a:srgbClr val="000066"/>
              </a:solidFill>
            </a:endParaRPr>
          </a:p>
          <a:p>
            <a:pPr indent="539750" defTabSz="762000">
              <a:tabLst>
                <a:tab pos="5221288" algn="l"/>
              </a:tabLst>
            </a:pPr>
            <a:endParaRPr lang="ru-RU" b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991243" name="Rectangle 11"/>
          <p:cNvSpPr>
            <a:spLocks noChangeArrowheads="1"/>
          </p:cNvSpPr>
          <p:nvPr/>
        </p:nvSpPr>
        <p:spPr bwMode="auto">
          <a:xfrm>
            <a:off x="5153025" y="3760788"/>
            <a:ext cx="3116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539750" algn="just" defTabSz="762000">
              <a:tabLst>
                <a:tab pos="5221288" algn="l"/>
              </a:tabLst>
            </a:pPr>
            <a:r>
              <a:rPr lang="ru-RU" sz="1200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>
                <a:cs typeface="Times New Roman" pitchFamily="18" charset="0"/>
              </a:rPr>
              <a:t>W</a:t>
            </a:r>
            <a:r>
              <a:rPr lang="ru-RU" b="0">
                <a:cs typeface="Times New Roman" pitchFamily="18" charset="0"/>
              </a:rPr>
              <a:t> – </a:t>
            </a:r>
            <a:r>
              <a:rPr lang="en-US" b="0">
                <a:cs typeface="Times New Roman" pitchFamily="18" charset="0"/>
              </a:rPr>
              <a:t>m</a:t>
            </a:r>
            <a:r>
              <a:rPr lang="ru-RU" b="0">
                <a:cs typeface="Times New Roman" pitchFamily="18" charset="0"/>
              </a:rPr>
              <a:t>/</a:t>
            </a:r>
            <a:r>
              <a:rPr lang="en-US" b="0">
                <a:cs typeface="Times New Roman" pitchFamily="18" charset="0"/>
              </a:rPr>
              <a:t>s</a:t>
            </a:r>
            <a:r>
              <a:rPr lang="ru-RU" b="0">
                <a:cs typeface="Times New Roman" pitchFamily="18" charset="0"/>
              </a:rPr>
              <a:t>, </a:t>
            </a:r>
            <a:r>
              <a:rPr lang="en-US" b="0">
                <a:cs typeface="Times New Roman" pitchFamily="18" charset="0"/>
              </a:rPr>
              <a:t>q</a:t>
            </a:r>
            <a:r>
              <a:rPr lang="ru-RU" b="0">
                <a:cs typeface="Times New Roman" pitchFamily="18" charset="0"/>
              </a:rPr>
              <a:t> – </a:t>
            </a:r>
            <a:r>
              <a:rPr lang="en-US" b="0">
                <a:cs typeface="Times New Roman" pitchFamily="18" charset="0"/>
              </a:rPr>
              <a:t>MW</a:t>
            </a:r>
            <a:r>
              <a:rPr lang="ru-RU" b="0">
                <a:cs typeface="Times New Roman" pitchFamily="18" charset="0"/>
              </a:rPr>
              <a:t>/</a:t>
            </a:r>
            <a:r>
              <a:rPr lang="en-US" b="0">
                <a:cs typeface="Times New Roman" pitchFamily="18" charset="0"/>
              </a:rPr>
              <a:t>m</a:t>
            </a:r>
            <a:r>
              <a:rPr lang="ru-RU" b="0" baseline="30000">
                <a:cs typeface="Times New Roman" pitchFamily="18" charset="0"/>
              </a:rPr>
              <a:t>2</a:t>
            </a:r>
            <a:r>
              <a:rPr lang="ru-RU" b="0">
                <a:cs typeface="Times New Roman" pitchFamily="18" charset="0"/>
              </a:rPr>
              <a:t>, </a:t>
            </a:r>
            <a:r>
              <a:rPr lang="en-US" b="0">
                <a:cs typeface="Times New Roman" pitchFamily="18" charset="0"/>
              </a:rPr>
              <a:t> </a:t>
            </a:r>
            <a:r>
              <a:rPr lang="ru-RU" b="0">
                <a:cs typeface="Times New Roman" pitchFamily="18" charset="0"/>
              </a:rPr>
              <a:t>Т – </a:t>
            </a:r>
            <a:r>
              <a:rPr lang="en-US" b="0">
                <a:cs typeface="Times New Roman" pitchFamily="18" charset="0"/>
              </a:rPr>
              <a:t>K</a:t>
            </a:r>
            <a:endParaRPr lang="ru-RU" b="0"/>
          </a:p>
        </p:txBody>
      </p:sp>
      <p:sp>
        <p:nvSpPr>
          <p:cNvPr id="991244" name="Rectangle 12"/>
          <p:cNvSpPr>
            <a:spLocks noChangeArrowheads="1"/>
          </p:cNvSpPr>
          <p:nvPr/>
        </p:nvSpPr>
        <p:spPr bwMode="auto">
          <a:xfrm>
            <a:off x="5151438" y="2644775"/>
            <a:ext cx="32781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539750" defTabSz="762000">
              <a:tabLst>
                <a:tab pos="5221288" algn="l"/>
              </a:tabLst>
            </a:pPr>
            <a:r>
              <a:rPr lang="en-US">
                <a:solidFill>
                  <a:srgbClr val="000066"/>
                </a:solidFill>
                <a:cs typeface="Times New Roman" pitchFamily="18" charset="0"/>
              </a:rPr>
              <a:t>for</a:t>
            </a:r>
            <a:r>
              <a:rPr lang="ru-RU">
                <a:solidFill>
                  <a:srgbClr val="000066"/>
                </a:solidFill>
                <a:cs typeface="Times New Roman" pitchFamily="18" charset="0"/>
              </a:rPr>
              <a:t>  </a:t>
            </a:r>
            <a:r>
              <a:rPr lang="en-US">
                <a:solidFill>
                  <a:srgbClr val="000066"/>
                </a:solidFill>
                <a:cs typeface="Times New Roman" pitchFamily="18" charset="0"/>
              </a:rPr>
              <a:t>UO</a:t>
            </a:r>
            <a:r>
              <a:rPr lang="ru-RU" baseline="-30000">
                <a:solidFill>
                  <a:srgbClr val="000066"/>
                </a:solidFill>
                <a:cs typeface="Times New Roman" pitchFamily="18" charset="0"/>
              </a:rPr>
              <a:t>2+</a:t>
            </a:r>
            <a:r>
              <a:rPr lang="en-US" baseline="-30000">
                <a:solidFill>
                  <a:srgbClr val="000066"/>
                </a:solidFill>
                <a:cs typeface="Times New Roman" pitchFamily="18" charset="0"/>
              </a:rPr>
              <a:t>x</a:t>
            </a:r>
            <a:r>
              <a:rPr lang="ru-RU">
                <a:solidFill>
                  <a:srgbClr val="000066"/>
                </a:solidFill>
                <a:cs typeface="Times New Roman" pitchFamily="18" charset="0"/>
              </a:rPr>
              <a:t>-</a:t>
            </a:r>
            <a:r>
              <a:rPr lang="en-US">
                <a:solidFill>
                  <a:srgbClr val="000066"/>
                </a:solidFill>
                <a:cs typeface="Times New Roman" pitchFamily="18" charset="0"/>
              </a:rPr>
              <a:t>ZrO</a:t>
            </a:r>
            <a:r>
              <a:rPr lang="ru-RU" baseline="-30000">
                <a:solidFill>
                  <a:srgbClr val="000066"/>
                </a:solidFill>
                <a:cs typeface="Times New Roman" pitchFamily="18" charset="0"/>
              </a:rPr>
              <a:t>2</a:t>
            </a:r>
            <a:r>
              <a:rPr lang="en-US">
                <a:solidFill>
                  <a:srgbClr val="000066"/>
                </a:solidFill>
                <a:cs typeface="Times New Roman" pitchFamily="18" charset="0"/>
              </a:rPr>
              <a:t> -FeO</a:t>
            </a:r>
            <a:r>
              <a:rPr lang="en-US" baseline="-25000">
                <a:solidFill>
                  <a:srgbClr val="000066"/>
                </a:solidFill>
                <a:cs typeface="Times New Roman" pitchFamily="18" charset="0"/>
              </a:rPr>
              <a:t>y</a:t>
            </a:r>
            <a:r>
              <a:rPr lang="en-US">
                <a:solidFill>
                  <a:srgbClr val="000066"/>
                </a:solidFill>
                <a:cs typeface="Times New Roman" pitchFamily="18" charset="0"/>
              </a:rPr>
              <a:t>  corium</a:t>
            </a:r>
            <a:endParaRPr lang="ru-RU">
              <a:solidFill>
                <a:srgbClr val="000066"/>
              </a:solidFill>
            </a:endParaRPr>
          </a:p>
          <a:p>
            <a:pPr indent="539750" defTabSz="762000">
              <a:tabLst>
                <a:tab pos="5221288" algn="l"/>
              </a:tabLst>
            </a:pPr>
            <a:endParaRPr lang="ru-RU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991245" name="Text Box 13"/>
          <p:cNvSpPr txBox="1">
            <a:spLocks noChangeArrowheads="1"/>
          </p:cNvSpPr>
          <p:nvPr/>
        </p:nvSpPr>
        <p:spPr bwMode="auto">
          <a:xfrm>
            <a:off x="4625975" y="4316413"/>
            <a:ext cx="451802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>
                <a:solidFill>
                  <a:srgbClr val="A50021"/>
                </a:solidFill>
                <a:latin typeface="Arial" pitchFamily="34" charset="0"/>
              </a:rPr>
              <a:t>UO</a:t>
            </a:r>
            <a:r>
              <a:rPr lang="ru-RU" sz="1400" baseline="-25000">
                <a:solidFill>
                  <a:srgbClr val="A50021"/>
                </a:solidFill>
                <a:latin typeface="Arial" pitchFamily="34" charset="0"/>
              </a:rPr>
              <a:t>2+</a:t>
            </a:r>
            <a:r>
              <a:rPr lang="en-US" sz="1400" baseline="-25000">
                <a:solidFill>
                  <a:srgbClr val="A50021"/>
                </a:solidFill>
                <a:latin typeface="Arial" pitchFamily="34" charset="0"/>
              </a:rPr>
              <a:t>x </a:t>
            </a:r>
            <a:r>
              <a:rPr lang="ru-RU" sz="1400">
                <a:solidFill>
                  <a:srgbClr val="A50021"/>
                </a:solidFill>
                <a:latin typeface="Arial" pitchFamily="34" charset="0"/>
              </a:rPr>
              <a:t>-</a:t>
            </a:r>
            <a:r>
              <a:rPr lang="en-US" sz="1400">
                <a:solidFill>
                  <a:srgbClr val="A50021"/>
                </a:solidFill>
                <a:latin typeface="Arial" pitchFamily="34" charset="0"/>
              </a:rPr>
              <a:t>ZrO</a:t>
            </a:r>
            <a:r>
              <a:rPr lang="ru-RU" sz="1400" baseline="-25000">
                <a:solidFill>
                  <a:srgbClr val="A50021"/>
                </a:solidFill>
                <a:latin typeface="Arial" pitchFamily="34" charset="0"/>
              </a:rPr>
              <a:t>2</a:t>
            </a:r>
            <a:r>
              <a:rPr lang="en-US" sz="1400">
                <a:latin typeface="Arial" pitchFamily="34" charset="0"/>
              </a:rPr>
              <a:t>:   FeO</a:t>
            </a:r>
            <a:r>
              <a:rPr lang="en-US" sz="1400" baseline="-25000">
                <a:latin typeface="Arial" pitchFamily="34" charset="0"/>
              </a:rPr>
              <a:t>y</a:t>
            </a:r>
            <a:r>
              <a:rPr lang="en-US" sz="1400">
                <a:latin typeface="Arial" pitchFamily="34" charset="0"/>
              </a:rPr>
              <a:t>=0…5%, atomic ratio U/Zr</a:t>
            </a:r>
            <a:r>
              <a:rPr lang="en-US" sz="1400">
                <a:latin typeface="Arial" pitchFamily="34" charset="0"/>
                <a:sym typeface="Symbol" pitchFamily="18" charset="2"/>
              </a:rPr>
              <a:t>1.1, Ts=870…1370 C, q=0.74…1.19 MW/m</a:t>
            </a:r>
            <a:r>
              <a:rPr lang="en-US" sz="1400" baseline="30000">
                <a:latin typeface="Arial" pitchFamily="34" charset="0"/>
                <a:sym typeface="Symbol" pitchFamily="18" charset="2"/>
              </a:rPr>
              <a:t>2</a:t>
            </a:r>
            <a:endParaRPr lang="en-US" sz="1400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991246" name="Text Box 14"/>
          <p:cNvSpPr txBox="1">
            <a:spLocks noChangeArrowheads="1"/>
          </p:cNvSpPr>
          <p:nvPr/>
        </p:nvSpPr>
        <p:spPr bwMode="auto">
          <a:xfrm>
            <a:off x="4826000" y="4994275"/>
            <a:ext cx="445135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300">
                <a:solidFill>
                  <a:srgbClr val="A50021"/>
                </a:solidFill>
                <a:latin typeface="Arial" pitchFamily="34" charset="0"/>
              </a:rPr>
              <a:t>UO</a:t>
            </a:r>
            <a:r>
              <a:rPr lang="ru-RU" sz="1300" baseline="-25000">
                <a:solidFill>
                  <a:srgbClr val="A50021"/>
                </a:solidFill>
                <a:latin typeface="Arial" pitchFamily="34" charset="0"/>
              </a:rPr>
              <a:t>2+</a:t>
            </a:r>
            <a:r>
              <a:rPr lang="en-US" sz="1300" baseline="-25000">
                <a:solidFill>
                  <a:srgbClr val="A50021"/>
                </a:solidFill>
                <a:latin typeface="Arial" pitchFamily="34" charset="0"/>
              </a:rPr>
              <a:t>x</a:t>
            </a:r>
            <a:r>
              <a:rPr lang="ru-RU" sz="1300">
                <a:solidFill>
                  <a:srgbClr val="A50021"/>
                </a:solidFill>
                <a:latin typeface="Arial" pitchFamily="34" charset="0"/>
              </a:rPr>
              <a:t>-</a:t>
            </a:r>
            <a:r>
              <a:rPr lang="en-US" sz="1300">
                <a:solidFill>
                  <a:srgbClr val="A50021"/>
                </a:solidFill>
                <a:latin typeface="Arial" pitchFamily="34" charset="0"/>
              </a:rPr>
              <a:t>ZrO</a:t>
            </a:r>
            <a:r>
              <a:rPr lang="en-US" sz="1300" baseline="-25000">
                <a:solidFill>
                  <a:srgbClr val="A50021"/>
                </a:solidFill>
                <a:latin typeface="Arial" pitchFamily="34" charset="0"/>
              </a:rPr>
              <a:t>2</a:t>
            </a:r>
            <a:r>
              <a:rPr lang="en-US" sz="1300">
                <a:solidFill>
                  <a:srgbClr val="A50021"/>
                </a:solidFill>
                <a:latin typeface="Arial" pitchFamily="34" charset="0"/>
              </a:rPr>
              <a:t>- FeO</a:t>
            </a:r>
            <a:r>
              <a:rPr lang="en-US" sz="1400" baseline="-25000">
                <a:solidFill>
                  <a:srgbClr val="A50021"/>
                </a:solidFill>
                <a:latin typeface="Arial" pitchFamily="34" charset="0"/>
              </a:rPr>
              <a:t>y</a:t>
            </a:r>
            <a:r>
              <a:rPr lang="en-US" sz="1400">
                <a:latin typeface="Arial" pitchFamily="34" charset="0"/>
              </a:rPr>
              <a:t>:   FeO</a:t>
            </a:r>
            <a:r>
              <a:rPr lang="en-US" sz="1400" baseline="-25000">
                <a:latin typeface="Arial" pitchFamily="34" charset="0"/>
              </a:rPr>
              <a:t>y</a:t>
            </a:r>
            <a:r>
              <a:rPr lang="en-US" sz="1400">
                <a:latin typeface="Arial" pitchFamily="34" charset="0"/>
              </a:rPr>
              <a:t>=0…5</a:t>
            </a:r>
            <a:r>
              <a:rPr lang="en-US" sz="1300">
                <a:latin typeface="Arial" pitchFamily="34" charset="0"/>
              </a:rPr>
              <a:t> = 20…30%, atomic ratio U/Zr</a:t>
            </a:r>
            <a:r>
              <a:rPr lang="en-US" sz="1300">
                <a:latin typeface="Arial" pitchFamily="34" charset="0"/>
                <a:sym typeface="Symbol" pitchFamily="18" charset="2"/>
              </a:rPr>
              <a:t>=0.11…1.05, Ts=720…1200 C, q=0.3…1.3MW/m</a:t>
            </a:r>
            <a:r>
              <a:rPr lang="en-US" sz="1300" baseline="30000">
                <a:latin typeface="Arial" pitchFamily="34" charset="0"/>
                <a:sym typeface="Symbol" pitchFamily="18" charset="2"/>
              </a:rPr>
              <a:t>2</a:t>
            </a:r>
            <a:endParaRPr lang="ru-RU" sz="1300" baseline="30000">
              <a:latin typeface="Arial" pitchFamily="34" charset="0"/>
              <a:sym typeface="Symbol" pitchFamily="18" charset="2"/>
            </a:endParaRPr>
          </a:p>
        </p:txBody>
      </p:sp>
      <p:grpSp>
        <p:nvGrpSpPr>
          <p:cNvPr id="991884" name="Group 652"/>
          <p:cNvGrpSpPr>
            <a:grpSpLocks noChangeAspect="1"/>
          </p:cNvGrpSpPr>
          <p:nvPr/>
        </p:nvGrpSpPr>
        <p:grpSpPr bwMode="auto">
          <a:xfrm>
            <a:off x="-561975" y="868363"/>
            <a:ext cx="5783263" cy="4729162"/>
            <a:chOff x="-132" y="1765"/>
            <a:chExt cx="2802" cy="2291"/>
          </a:xfrm>
        </p:grpSpPr>
        <p:sp>
          <p:nvSpPr>
            <p:cNvPr id="991238" name="Text Box 6"/>
            <p:cNvSpPr txBox="1">
              <a:spLocks noChangeAspect="1" noChangeArrowheads="1"/>
            </p:cNvSpPr>
            <p:nvPr/>
          </p:nvSpPr>
          <p:spPr bwMode="auto">
            <a:xfrm>
              <a:off x="314" y="1765"/>
              <a:ext cx="2246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ru-RU" sz="140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pSp>
          <p:nvGrpSpPr>
            <p:cNvPr id="991248" name="Group 16"/>
            <p:cNvGrpSpPr>
              <a:grpSpLocks noChangeAspect="1"/>
            </p:cNvGrpSpPr>
            <p:nvPr/>
          </p:nvGrpSpPr>
          <p:grpSpPr bwMode="auto">
            <a:xfrm>
              <a:off x="-132" y="1995"/>
              <a:ext cx="2802" cy="2061"/>
              <a:chOff x="-132" y="1995"/>
              <a:chExt cx="2802" cy="2061"/>
            </a:xfrm>
          </p:grpSpPr>
          <p:sp>
            <p:nvSpPr>
              <p:cNvPr id="991247" name="AutoShape 15"/>
              <p:cNvSpPr>
                <a:spLocks noChangeAspect="1" noChangeArrowheads="1" noTextEdit="1"/>
              </p:cNvSpPr>
              <p:nvPr/>
            </p:nvSpPr>
            <p:spPr bwMode="auto">
              <a:xfrm>
                <a:off x="-132" y="2010"/>
                <a:ext cx="2802" cy="2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991449" name="Group 217"/>
              <p:cNvGrpSpPr>
                <a:grpSpLocks noChangeAspect="1"/>
              </p:cNvGrpSpPr>
              <p:nvPr/>
            </p:nvGrpSpPr>
            <p:grpSpPr bwMode="auto">
              <a:xfrm>
                <a:off x="123" y="2025"/>
                <a:ext cx="1960" cy="1856"/>
                <a:chOff x="123" y="2025"/>
                <a:chExt cx="1960" cy="1856"/>
              </a:xfrm>
            </p:grpSpPr>
            <p:sp>
              <p:nvSpPr>
                <p:cNvPr id="991249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123" y="2025"/>
                  <a:ext cx="14" cy="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 b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endParaRPr lang="ru-RU"/>
                </a:p>
              </p:txBody>
            </p:sp>
            <p:sp>
              <p:nvSpPr>
                <p:cNvPr id="991250" name="Rectangle 18"/>
                <p:cNvSpPr>
                  <a:spLocks noChangeAspect="1" noChangeArrowheads="1"/>
                </p:cNvSpPr>
                <p:nvPr/>
              </p:nvSpPr>
              <p:spPr bwMode="auto">
                <a:xfrm>
                  <a:off x="123" y="2149"/>
                  <a:ext cx="14" cy="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 b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endParaRPr lang="ru-RU"/>
                </a:p>
              </p:txBody>
            </p:sp>
            <p:sp>
              <p:nvSpPr>
                <p:cNvPr id="991251" name="Line 19"/>
                <p:cNvSpPr>
                  <a:spLocks noChangeAspect="1" noChangeShapeType="1"/>
                </p:cNvSpPr>
                <p:nvPr/>
              </p:nvSpPr>
              <p:spPr bwMode="auto">
                <a:xfrm>
                  <a:off x="612" y="3727"/>
                  <a:ext cx="1451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52" name="Line 20"/>
                <p:cNvSpPr>
                  <a:spLocks noChangeAspect="1" noChangeShapeType="1"/>
                </p:cNvSpPr>
                <p:nvPr/>
              </p:nvSpPr>
              <p:spPr bwMode="auto">
                <a:xfrm>
                  <a:off x="612" y="3727"/>
                  <a:ext cx="0" cy="6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53" name="Line 21"/>
                <p:cNvSpPr>
                  <a:spLocks noChangeAspect="1" noChangeShapeType="1"/>
                </p:cNvSpPr>
                <p:nvPr/>
              </p:nvSpPr>
              <p:spPr bwMode="auto">
                <a:xfrm>
                  <a:off x="903" y="3727"/>
                  <a:ext cx="0" cy="6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54" name="Line 22"/>
                <p:cNvSpPr>
                  <a:spLocks noChangeAspect="1" noChangeShapeType="1"/>
                </p:cNvSpPr>
                <p:nvPr/>
              </p:nvSpPr>
              <p:spPr bwMode="auto">
                <a:xfrm>
                  <a:off x="1192" y="3727"/>
                  <a:ext cx="0" cy="6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55" name="Line 23"/>
                <p:cNvSpPr>
                  <a:spLocks noChangeAspect="1" noChangeShapeType="1"/>
                </p:cNvSpPr>
                <p:nvPr/>
              </p:nvSpPr>
              <p:spPr bwMode="auto">
                <a:xfrm>
                  <a:off x="1483" y="3727"/>
                  <a:ext cx="0" cy="6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56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1773" y="3727"/>
                  <a:ext cx="0" cy="6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57" name="Line 25"/>
                <p:cNvSpPr>
                  <a:spLocks noChangeAspect="1" noChangeShapeType="1"/>
                </p:cNvSpPr>
                <p:nvPr/>
              </p:nvSpPr>
              <p:spPr bwMode="auto">
                <a:xfrm>
                  <a:off x="2063" y="3727"/>
                  <a:ext cx="0" cy="6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58" name="Line 26"/>
                <p:cNvSpPr>
                  <a:spLocks noChangeAspect="1" noChangeShapeType="1"/>
                </p:cNvSpPr>
                <p:nvPr/>
              </p:nvSpPr>
              <p:spPr bwMode="auto">
                <a:xfrm>
                  <a:off x="757" y="3727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59" name="Line 27"/>
                <p:cNvSpPr>
                  <a:spLocks noChangeAspect="1" noChangeShapeType="1"/>
                </p:cNvSpPr>
                <p:nvPr/>
              </p:nvSpPr>
              <p:spPr bwMode="auto">
                <a:xfrm>
                  <a:off x="1047" y="3727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60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1338" y="3727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61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1627" y="3727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62" name="Line 30"/>
                <p:cNvSpPr>
                  <a:spLocks noChangeAspect="1" noChangeShapeType="1"/>
                </p:cNvSpPr>
                <p:nvPr/>
              </p:nvSpPr>
              <p:spPr bwMode="auto">
                <a:xfrm>
                  <a:off x="1918" y="3727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63" name="Line 3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03" y="3693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64" name="Line 3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03" y="3624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65" name="Line 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03" y="3555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66" name="Line 3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03" y="3486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67" name="Line 3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03" y="3417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68" name="Line 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03" y="3348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69" name="Line 3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03" y="3280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70" name="Line 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03" y="3211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71" name="Line 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03" y="3142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72" name="Line 4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03" y="3073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73" name="Line 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03" y="3005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74" name="Line 4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03" y="2935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75" name="Line 4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03" y="2867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76" name="Line 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03" y="2798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77" name="Line 4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03" y="2729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78" name="Line 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03" y="2661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79" name="Line 4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03" y="2592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80" name="Line 4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03" y="2523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81" name="Line 4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03" y="2454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82" name="Line 5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03" y="2385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83" name="Line 5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03" y="2316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84" name="Line 5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192" y="3693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85" name="Line 5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192" y="3624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86" name="Line 5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192" y="3555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87" name="Line 5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192" y="3486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88" name="Line 5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192" y="3417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89" name="Line 5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192" y="3348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90" name="Line 5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192" y="3280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91" name="Line 5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192" y="3211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92" name="Line 6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192" y="3142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93" name="Line 6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192" y="3073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94" name="Line 6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192" y="3005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95" name="Line 6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192" y="2935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96" name="Line 6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192" y="2867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97" name="Line 6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192" y="2798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98" name="Line 6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192" y="2729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299" name="Line 6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192" y="2661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00" name="Line 6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192" y="2592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01" name="Line 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192" y="2523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02" name="Line 7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192" y="2454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03" name="Line 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192" y="2385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04" name="Line 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192" y="2316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05" name="Line 7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83" y="3693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06" name="Line 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83" y="3624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07" name="Line 7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83" y="3555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08" name="Line 7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83" y="3486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09" name="Line 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83" y="3417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10" name="Line 7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83" y="3348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11" name="Line 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83" y="3280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12" name="Line 8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83" y="3211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13" name="Line 8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83" y="3142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14" name="Line 8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83" y="3073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15" name="Line 8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83" y="3005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16" name="Line 8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83" y="2935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17" name="Line 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83" y="2867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18" name="Line 8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83" y="2798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19" name="Line 8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83" y="2729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20" name="Line 8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83" y="2661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21" name="Line 8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83" y="2592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22" name="Line 9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83" y="2523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23" name="Line 9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83" y="2454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24" name="Line 9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83" y="2385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25" name="Line 9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83" y="2316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26" name="Line 9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73" y="3693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27" name="Line 9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73" y="3624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28" name="Line 9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73" y="3555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29" name="Line 9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73" y="3486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30" name="Line 9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73" y="3417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31" name="Line 9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73" y="3348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32" name="Line 10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73" y="3280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33" name="Line 10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73" y="3211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34" name="Line 10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73" y="3142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35" name="Line 10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73" y="3073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36" name="Line 10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73" y="3005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37" name="Line 10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73" y="2935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38" name="Line 10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73" y="2867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39" name="Line 10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73" y="2798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40" name="Line 10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73" y="2729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41" name="Line 10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73" y="2661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42" name="Line 11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73" y="2592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43" name="Line 11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73" y="2523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44" name="Line 11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73" y="2454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45" name="Line 11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73" y="2385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46" name="Line 1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73" y="2316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47" name="Line 11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63" y="3693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48" name="Line 11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63" y="3624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49" name="Line 11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63" y="3555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50" name="Line 11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63" y="3486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51" name="Line 11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63" y="3417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52" name="Line 12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63" y="3348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53" name="Line 1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63" y="3280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54" name="Line 12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63" y="3211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55" name="Line 12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63" y="3142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56" name="Line 1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63" y="3073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57" name="Line 12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63" y="3005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58" name="Line 12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63" y="2935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59" name="Line 1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63" y="2867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60" name="Line 12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63" y="2798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61" name="Line 12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63" y="2729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62" name="Line 1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63" y="2661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63" name="Line 13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63" y="2592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64" name="Line 13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63" y="2523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65" name="Line 1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63" y="2454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66" name="Line 13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63" y="2385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67" name="Line 13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63" y="2316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68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572" y="3829"/>
                  <a:ext cx="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700" b="0">
                      <a:solidFill>
                        <a:srgbClr val="000000"/>
                      </a:solidFill>
                    </a:rPr>
                    <a:t>0.6</a:t>
                  </a:r>
                  <a:endParaRPr lang="ru-RU"/>
                </a:p>
              </p:txBody>
            </p:sp>
            <p:sp>
              <p:nvSpPr>
                <p:cNvPr id="991369" name="Rectangle 137"/>
                <p:cNvSpPr>
                  <a:spLocks noChangeAspect="1" noChangeArrowheads="1"/>
                </p:cNvSpPr>
                <p:nvPr/>
              </p:nvSpPr>
              <p:spPr bwMode="auto">
                <a:xfrm>
                  <a:off x="862" y="3829"/>
                  <a:ext cx="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700" b="0">
                      <a:solidFill>
                        <a:srgbClr val="000000"/>
                      </a:solidFill>
                    </a:rPr>
                    <a:t>0.7</a:t>
                  </a:r>
                  <a:endParaRPr lang="ru-RU"/>
                </a:p>
              </p:txBody>
            </p:sp>
            <p:sp>
              <p:nvSpPr>
                <p:cNvPr id="991370" name="Rectangle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1152" y="3829"/>
                  <a:ext cx="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700" b="0">
                      <a:solidFill>
                        <a:srgbClr val="000000"/>
                      </a:solidFill>
                    </a:rPr>
                    <a:t>0.8</a:t>
                  </a:r>
                  <a:endParaRPr lang="ru-RU"/>
                </a:p>
              </p:txBody>
            </p:sp>
            <p:sp>
              <p:nvSpPr>
                <p:cNvPr id="991371" name="Rectangle 139"/>
                <p:cNvSpPr>
                  <a:spLocks noChangeAspect="1" noChangeArrowheads="1"/>
                </p:cNvSpPr>
                <p:nvPr/>
              </p:nvSpPr>
              <p:spPr bwMode="auto">
                <a:xfrm>
                  <a:off x="1443" y="3829"/>
                  <a:ext cx="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700" b="0">
                      <a:solidFill>
                        <a:srgbClr val="000000"/>
                      </a:solidFill>
                    </a:rPr>
                    <a:t>0.9</a:t>
                  </a:r>
                  <a:endParaRPr lang="ru-RU"/>
                </a:p>
              </p:txBody>
            </p:sp>
            <p:sp>
              <p:nvSpPr>
                <p:cNvPr id="991372" name="Rectangle 140"/>
                <p:cNvSpPr>
                  <a:spLocks noChangeAspect="1" noChangeArrowheads="1"/>
                </p:cNvSpPr>
                <p:nvPr/>
              </p:nvSpPr>
              <p:spPr bwMode="auto">
                <a:xfrm>
                  <a:off x="1757" y="3829"/>
                  <a:ext cx="24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700" b="0">
                      <a:solidFill>
                        <a:srgbClr val="000000"/>
                      </a:solidFill>
                    </a:rPr>
                    <a:t>1</a:t>
                  </a:r>
                  <a:endParaRPr lang="ru-RU"/>
                </a:p>
              </p:txBody>
            </p:sp>
            <p:sp>
              <p:nvSpPr>
                <p:cNvPr id="991373" name="Rectangle 141"/>
                <p:cNvSpPr>
                  <a:spLocks noChangeAspect="1" noChangeArrowheads="1"/>
                </p:cNvSpPr>
                <p:nvPr/>
              </p:nvSpPr>
              <p:spPr bwMode="auto">
                <a:xfrm>
                  <a:off x="2023" y="3829"/>
                  <a:ext cx="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700" b="0">
                      <a:solidFill>
                        <a:srgbClr val="000000"/>
                      </a:solidFill>
                    </a:rPr>
                    <a:t>1.1</a:t>
                  </a:r>
                  <a:endParaRPr lang="ru-RU"/>
                </a:p>
              </p:txBody>
            </p:sp>
            <p:sp>
              <p:nvSpPr>
                <p:cNvPr id="991374" name="Line 14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12" y="2316"/>
                  <a:ext cx="0" cy="14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75" name="Line 14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3" y="3727"/>
                  <a:ext cx="6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76" name="Line 14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3" y="3374"/>
                  <a:ext cx="6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77" name="Line 14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3" y="3022"/>
                  <a:ext cx="6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78" name="Line 14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3" y="2669"/>
                  <a:ext cx="6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79" name="Line 14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3" y="2316"/>
                  <a:ext cx="6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80" name="Line 14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8" y="3620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81" name="Line 14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8" y="3559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82" name="Line 15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8" y="3514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83" name="Line 15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8" y="3481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84" name="Line 15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8" y="3453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85" name="Line 15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8" y="3429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86" name="Line 15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8" y="3408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87" name="Line 15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8" y="3391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88" name="Line 15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8" y="3268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89" name="Line 15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8" y="3206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90" name="Line 15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8" y="3162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91" name="Line 15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8" y="3128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92" name="Line 16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8" y="3100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93" name="Line 16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8" y="3076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94" name="Line 16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8" y="3056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95" name="Line 16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8" y="3038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96" name="Line 16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8" y="2915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97" name="Line 16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8" y="2854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98" name="Line 16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8" y="2809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399" name="Line 16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8" y="2776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00" name="Line 16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8" y="2748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01" name="Line 16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8" y="2724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02" name="Line 17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8" y="2703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03" name="Line 17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8" y="2686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04" name="Line 17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8" y="2562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05" name="Line 17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8" y="2501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06" name="Line 17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8" y="2457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07" name="Line 17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8" y="2423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08" name="Line 17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8" y="2395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09" name="Line 17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8" y="2371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10" name="Line 17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8" y="2351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11" name="Line 17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8" y="2333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12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612" y="3374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13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681" y="3374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14" name="Line 182"/>
                <p:cNvSpPr>
                  <a:spLocks noChangeAspect="1" noChangeShapeType="1"/>
                </p:cNvSpPr>
                <p:nvPr/>
              </p:nvSpPr>
              <p:spPr bwMode="auto">
                <a:xfrm>
                  <a:off x="750" y="3374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15" name="Line 183"/>
                <p:cNvSpPr>
                  <a:spLocks noChangeAspect="1" noChangeShapeType="1"/>
                </p:cNvSpPr>
                <p:nvPr/>
              </p:nvSpPr>
              <p:spPr bwMode="auto">
                <a:xfrm>
                  <a:off x="819" y="3374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16" name="Line 184"/>
                <p:cNvSpPr>
                  <a:spLocks noChangeAspect="1" noChangeShapeType="1"/>
                </p:cNvSpPr>
                <p:nvPr/>
              </p:nvSpPr>
              <p:spPr bwMode="auto">
                <a:xfrm>
                  <a:off x="888" y="3374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17" name="Line 185"/>
                <p:cNvSpPr>
                  <a:spLocks noChangeAspect="1" noChangeShapeType="1"/>
                </p:cNvSpPr>
                <p:nvPr/>
              </p:nvSpPr>
              <p:spPr bwMode="auto">
                <a:xfrm>
                  <a:off x="957" y="3374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18" name="Line 186"/>
                <p:cNvSpPr>
                  <a:spLocks noChangeAspect="1" noChangeShapeType="1"/>
                </p:cNvSpPr>
                <p:nvPr/>
              </p:nvSpPr>
              <p:spPr bwMode="auto">
                <a:xfrm>
                  <a:off x="1026" y="3374"/>
                  <a:ext cx="36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19" name="Line 187"/>
                <p:cNvSpPr>
                  <a:spLocks noChangeAspect="1" noChangeShapeType="1"/>
                </p:cNvSpPr>
                <p:nvPr/>
              </p:nvSpPr>
              <p:spPr bwMode="auto">
                <a:xfrm>
                  <a:off x="1096" y="3374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20" name="Line 188"/>
                <p:cNvSpPr>
                  <a:spLocks noChangeAspect="1" noChangeShapeType="1"/>
                </p:cNvSpPr>
                <p:nvPr/>
              </p:nvSpPr>
              <p:spPr bwMode="auto">
                <a:xfrm>
                  <a:off x="1165" y="3374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21" name="Line 189"/>
                <p:cNvSpPr>
                  <a:spLocks noChangeAspect="1" noChangeShapeType="1"/>
                </p:cNvSpPr>
                <p:nvPr/>
              </p:nvSpPr>
              <p:spPr bwMode="auto">
                <a:xfrm>
                  <a:off x="1234" y="3374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22" name="Line 190"/>
                <p:cNvSpPr>
                  <a:spLocks noChangeAspect="1" noChangeShapeType="1"/>
                </p:cNvSpPr>
                <p:nvPr/>
              </p:nvSpPr>
              <p:spPr bwMode="auto">
                <a:xfrm>
                  <a:off x="1303" y="3374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23" name="Line 191"/>
                <p:cNvSpPr>
                  <a:spLocks noChangeAspect="1" noChangeShapeType="1"/>
                </p:cNvSpPr>
                <p:nvPr/>
              </p:nvSpPr>
              <p:spPr bwMode="auto">
                <a:xfrm>
                  <a:off x="1372" y="3374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24" name="Line 192"/>
                <p:cNvSpPr>
                  <a:spLocks noChangeAspect="1" noChangeShapeType="1"/>
                </p:cNvSpPr>
                <p:nvPr/>
              </p:nvSpPr>
              <p:spPr bwMode="auto">
                <a:xfrm>
                  <a:off x="1441" y="3374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25" name="Line 193"/>
                <p:cNvSpPr>
                  <a:spLocks noChangeAspect="1" noChangeShapeType="1"/>
                </p:cNvSpPr>
                <p:nvPr/>
              </p:nvSpPr>
              <p:spPr bwMode="auto">
                <a:xfrm>
                  <a:off x="1510" y="3374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26" name="Line 194"/>
                <p:cNvSpPr>
                  <a:spLocks noChangeAspect="1" noChangeShapeType="1"/>
                </p:cNvSpPr>
                <p:nvPr/>
              </p:nvSpPr>
              <p:spPr bwMode="auto">
                <a:xfrm>
                  <a:off x="1579" y="3374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27" name="Line 195"/>
                <p:cNvSpPr>
                  <a:spLocks noChangeAspect="1" noChangeShapeType="1"/>
                </p:cNvSpPr>
                <p:nvPr/>
              </p:nvSpPr>
              <p:spPr bwMode="auto">
                <a:xfrm>
                  <a:off x="1648" y="3374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28" name="Line 196"/>
                <p:cNvSpPr>
                  <a:spLocks noChangeAspect="1" noChangeShapeType="1"/>
                </p:cNvSpPr>
                <p:nvPr/>
              </p:nvSpPr>
              <p:spPr bwMode="auto">
                <a:xfrm>
                  <a:off x="1717" y="3374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29" name="Line 197"/>
                <p:cNvSpPr>
                  <a:spLocks noChangeAspect="1" noChangeShapeType="1"/>
                </p:cNvSpPr>
                <p:nvPr/>
              </p:nvSpPr>
              <p:spPr bwMode="auto">
                <a:xfrm>
                  <a:off x="1786" y="3374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30" name="Line 198"/>
                <p:cNvSpPr>
                  <a:spLocks noChangeAspect="1" noChangeShapeType="1"/>
                </p:cNvSpPr>
                <p:nvPr/>
              </p:nvSpPr>
              <p:spPr bwMode="auto">
                <a:xfrm>
                  <a:off x="1856" y="3374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31" name="Line 199"/>
                <p:cNvSpPr>
                  <a:spLocks noChangeAspect="1" noChangeShapeType="1"/>
                </p:cNvSpPr>
                <p:nvPr/>
              </p:nvSpPr>
              <p:spPr bwMode="auto">
                <a:xfrm>
                  <a:off x="1925" y="3374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32" name="Line 200"/>
                <p:cNvSpPr>
                  <a:spLocks noChangeAspect="1" noChangeShapeType="1"/>
                </p:cNvSpPr>
                <p:nvPr/>
              </p:nvSpPr>
              <p:spPr bwMode="auto">
                <a:xfrm>
                  <a:off x="1994" y="3374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33" name="Line 201"/>
                <p:cNvSpPr>
                  <a:spLocks noChangeAspect="1" noChangeShapeType="1"/>
                </p:cNvSpPr>
                <p:nvPr/>
              </p:nvSpPr>
              <p:spPr bwMode="auto">
                <a:xfrm>
                  <a:off x="612" y="3022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34" name="Line 202"/>
                <p:cNvSpPr>
                  <a:spLocks noChangeAspect="1" noChangeShapeType="1"/>
                </p:cNvSpPr>
                <p:nvPr/>
              </p:nvSpPr>
              <p:spPr bwMode="auto">
                <a:xfrm>
                  <a:off x="681" y="3022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35" name="Line 203"/>
                <p:cNvSpPr>
                  <a:spLocks noChangeAspect="1" noChangeShapeType="1"/>
                </p:cNvSpPr>
                <p:nvPr/>
              </p:nvSpPr>
              <p:spPr bwMode="auto">
                <a:xfrm>
                  <a:off x="750" y="3022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36" name="Line 204"/>
                <p:cNvSpPr>
                  <a:spLocks noChangeAspect="1" noChangeShapeType="1"/>
                </p:cNvSpPr>
                <p:nvPr/>
              </p:nvSpPr>
              <p:spPr bwMode="auto">
                <a:xfrm>
                  <a:off x="819" y="3022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37" name="Line 205"/>
                <p:cNvSpPr>
                  <a:spLocks noChangeAspect="1" noChangeShapeType="1"/>
                </p:cNvSpPr>
                <p:nvPr/>
              </p:nvSpPr>
              <p:spPr bwMode="auto">
                <a:xfrm>
                  <a:off x="888" y="3022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38" name="Line 206"/>
                <p:cNvSpPr>
                  <a:spLocks noChangeAspect="1" noChangeShapeType="1"/>
                </p:cNvSpPr>
                <p:nvPr/>
              </p:nvSpPr>
              <p:spPr bwMode="auto">
                <a:xfrm>
                  <a:off x="957" y="3022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39" name="Line 207"/>
                <p:cNvSpPr>
                  <a:spLocks noChangeAspect="1" noChangeShapeType="1"/>
                </p:cNvSpPr>
                <p:nvPr/>
              </p:nvSpPr>
              <p:spPr bwMode="auto">
                <a:xfrm>
                  <a:off x="1026" y="3022"/>
                  <a:ext cx="36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40" name="Line 208"/>
                <p:cNvSpPr>
                  <a:spLocks noChangeAspect="1" noChangeShapeType="1"/>
                </p:cNvSpPr>
                <p:nvPr/>
              </p:nvSpPr>
              <p:spPr bwMode="auto">
                <a:xfrm>
                  <a:off x="1096" y="3022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41" name="Line 209"/>
                <p:cNvSpPr>
                  <a:spLocks noChangeAspect="1" noChangeShapeType="1"/>
                </p:cNvSpPr>
                <p:nvPr/>
              </p:nvSpPr>
              <p:spPr bwMode="auto">
                <a:xfrm>
                  <a:off x="1165" y="3022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42" name="Line 210"/>
                <p:cNvSpPr>
                  <a:spLocks noChangeAspect="1" noChangeShapeType="1"/>
                </p:cNvSpPr>
                <p:nvPr/>
              </p:nvSpPr>
              <p:spPr bwMode="auto">
                <a:xfrm>
                  <a:off x="1234" y="3022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43" name="Line 211"/>
                <p:cNvSpPr>
                  <a:spLocks noChangeAspect="1" noChangeShapeType="1"/>
                </p:cNvSpPr>
                <p:nvPr/>
              </p:nvSpPr>
              <p:spPr bwMode="auto">
                <a:xfrm>
                  <a:off x="1303" y="3022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44" name="Line 212"/>
                <p:cNvSpPr>
                  <a:spLocks noChangeAspect="1" noChangeShapeType="1"/>
                </p:cNvSpPr>
                <p:nvPr/>
              </p:nvSpPr>
              <p:spPr bwMode="auto">
                <a:xfrm>
                  <a:off x="1372" y="3022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45" name="Line 213"/>
                <p:cNvSpPr>
                  <a:spLocks noChangeAspect="1" noChangeShapeType="1"/>
                </p:cNvSpPr>
                <p:nvPr/>
              </p:nvSpPr>
              <p:spPr bwMode="auto">
                <a:xfrm>
                  <a:off x="1441" y="3022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46" name="Line 214"/>
                <p:cNvSpPr>
                  <a:spLocks noChangeAspect="1" noChangeShapeType="1"/>
                </p:cNvSpPr>
                <p:nvPr/>
              </p:nvSpPr>
              <p:spPr bwMode="auto">
                <a:xfrm>
                  <a:off x="1510" y="3022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47" name="Line 215"/>
                <p:cNvSpPr>
                  <a:spLocks noChangeAspect="1" noChangeShapeType="1"/>
                </p:cNvSpPr>
                <p:nvPr/>
              </p:nvSpPr>
              <p:spPr bwMode="auto">
                <a:xfrm>
                  <a:off x="1579" y="3022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48" name="Line 216"/>
                <p:cNvSpPr>
                  <a:spLocks noChangeAspect="1" noChangeShapeType="1"/>
                </p:cNvSpPr>
                <p:nvPr/>
              </p:nvSpPr>
              <p:spPr bwMode="auto">
                <a:xfrm>
                  <a:off x="1648" y="3022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991650" name="Group 418"/>
              <p:cNvGrpSpPr>
                <a:grpSpLocks noChangeAspect="1"/>
              </p:cNvGrpSpPr>
              <p:nvPr/>
            </p:nvGrpSpPr>
            <p:grpSpPr bwMode="auto">
              <a:xfrm>
                <a:off x="612" y="2316"/>
                <a:ext cx="1417" cy="1345"/>
                <a:chOff x="612" y="2316"/>
                <a:chExt cx="1417" cy="1345"/>
              </a:xfrm>
            </p:grpSpPr>
            <p:sp>
              <p:nvSpPr>
                <p:cNvPr id="991450" name="Line 218"/>
                <p:cNvSpPr>
                  <a:spLocks noChangeAspect="1" noChangeShapeType="1"/>
                </p:cNvSpPr>
                <p:nvPr/>
              </p:nvSpPr>
              <p:spPr bwMode="auto">
                <a:xfrm>
                  <a:off x="1717" y="3022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51" name="Line 219"/>
                <p:cNvSpPr>
                  <a:spLocks noChangeAspect="1" noChangeShapeType="1"/>
                </p:cNvSpPr>
                <p:nvPr/>
              </p:nvSpPr>
              <p:spPr bwMode="auto">
                <a:xfrm>
                  <a:off x="1786" y="3022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52" name="Line 220"/>
                <p:cNvSpPr>
                  <a:spLocks noChangeAspect="1" noChangeShapeType="1"/>
                </p:cNvSpPr>
                <p:nvPr/>
              </p:nvSpPr>
              <p:spPr bwMode="auto">
                <a:xfrm>
                  <a:off x="1856" y="3022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53" name="Line 221"/>
                <p:cNvSpPr>
                  <a:spLocks noChangeAspect="1" noChangeShapeType="1"/>
                </p:cNvSpPr>
                <p:nvPr/>
              </p:nvSpPr>
              <p:spPr bwMode="auto">
                <a:xfrm>
                  <a:off x="1925" y="3022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54" name="Line 222"/>
                <p:cNvSpPr>
                  <a:spLocks noChangeAspect="1" noChangeShapeType="1"/>
                </p:cNvSpPr>
                <p:nvPr/>
              </p:nvSpPr>
              <p:spPr bwMode="auto">
                <a:xfrm>
                  <a:off x="1994" y="3022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55" name="Line 223"/>
                <p:cNvSpPr>
                  <a:spLocks noChangeAspect="1" noChangeShapeType="1"/>
                </p:cNvSpPr>
                <p:nvPr/>
              </p:nvSpPr>
              <p:spPr bwMode="auto">
                <a:xfrm>
                  <a:off x="612" y="2669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56" name="Line 224"/>
                <p:cNvSpPr>
                  <a:spLocks noChangeAspect="1" noChangeShapeType="1"/>
                </p:cNvSpPr>
                <p:nvPr/>
              </p:nvSpPr>
              <p:spPr bwMode="auto">
                <a:xfrm>
                  <a:off x="681" y="2669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57" name="Line 225"/>
                <p:cNvSpPr>
                  <a:spLocks noChangeAspect="1" noChangeShapeType="1"/>
                </p:cNvSpPr>
                <p:nvPr/>
              </p:nvSpPr>
              <p:spPr bwMode="auto">
                <a:xfrm>
                  <a:off x="750" y="2669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58" name="Line 226"/>
                <p:cNvSpPr>
                  <a:spLocks noChangeAspect="1" noChangeShapeType="1"/>
                </p:cNvSpPr>
                <p:nvPr/>
              </p:nvSpPr>
              <p:spPr bwMode="auto">
                <a:xfrm>
                  <a:off x="819" y="2669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59" name="Line 227"/>
                <p:cNvSpPr>
                  <a:spLocks noChangeAspect="1" noChangeShapeType="1"/>
                </p:cNvSpPr>
                <p:nvPr/>
              </p:nvSpPr>
              <p:spPr bwMode="auto">
                <a:xfrm>
                  <a:off x="888" y="2669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60" name="Line 228"/>
                <p:cNvSpPr>
                  <a:spLocks noChangeAspect="1" noChangeShapeType="1"/>
                </p:cNvSpPr>
                <p:nvPr/>
              </p:nvSpPr>
              <p:spPr bwMode="auto">
                <a:xfrm>
                  <a:off x="957" y="2669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61" name="Line 229"/>
                <p:cNvSpPr>
                  <a:spLocks noChangeAspect="1" noChangeShapeType="1"/>
                </p:cNvSpPr>
                <p:nvPr/>
              </p:nvSpPr>
              <p:spPr bwMode="auto">
                <a:xfrm>
                  <a:off x="1026" y="2669"/>
                  <a:ext cx="36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62" name="Line 230"/>
                <p:cNvSpPr>
                  <a:spLocks noChangeAspect="1" noChangeShapeType="1"/>
                </p:cNvSpPr>
                <p:nvPr/>
              </p:nvSpPr>
              <p:spPr bwMode="auto">
                <a:xfrm>
                  <a:off x="1096" y="2669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63" name="Line 231"/>
                <p:cNvSpPr>
                  <a:spLocks noChangeAspect="1" noChangeShapeType="1"/>
                </p:cNvSpPr>
                <p:nvPr/>
              </p:nvSpPr>
              <p:spPr bwMode="auto">
                <a:xfrm>
                  <a:off x="1165" y="2669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64" name="Line 232"/>
                <p:cNvSpPr>
                  <a:spLocks noChangeAspect="1" noChangeShapeType="1"/>
                </p:cNvSpPr>
                <p:nvPr/>
              </p:nvSpPr>
              <p:spPr bwMode="auto">
                <a:xfrm>
                  <a:off x="1234" y="2669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65" name="Line 233"/>
                <p:cNvSpPr>
                  <a:spLocks noChangeAspect="1" noChangeShapeType="1"/>
                </p:cNvSpPr>
                <p:nvPr/>
              </p:nvSpPr>
              <p:spPr bwMode="auto">
                <a:xfrm>
                  <a:off x="1303" y="2669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66" name="Line 234"/>
                <p:cNvSpPr>
                  <a:spLocks noChangeAspect="1" noChangeShapeType="1"/>
                </p:cNvSpPr>
                <p:nvPr/>
              </p:nvSpPr>
              <p:spPr bwMode="auto">
                <a:xfrm>
                  <a:off x="1372" y="2669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67" name="Line 235"/>
                <p:cNvSpPr>
                  <a:spLocks noChangeAspect="1" noChangeShapeType="1"/>
                </p:cNvSpPr>
                <p:nvPr/>
              </p:nvSpPr>
              <p:spPr bwMode="auto">
                <a:xfrm>
                  <a:off x="1441" y="2669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68" name="Line 236"/>
                <p:cNvSpPr>
                  <a:spLocks noChangeAspect="1" noChangeShapeType="1"/>
                </p:cNvSpPr>
                <p:nvPr/>
              </p:nvSpPr>
              <p:spPr bwMode="auto">
                <a:xfrm>
                  <a:off x="1510" y="2669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69" name="Line 237"/>
                <p:cNvSpPr>
                  <a:spLocks noChangeAspect="1" noChangeShapeType="1"/>
                </p:cNvSpPr>
                <p:nvPr/>
              </p:nvSpPr>
              <p:spPr bwMode="auto">
                <a:xfrm>
                  <a:off x="1579" y="2669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70" name="Line 238"/>
                <p:cNvSpPr>
                  <a:spLocks noChangeAspect="1" noChangeShapeType="1"/>
                </p:cNvSpPr>
                <p:nvPr/>
              </p:nvSpPr>
              <p:spPr bwMode="auto">
                <a:xfrm>
                  <a:off x="1648" y="2669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71" name="Line 239"/>
                <p:cNvSpPr>
                  <a:spLocks noChangeAspect="1" noChangeShapeType="1"/>
                </p:cNvSpPr>
                <p:nvPr/>
              </p:nvSpPr>
              <p:spPr bwMode="auto">
                <a:xfrm>
                  <a:off x="1717" y="2669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72" name="Line 240"/>
                <p:cNvSpPr>
                  <a:spLocks noChangeAspect="1" noChangeShapeType="1"/>
                </p:cNvSpPr>
                <p:nvPr/>
              </p:nvSpPr>
              <p:spPr bwMode="auto">
                <a:xfrm>
                  <a:off x="1786" y="2669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73" name="Line 241"/>
                <p:cNvSpPr>
                  <a:spLocks noChangeAspect="1" noChangeShapeType="1"/>
                </p:cNvSpPr>
                <p:nvPr/>
              </p:nvSpPr>
              <p:spPr bwMode="auto">
                <a:xfrm>
                  <a:off x="1856" y="2669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74" name="Line 242"/>
                <p:cNvSpPr>
                  <a:spLocks noChangeAspect="1" noChangeShapeType="1"/>
                </p:cNvSpPr>
                <p:nvPr/>
              </p:nvSpPr>
              <p:spPr bwMode="auto">
                <a:xfrm>
                  <a:off x="1925" y="2669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75" name="Line 243"/>
                <p:cNvSpPr>
                  <a:spLocks noChangeAspect="1" noChangeShapeType="1"/>
                </p:cNvSpPr>
                <p:nvPr/>
              </p:nvSpPr>
              <p:spPr bwMode="auto">
                <a:xfrm>
                  <a:off x="1994" y="2669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76" name="Line 244"/>
                <p:cNvSpPr>
                  <a:spLocks noChangeAspect="1" noChangeShapeType="1"/>
                </p:cNvSpPr>
                <p:nvPr/>
              </p:nvSpPr>
              <p:spPr bwMode="auto">
                <a:xfrm>
                  <a:off x="612" y="2316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77" name="Line 245"/>
                <p:cNvSpPr>
                  <a:spLocks noChangeAspect="1" noChangeShapeType="1"/>
                </p:cNvSpPr>
                <p:nvPr/>
              </p:nvSpPr>
              <p:spPr bwMode="auto">
                <a:xfrm>
                  <a:off x="681" y="2316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78" name="Line 246"/>
                <p:cNvSpPr>
                  <a:spLocks noChangeAspect="1" noChangeShapeType="1"/>
                </p:cNvSpPr>
                <p:nvPr/>
              </p:nvSpPr>
              <p:spPr bwMode="auto">
                <a:xfrm>
                  <a:off x="750" y="2316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79" name="Line 247"/>
                <p:cNvSpPr>
                  <a:spLocks noChangeAspect="1" noChangeShapeType="1"/>
                </p:cNvSpPr>
                <p:nvPr/>
              </p:nvSpPr>
              <p:spPr bwMode="auto">
                <a:xfrm>
                  <a:off x="819" y="2316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80" name="Line 248"/>
                <p:cNvSpPr>
                  <a:spLocks noChangeAspect="1" noChangeShapeType="1"/>
                </p:cNvSpPr>
                <p:nvPr/>
              </p:nvSpPr>
              <p:spPr bwMode="auto">
                <a:xfrm>
                  <a:off x="888" y="2316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81" name="Line 249"/>
                <p:cNvSpPr>
                  <a:spLocks noChangeAspect="1" noChangeShapeType="1"/>
                </p:cNvSpPr>
                <p:nvPr/>
              </p:nvSpPr>
              <p:spPr bwMode="auto">
                <a:xfrm>
                  <a:off x="957" y="2316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82" name="Line 250"/>
                <p:cNvSpPr>
                  <a:spLocks noChangeAspect="1" noChangeShapeType="1"/>
                </p:cNvSpPr>
                <p:nvPr/>
              </p:nvSpPr>
              <p:spPr bwMode="auto">
                <a:xfrm>
                  <a:off x="1026" y="2316"/>
                  <a:ext cx="36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83" name="Line 251"/>
                <p:cNvSpPr>
                  <a:spLocks noChangeAspect="1" noChangeShapeType="1"/>
                </p:cNvSpPr>
                <p:nvPr/>
              </p:nvSpPr>
              <p:spPr bwMode="auto">
                <a:xfrm>
                  <a:off x="1096" y="2316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84" name="Line 252"/>
                <p:cNvSpPr>
                  <a:spLocks noChangeAspect="1" noChangeShapeType="1"/>
                </p:cNvSpPr>
                <p:nvPr/>
              </p:nvSpPr>
              <p:spPr bwMode="auto">
                <a:xfrm>
                  <a:off x="1165" y="2316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85" name="Line 253"/>
                <p:cNvSpPr>
                  <a:spLocks noChangeAspect="1" noChangeShapeType="1"/>
                </p:cNvSpPr>
                <p:nvPr/>
              </p:nvSpPr>
              <p:spPr bwMode="auto">
                <a:xfrm>
                  <a:off x="1234" y="2316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86" name="Line 254"/>
                <p:cNvSpPr>
                  <a:spLocks noChangeAspect="1" noChangeShapeType="1"/>
                </p:cNvSpPr>
                <p:nvPr/>
              </p:nvSpPr>
              <p:spPr bwMode="auto">
                <a:xfrm>
                  <a:off x="1303" y="2316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87" name="Line 255"/>
                <p:cNvSpPr>
                  <a:spLocks noChangeAspect="1" noChangeShapeType="1"/>
                </p:cNvSpPr>
                <p:nvPr/>
              </p:nvSpPr>
              <p:spPr bwMode="auto">
                <a:xfrm>
                  <a:off x="1372" y="2316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88" name="Line 256"/>
                <p:cNvSpPr>
                  <a:spLocks noChangeAspect="1" noChangeShapeType="1"/>
                </p:cNvSpPr>
                <p:nvPr/>
              </p:nvSpPr>
              <p:spPr bwMode="auto">
                <a:xfrm>
                  <a:off x="1441" y="2316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89" name="Line 257"/>
                <p:cNvSpPr>
                  <a:spLocks noChangeAspect="1" noChangeShapeType="1"/>
                </p:cNvSpPr>
                <p:nvPr/>
              </p:nvSpPr>
              <p:spPr bwMode="auto">
                <a:xfrm>
                  <a:off x="1510" y="2316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90" name="Line 258"/>
                <p:cNvSpPr>
                  <a:spLocks noChangeAspect="1" noChangeShapeType="1"/>
                </p:cNvSpPr>
                <p:nvPr/>
              </p:nvSpPr>
              <p:spPr bwMode="auto">
                <a:xfrm>
                  <a:off x="1579" y="2316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91" name="Line 259"/>
                <p:cNvSpPr>
                  <a:spLocks noChangeAspect="1" noChangeShapeType="1"/>
                </p:cNvSpPr>
                <p:nvPr/>
              </p:nvSpPr>
              <p:spPr bwMode="auto">
                <a:xfrm>
                  <a:off x="1648" y="2316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92" name="Line 260"/>
                <p:cNvSpPr>
                  <a:spLocks noChangeAspect="1" noChangeShapeType="1"/>
                </p:cNvSpPr>
                <p:nvPr/>
              </p:nvSpPr>
              <p:spPr bwMode="auto">
                <a:xfrm>
                  <a:off x="1717" y="2316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93" name="Line 261"/>
                <p:cNvSpPr>
                  <a:spLocks noChangeAspect="1" noChangeShapeType="1"/>
                </p:cNvSpPr>
                <p:nvPr/>
              </p:nvSpPr>
              <p:spPr bwMode="auto">
                <a:xfrm>
                  <a:off x="1786" y="2316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94" name="Line 262"/>
                <p:cNvSpPr>
                  <a:spLocks noChangeAspect="1" noChangeShapeType="1"/>
                </p:cNvSpPr>
                <p:nvPr/>
              </p:nvSpPr>
              <p:spPr bwMode="auto">
                <a:xfrm>
                  <a:off x="1856" y="2316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95" name="Line 263"/>
                <p:cNvSpPr>
                  <a:spLocks noChangeAspect="1" noChangeShapeType="1"/>
                </p:cNvSpPr>
                <p:nvPr/>
              </p:nvSpPr>
              <p:spPr bwMode="auto">
                <a:xfrm>
                  <a:off x="1925" y="2316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96" name="Line 264"/>
                <p:cNvSpPr>
                  <a:spLocks noChangeAspect="1" noChangeShapeType="1"/>
                </p:cNvSpPr>
                <p:nvPr/>
              </p:nvSpPr>
              <p:spPr bwMode="auto">
                <a:xfrm>
                  <a:off x="1994" y="2316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97" name="Freeform 265"/>
                <p:cNvSpPr>
                  <a:spLocks noChangeAspect="1" noEditPoints="1"/>
                </p:cNvSpPr>
                <p:nvPr/>
              </p:nvSpPr>
              <p:spPr bwMode="auto">
                <a:xfrm>
                  <a:off x="1072" y="2881"/>
                  <a:ext cx="35" cy="29"/>
                </a:xfrm>
                <a:custGeom>
                  <a:avLst/>
                  <a:gdLst>
                    <a:gd name="T0" fmla="*/ 0 w 69"/>
                    <a:gd name="T1" fmla="*/ 59 h 59"/>
                    <a:gd name="T2" fmla="*/ 34 w 69"/>
                    <a:gd name="T3" fmla="*/ 0 h 59"/>
                    <a:gd name="T4" fmla="*/ 69 w 69"/>
                    <a:gd name="T5" fmla="*/ 59 h 59"/>
                    <a:gd name="T6" fmla="*/ 0 w 69"/>
                    <a:gd name="T7" fmla="*/ 59 h 59"/>
                    <a:gd name="T8" fmla="*/ 34 w 69"/>
                    <a:gd name="T9" fmla="*/ 6 h 59"/>
                    <a:gd name="T10" fmla="*/ 5 w 69"/>
                    <a:gd name="T11" fmla="*/ 57 h 59"/>
                    <a:gd name="T12" fmla="*/ 64 w 69"/>
                    <a:gd name="T13" fmla="*/ 57 h 59"/>
                    <a:gd name="T14" fmla="*/ 34 w 69"/>
                    <a:gd name="T15" fmla="*/ 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9" h="59">
                      <a:moveTo>
                        <a:pt x="0" y="59"/>
                      </a:moveTo>
                      <a:lnTo>
                        <a:pt x="34" y="0"/>
                      </a:lnTo>
                      <a:lnTo>
                        <a:pt x="69" y="59"/>
                      </a:lnTo>
                      <a:lnTo>
                        <a:pt x="0" y="59"/>
                      </a:lnTo>
                      <a:close/>
                      <a:moveTo>
                        <a:pt x="34" y="6"/>
                      </a:moveTo>
                      <a:lnTo>
                        <a:pt x="5" y="57"/>
                      </a:lnTo>
                      <a:lnTo>
                        <a:pt x="64" y="57"/>
                      </a:lnTo>
                      <a:lnTo>
                        <a:pt x="3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98" name="Freeform 266"/>
                <p:cNvSpPr>
                  <a:spLocks noChangeAspect="1" noEditPoints="1"/>
                </p:cNvSpPr>
                <p:nvPr/>
              </p:nvSpPr>
              <p:spPr bwMode="auto">
                <a:xfrm>
                  <a:off x="844" y="2812"/>
                  <a:ext cx="34" cy="29"/>
                </a:xfrm>
                <a:custGeom>
                  <a:avLst/>
                  <a:gdLst>
                    <a:gd name="T0" fmla="*/ 0 w 69"/>
                    <a:gd name="T1" fmla="*/ 59 h 59"/>
                    <a:gd name="T2" fmla="*/ 35 w 69"/>
                    <a:gd name="T3" fmla="*/ 0 h 59"/>
                    <a:gd name="T4" fmla="*/ 69 w 69"/>
                    <a:gd name="T5" fmla="*/ 59 h 59"/>
                    <a:gd name="T6" fmla="*/ 0 w 69"/>
                    <a:gd name="T7" fmla="*/ 59 h 59"/>
                    <a:gd name="T8" fmla="*/ 35 w 69"/>
                    <a:gd name="T9" fmla="*/ 6 h 59"/>
                    <a:gd name="T10" fmla="*/ 6 w 69"/>
                    <a:gd name="T11" fmla="*/ 57 h 59"/>
                    <a:gd name="T12" fmla="*/ 65 w 69"/>
                    <a:gd name="T13" fmla="*/ 57 h 59"/>
                    <a:gd name="T14" fmla="*/ 35 w 69"/>
                    <a:gd name="T15" fmla="*/ 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9" h="59">
                      <a:moveTo>
                        <a:pt x="0" y="59"/>
                      </a:moveTo>
                      <a:lnTo>
                        <a:pt x="35" y="0"/>
                      </a:lnTo>
                      <a:lnTo>
                        <a:pt x="69" y="59"/>
                      </a:lnTo>
                      <a:lnTo>
                        <a:pt x="0" y="59"/>
                      </a:lnTo>
                      <a:close/>
                      <a:moveTo>
                        <a:pt x="35" y="6"/>
                      </a:moveTo>
                      <a:lnTo>
                        <a:pt x="6" y="57"/>
                      </a:lnTo>
                      <a:lnTo>
                        <a:pt x="65" y="57"/>
                      </a:lnTo>
                      <a:lnTo>
                        <a:pt x="3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499" name="Freeform 267"/>
                <p:cNvSpPr>
                  <a:spLocks noChangeAspect="1" noEditPoints="1"/>
                </p:cNvSpPr>
                <p:nvPr/>
              </p:nvSpPr>
              <p:spPr bwMode="auto">
                <a:xfrm>
                  <a:off x="778" y="2724"/>
                  <a:ext cx="35" cy="30"/>
                </a:xfrm>
                <a:custGeom>
                  <a:avLst/>
                  <a:gdLst>
                    <a:gd name="T0" fmla="*/ 0 w 69"/>
                    <a:gd name="T1" fmla="*/ 60 h 60"/>
                    <a:gd name="T2" fmla="*/ 34 w 69"/>
                    <a:gd name="T3" fmla="*/ 0 h 60"/>
                    <a:gd name="T4" fmla="*/ 69 w 69"/>
                    <a:gd name="T5" fmla="*/ 60 h 60"/>
                    <a:gd name="T6" fmla="*/ 0 w 69"/>
                    <a:gd name="T7" fmla="*/ 60 h 60"/>
                    <a:gd name="T8" fmla="*/ 34 w 69"/>
                    <a:gd name="T9" fmla="*/ 6 h 60"/>
                    <a:gd name="T10" fmla="*/ 4 w 69"/>
                    <a:gd name="T11" fmla="*/ 57 h 60"/>
                    <a:gd name="T12" fmla="*/ 63 w 69"/>
                    <a:gd name="T13" fmla="*/ 57 h 60"/>
                    <a:gd name="T14" fmla="*/ 34 w 69"/>
                    <a:gd name="T15" fmla="*/ 6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9" h="60">
                      <a:moveTo>
                        <a:pt x="0" y="60"/>
                      </a:moveTo>
                      <a:lnTo>
                        <a:pt x="34" y="0"/>
                      </a:lnTo>
                      <a:lnTo>
                        <a:pt x="69" y="60"/>
                      </a:lnTo>
                      <a:lnTo>
                        <a:pt x="0" y="60"/>
                      </a:lnTo>
                      <a:close/>
                      <a:moveTo>
                        <a:pt x="34" y="6"/>
                      </a:moveTo>
                      <a:lnTo>
                        <a:pt x="4" y="57"/>
                      </a:lnTo>
                      <a:lnTo>
                        <a:pt x="63" y="57"/>
                      </a:lnTo>
                      <a:lnTo>
                        <a:pt x="3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500" name="Freeform 268"/>
                <p:cNvSpPr>
                  <a:spLocks noChangeAspect="1" noEditPoints="1"/>
                </p:cNvSpPr>
                <p:nvPr/>
              </p:nvSpPr>
              <p:spPr bwMode="auto">
                <a:xfrm>
                  <a:off x="1392" y="3109"/>
                  <a:ext cx="35" cy="35"/>
                </a:xfrm>
                <a:custGeom>
                  <a:avLst/>
                  <a:gdLst>
                    <a:gd name="T0" fmla="*/ 30 w 69"/>
                    <a:gd name="T1" fmla="*/ 0 h 68"/>
                    <a:gd name="T2" fmla="*/ 23 w 69"/>
                    <a:gd name="T3" fmla="*/ 2 h 68"/>
                    <a:gd name="T4" fmla="*/ 14 w 69"/>
                    <a:gd name="T5" fmla="*/ 7 h 68"/>
                    <a:gd name="T6" fmla="*/ 8 w 69"/>
                    <a:gd name="T7" fmla="*/ 12 h 68"/>
                    <a:gd name="T8" fmla="*/ 4 w 69"/>
                    <a:gd name="T9" fmla="*/ 20 h 68"/>
                    <a:gd name="T10" fmla="*/ 2 w 69"/>
                    <a:gd name="T11" fmla="*/ 24 h 68"/>
                    <a:gd name="T12" fmla="*/ 1 w 69"/>
                    <a:gd name="T13" fmla="*/ 27 h 68"/>
                    <a:gd name="T14" fmla="*/ 0 w 69"/>
                    <a:gd name="T15" fmla="*/ 32 h 68"/>
                    <a:gd name="T16" fmla="*/ 1 w 69"/>
                    <a:gd name="T17" fmla="*/ 38 h 68"/>
                    <a:gd name="T18" fmla="*/ 2 w 69"/>
                    <a:gd name="T19" fmla="*/ 47 h 68"/>
                    <a:gd name="T20" fmla="*/ 8 w 69"/>
                    <a:gd name="T21" fmla="*/ 55 h 68"/>
                    <a:gd name="T22" fmla="*/ 14 w 69"/>
                    <a:gd name="T23" fmla="*/ 61 h 68"/>
                    <a:gd name="T24" fmla="*/ 20 w 69"/>
                    <a:gd name="T25" fmla="*/ 64 h 68"/>
                    <a:gd name="T26" fmla="*/ 24 w 69"/>
                    <a:gd name="T27" fmla="*/ 67 h 68"/>
                    <a:gd name="T28" fmla="*/ 28 w 69"/>
                    <a:gd name="T29" fmla="*/ 68 h 68"/>
                    <a:gd name="T30" fmla="*/ 33 w 69"/>
                    <a:gd name="T31" fmla="*/ 68 h 68"/>
                    <a:gd name="T32" fmla="*/ 37 w 69"/>
                    <a:gd name="T33" fmla="*/ 68 h 68"/>
                    <a:gd name="T34" fmla="*/ 41 w 69"/>
                    <a:gd name="T35" fmla="*/ 68 h 68"/>
                    <a:gd name="T36" fmla="*/ 46 w 69"/>
                    <a:gd name="T37" fmla="*/ 67 h 68"/>
                    <a:gd name="T38" fmla="*/ 50 w 69"/>
                    <a:gd name="T39" fmla="*/ 64 h 68"/>
                    <a:gd name="T40" fmla="*/ 56 w 69"/>
                    <a:gd name="T41" fmla="*/ 61 h 68"/>
                    <a:gd name="T42" fmla="*/ 61 w 69"/>
                    <a:gd name="T43" fmla="*/ 55 h 68"/>
                    <a:gd name="T44" fmla="*/ 66 w 69"/>
                    <a:gd name="T45" fmla="*/ 47 h 68"/>
                    <a:gd name="T46" fmla="*/ 69 w 69"/>
                    <a:gd name="T47" fmla="*/ 38 h 68"/>
                    <a:gd name="T48" fmla="*/ 69 w 69"/>
                    <a:gd name="T49" fmla="*/ 30 h 68"/>
                    <a:gd name="T50" fmla="*/ 66 w 69"/>
                    <a:gd name="T51" fmla="*/ 21 h 68"/>
                    <a:gd name="T52" fmla="*/ 63 w 69"/>
                    <a:gd name="T53" fmla="*/ 15 h 68"/>
                    <a:gd name="T54" fmla="*/ 61 w 69"/>
                    <a:gd name="T55" fmla="*/ 11 h 68"/>
                    <a:gd name="T56" fmla="*/ 57 w 69"/>
                    <a:gd name="T57" fmla="*/ 8 h 68"/>
                    <a:gd name="T58" fmla="*/ 54 w 69"/>
                    <a:gd name="T59" fmla="*/ 5 h 68"/>
                    <a:gd name="T60" fmla="*/ 47 w 69"/>
                    <a:gd name="T61" fmla="*/ 2 h 68"/>
                    <a:gd name="T62" fmla="*/ 38 w 69"/>
                    <a:gd name="T63" fmla="*/ 0 h 68"/>
                    <a:gd name="T64" fmla="*/ 34 w 69"/>
                    <a:gd name="T65" fmla="*/ 2 h 68"/>
                    <a:gd name="T66" fmla="*/ 38 w 69"/>
                    <a:gd name="T67" fmla="*/ 4 h 68"/>
                    <a:gd name="T68" fmla="*/ 43 w 69"/>
                    <a:gd name="T69" fmla="*/ 4 h 68"/>
                    <a:gd name="T70" fmla="*/ 46 w 69"/>
                    <a:gd name="T71" fmla="*/ 5 h 68"/>
                    <a:gd name="T72" fmla="*/ 50 w 69"/>
                    <a:gd name="T73" fmla="*/ 7 h 68"/>
                    <a:gd name="T74" fmla="*/ 54 w 69"/>
                    <a:gd name="T75" fmla="*/ 10 h 68"/>
                    <a:gd name="T76" fmla="*/ 57 w 69"/>
                    <a:gd name="T77" fmla="*/ 11 h 68"/>
                    <a:gd name="T78" fmla="*/ 60 w 69"/>
                    <a:gd name="T79" fmla="*/ 15 h 68"/>
                    <a:gd name="T80" fmla="*/ 61 w 69"/>
                    <a:gd name="T81" fmla="*/ 18 h 68"/>
                    <a:gd name="T82" fmla="*/ 64 w 69"/>
                    <a:gd name="T83" fmla="*/ 25 h 68"/>
                    <a:gd name="T84" fmla="*/ 66 w 69"/>
                    <a:gd name="T85" fmla="*/ 34 h 68"/>
                    <a:gd name="T86" fmla="*/ 64 w 69"/>
                    <a:gd name="T87" fmla="*/ 42 h 68"/>
                    <a:gd name="T88" fmla="*/ 61 w 69"/>
                    <a:gd name="T89" fmla="*/ 50 h 68"/>
                    <a:gd name="T90" fmla="*/ 57 w 69"/>
                    <a:gd name="T91" fmla="*/ 57 h 68"/>
                    <a:gd name="T92" fmla="*/ 50 w 69"/>
                    <a:gd name="T93" fmla="*/ 61 h 68"/>
                    <a:gd name="T94" fmla="*/ 43 w 69"/>
                    <a:gd name="T95" fmla="*/ 64 h 68"/>
                    <a:gd name="T96" fmla="*/ 34 w 69"/>
                    <a:gd name="T97" fmla="*/ 65 h 68"/>
                    <a:gd name="T98" fmla="*/ 27 w 69"/>
                    <a:gd name="T99" fmla="*/ 64 h 68"/>
                    <a:gd name="T100" fmla="*/ 18 w 69"/>
                    <a:gd name="T101" fmla="*/ 61 h 68"/>
                    <a:gd name="T102" fmla="*/ 13 w 69"/>
                    <a:gd name="T103" fmla="*/ 57 h 68"/>
                    <a:gd name="T104" fmla="*/ 7 w 69"/>
                    <a:gd name="T105" fmla="*/ 50 h 68"/>
                    <a:gd name="T106" fmla="*/ 4 w 69"/>
                    <a:gd name="T107" fmla="*/ 42 h 68"/>
                    <a:gd name="T108" fmla="*/ 2 w 69"/>
                    <a:gd name="T109" fmla="*/ 34 h 68"/>
                    <a:gd name="T110" fmla="*/ 4 w 69"/>
                    <a:gd name="T111" fmla="*/ 30 h 68"/>
                    <a:gd name="T112" fmla="*/ 4 w 69"/>
                    <a:gd name="T113" fmla="*/ 25 h 68"/>
                    <a:gd name="T114" fmla="*/ 5 w 69"/>
                    <a:gd name="T115" fmla="*/ 22 h 68"/>
                    <a:gd name="T116" fmla="*/ 8 w 69"/>
                    <a:gd name="T117" fmla="*/ 18 h 68"/>
                    <a:gd name="T118" fmla="*/ 13 w 69"/>
                    <a:gd name="T119" fmla="*/ 11 h 68"/>
                    <a:gd name="T120" fmla="*/ 18 w 69"/>
                    <a:gd name="T121" fmla="*/ 7 h 68"/>
                    <a:gd name="T122" fmla="*/ 27 w 69"/>
                    <a:gd name="T123" fmla="*/ 4 h 68"/>
                    <a:gd name="T124" fmla="*/ 34 w 69"/>
                    <a:gd name="T125" fmla="*/ 2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9" h="68">
                      <a:moveTo>
                        <a:pt x="34" y="0"/>
                      </a:moveTo>
                      <a:lnTo>
                        <a:pt x="30" y="0"/>
                      </a:lnTo>
                      <a:lnTo>
                        <a:pt x="27" y="1"/>
                      </a:lnTo>
                      <a:lnTo>
                        <a:pt x="23" y="2"/>
                      </a:lnTo>
                      <a:lnTo>
                        <a:pt x="18" y="4"/>
                      </a:lnTo>
                      <a:lnTo>
                        <a:pt x="14" y="7"/>
                      </a:lnTo>
                      <a:lnTo>
                        <a:pt x="10" y="10"/>
                      </a:lnTo>
                      <a:lnTo>
                        <a:pt x="8" y="12"/>
                      </a:lnTo>
                      <a:lnTo>
                        <a:pt x="5" y="17"/>
                      </a:lnTo>
                      <a:lnTo>
                        <a:pt x="4" y="20"/>
                      </a:lnTo>
                      <a:lnTo>
                        <a:pt x="2" y="21"/>
                      </a:lnTo>
                      <a:lnTo>
                        <a:pt x="2" y="24"/>
                      </a:lnTo>
                      <a:lnTo>
                        <a:pt x="1" y="25"/>
                      </a:lnTo>
                      <a:lnTo>
                        <a:pt x="1" y="27"/>
                      </a:lnTo>
                      <a:lnTo>
                        <a:pt x="1" y="30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1" y="38"/>
                      </a:lnTo>
                      <a:lnTo>
                        <a:pt x="1" y="42"/>
                      </a:lnTo>
                      <a:lnTo>
                        <a:pt x="2" y="47"/>
                      </a:lnTo>
                      <a:lnTo>
                        <a:pt x="5" y="51"/>
                      </a:lnTo>
                      <a:lnTo>
                        <a:pt x="8" y="55"/>
                      </a:lnTo>
                      <a:lnTo>
                        <a:pt x="10" y="58"/>
                      </a:lnTo>
                      <a:lnTo>
                        <a:pt x="14" y="61"/>
                      </a:lnTo>
                      <a:lnTo>
                        <a:pt x="17" y="64"/>
                      </a:lnTo>
                      <a:lnTo>
                        <a:pt x="20" y="64"/>
                      </a:lnTo>
                      <a:lnTo>
                        <a:pt x="21" y="65"/>
                      </a:lnTo>
                      <a:lnTo>
                        <a:pt x="24" y="67"/>
                      </a:lnTo>
                      <a:lnTo>
                        <a:pt x="26" y="67"/>
                      </a:lnTo>
                      <a:lnTo>
                        <a:pt x="28" y="68"/>
                      </a:lnTo>
                      <a:lnTo>
                        <a:pt x="30" y="68"/>
                      </a:lnTo>
                      <a:lnTo>
                        <a:pt x="33" y="68"/>
                      </a:lnTo>
                      <a:lnTo>
                        <a:pt x="34" y="68"/>
                      </a:lnTo>
                      <a:lnTo>
                        <a:pt x="37" y="68"/>
                      </a:lnTo>
                      <a:lnTo>
                        <a:pt x="40" y="68"/>
                      </a:lnTo>
                      <a:lnTo>
                        <a:pt x="41" y="68"/>
                      </a:lnTo>
                      <a:lnTo>
                        <a:pt x="44" y="67"/>
                      </a:lnTo>
                      <a:lnTo>
                        <a:pt x="46" y="67"/>
                      </a:lnTo>
                      <a:lnTo>
                        <a:pt x="47" y="65"/>
                      </a:lnTo>
                      <a:lnTo>
                        <a:pt x="50" y="64"/>
                      </a:lnTo>
                      <a:lnTo>
                        <a:pt x="51" y="64"/>
                      </a:lnTo>
                      <a:lnTo>
                        <a:pt x="56" y="61"/>
                      </a:lnTo>
                      <a:lnTo>
                        <a:pt x="59" y="58"/>
                      </a:lnTo>
                      <a:lnTo>
                        <a:pt x="61" y="55"/>
                      </a:lnTo>
                      <a:lnTo>
                        <a:pt x="64" y="51"/>
                      </a:lnTo>
                      <a:lnTo>
                        <a:pt x="66" y="47"/>
                      </a:lnTo>
                      <a:lnTo>
                        <a:pt x="67" y="42"/>
                      </a:lnTo>
                      <a:lnTo>
                        <a:pt x="69" y="38"/>
                      </a:lnTo>
                      <a:lnTo>
                        <a:pt x="69" y="34"/>
                      </a:lnTo>
                      <a:lnTo>
                        <a:pt x="69" y="30"/>
                      </a:lnTo>
                      <a:lnTo>
                        <a:pt x="67" y="25"/>
                      </a:lnTo>
                      <a:lnTo>
                        <a:pt x="66" y="21"/>
                      </a:lnTo>
                      <a:lnTo>
                        <a:pt x="64" y="17"/>
                      </a:lnTo>
                      <a:lnTo>
                        <a:pt x="63" y="15"/>
                      </a:lnTo>
                      <a:lnTo>
                        <a:pt x="61" y="12"/>
                      </a:lnTo>
                      <a:lnTo>
                        <a:pt x="61" y="11"/>
                      </a:lnTo>
                      <a:lnTo>
                        <a:pt x="59" y="10"/>
                      </a:lnTo>
                      <a:lnTo>
                        <a:pt x="57" y="8"/>
                      </a:lnTo>
                      <a:lnTo>
                        <a:pt x="56" y="7"/>
                      </a:lnTo>
                      <a:lnTo>
                        <a:pt x="54" y="5"/>
                      </a:lnTo>
                      <a:lnTo>
                        <a:pt x="51" y="4"/>
                      </a:lnTo>
                      <a:lnTo>
                        <a:pt x="47" y="2"/>
                      </a:lnTo>
                      <a:lnTo>
                        <a:pt x="43" y="1"/>
                      </a:lnTo>
                      <a:lnTo>
                        <a:pt x="38" y="0"/>
                      </a:lnTo>
                      <a:lnTo>
                        <a:pt x="34" y="0"/>
                      </a:lnTo>
                      <a:close/>
                      <a:moveTo>
                        <a:pt x="34" y="2"/>
                      </a:moveTo>
                      <a:lnTo>
                        <a:pt x="37" y="4"/>
                      </a:lnTo>
                      <a:lnTo>
                        <a:pt x="38" y="4"/>
                      </a:lnTo>
                      <a:lnTo>
                        <a:pt x="41" y="4"/>
                      </a:lnTo>
                      <a:lnTo>
                        <a:pt x="43" y="4"/>
                      </a:lnTo>
                      <a:lnTo>
                        <a:pt x="44" y="5"/>
                      </a:lnTo>
                      <a:lnTo>
                        <a:pt x="46" y="5"/>
                      </a:lnTo>
                      <a:lnTo>
                        <a:pt x="49" y="7"/>
                      </a:lnTo>
                      <a:lnTo>
                        <a:pt x="50" y="7"/>
                      </a:lnTo>
                      <a:lnTo>
                        <a:pt x="51" y="8"/>
                      </a:lnTo>
                      <a:lnTo>
                        <a:pt x="54" y="10"/>
                      </a:lnTo>
                      <a:lnTo>
                        <a:pt x="56" y="10"/>
                      </a:lnTo>
                      <a:lnTo>
                        <a:pt x="57" y="11"/>
                      </a:lnTo>
                      <a:lnTo>
                        <a:pt x="59" y="14"/>
                      </a:lnTo>
                      <a:lnTo>
                        <a:pt x="60" y="15"/>
                      </a:lnTo>
                      <a:lnTo>
                        <a:pt x="61" y="17"/>
                      </a:lnTo>
                      <a:lnTo>
                        <a:pt x="61" y="18"/>
                      </a:lnTo>
                      <a:lnTo>
                        <a:pt x="63" y="22"/>
                      </a:lnTo>
                      <a:lnTo>
                        <a:pt x="64" y="25"/>
                      </a:lnTo>
                      <a:lnTo>
                        <a:pt x="66" y="30"/>
                      </a:lnTo>
                      <a:lnTo>
                        <a:pt x="66" y="34"/>
                      </a:lnTo>
                      <a:lnTo>
                        <a:pt x="66" y="38"/>
                      </a:lnTo>
                      <a:lnTo>
                        <a:pt x="64" y="42"/>
                      </a:lnTo>
                      <a:lnTo>
                        <a:pt x="63" y="45"/>
                      </a:lnTo>
                      <a:lnTo>
                        <a:pt x="61" y="50"/>
                      </a:lnTo>
                      <a:lnTo>
                        <a:pt x="60" y="54"/>
                      </a:lnTo>
                      <a:lnTo>
                        <a:pt x="57" y="57"/>
                      </a:lnTo>
                      <a:lnTo>
                        <a:pt x="54" y="60"/>
                      </a:lnTo>
                      <a:lnTo>
                        <a:pt x="50" y="61"/>
                      </a:lnTo>
                      <a:lnTo>
                        <a:pt x="46" y="63"/>
                      </a:lnTo>
                      <a:lnTo>
                        <a:pt x="43" y="64"/>
                      </a:lnTo>
                      <a:lnTo>
                        <a:pt x="38" y="65"/>
                      </a:lnTo>
                      <a:lnTo>
                        <a:pt x="34" y="65"/>
                      </a:lnTo>
                      <a:lnTo>
                        <a:pt x="30" y="65"/>
                      </a:lnTo>
                      <a:lnTo>
                        <a:pt x="27" y="64"/>
                      </a:lnTo>
                      <a:lnTo>
                        <a:pt x="23" y="63"/>
                      </a:lnTo>
                      <a:lnTo>
                        <a:pt x="18" y="61"/>
                      </a:lnTo>
                      <a:lnTo>
                        <a:pt x="15" y="60"/>
                      </a:lnTo>
                      <a:lnTo>
                        <a:pt x="13" y="57"/>
                      </a:lnTo>
                      <a:lnTo>
                        <a:pt x="10" y="54"/>
                      </a:lnTo>
                      <a:lnTo>
                        <a:pt x="7" y="50"/>
                      </a:lnTo>
                      <a:lnTo>
                        <a:pt x="5" y="45"/>
                      </a:lnTo>
                      <a:lnTo>
                        <a:pt x="4" y="42"/>
                      </a:lnTo>
                      <a:lnTo>
                        <a:pt x="4" y="38"/>
                      </a:lnTo>
                      <a:lnTo>
                        <a:pt x="2" y="34"/>
                      </a:lnTo>
                      <a:lnTo>
                        <a:pt x="4" y="32"/>
                      </a:lnTo>
                      <a:lnTo>
                        <a:pt x="4" y="30"/>
                      </a:lnTo>
                      <a:lnTo>
                        <a:pt x="4" y="28"/>
                      </a:lnTo>
                      <a:lnTo>
                        <a:pt x="4" y="25"/>
                      </a:lnTo>
                      <a:lnTo>
                        <a:pt x="5" y="24"/>
                      </a:lnTo>
                      <a:lnTo>
                        <a:pt x="5" y="22"/>
                      </a:lnTo>
                      <a:lnTo>
                        <a:pt x="7" y="21"/>
                      </a:lnTo>
                      <a:lnTo>
                        <a:pt x="8" y="18"/>
                      </a:lnTo>
                      <a:lnTo>
                        <a:pt x="10" y="15"/>
                      </a:lnTo>
                      <a:lnTo>
                        <a:pt x="13" y="11"/>
                      </a:lnTo>
                      <a:lnTo>
                        <a:pt x="15" y="10"/>
                      </a:lnTo>
                      <a:lnTo>
                        <a:pt x="18" y="7"/>
                      </a:lnTo>
                      <a:lnTo>
                        <a:pt x="23" y="5"/>
                      </a:lnTo>
                      <a:lnTo>
                        <a:pt x="27" y="4"/>
                      </a:lnTo>
                      <a:lnTo>
                        <a:pt x="30" y="4"/>
                      </a:lnTo>
                      <a:lnTo>
                        <a:pt x="34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501" name="Freeform 269"/>
                <p:cNvSpPr>
                  <a:spLocks noChangeAspect="1" noEditPoints="1"/>
                </p:cNvSpPr>
                <p:nvPr/>
              </p:nvSpPr>
              <p:spPr bwMode="auto">
                <a:xfrm>
                  <a:off x="1226" y="3066"/>
                  <a:ext cx="35" cy="35"/>
                </a:xfrm>
                <a:custGeom>
                  <a:avLst/>
                  <a:gdLst>
                    <a:gd name="T0" fmla="*/ 31 w 69"/>
                    <a:gd name="T1" fmla="*/ 0 h 68"/>
                    <a:gd name="T2" fmla="*/ 23 w 69"/>
                    <a:gd name="T3" fmla="*/ 3 h 68"/>
                    <a:gd name="T4" fmla="*/ 15 w 69"/>
                    <a:gd name="T5" fmla="*/ 5 h 68"/>
                    <a:gd name="T6" fmla="*/ 8 w 69"/>
                    <a:gd name="T7" fmla="*/ 13 h 68"/>
                    <a:gd name="T8" fmla="*/ 5 w 69"/>
                    <a:gd name="T9" fmla="*/ 18 h 68"/>
                    <a:gd name="T10" fmla="*/ 3 w 69"/>
                    <a:gd name="T11" fmla="*/ 23 h 68"/>
                    <a:gd name="T12" fmla="*/ 2 w 69"/>
                    <a:gd name="T13" fmla="*/ 27 h 68"/>
                    <a:gd name="T14" fmla="*/ 0 w 69"/>
                    <a:gd name="T15" fmla="*/ 31 h 68"/>
                    <a:gd name="T16" fmla="*/ 2 w 69"/>
                    <a:gd name="T17" fmla="*/ 38 h 68"/>
                    <a:gd name="T18" fmla="*/ 3 w 69"/>
                    <a:gd name="T19" fmla="*/ 47 h 68"/>
                    <a:gd name="T20" fmla="*/ 8 w 69"/>
                    <a:gd name="T21" fmla="*/ 54 h 68"/>
                    <a:gd name="T22" fmla="*/ 15 w 69"/>
                    <a:gd name="T23" fmla="*/ 61 h 68"/>
                    <a:gd name="T24" fmla="*/ 21 w 69"/>
                    <a:gd name="T25" fmla="*/ 64 h 68"/>
                    <a:gd name="T26" fmla="*/ 25 w 69"/>
                    <a:gd name="T27" fmla="*/ 66 h 68"/>
                    <a:gd name="T28" fmla="*/ 29 w 69"/>
                    <a:gd name="T29" fmla="*/ 67 h 68"/>
                    <a:gd name="T30" fmla="*/ 34 w 69"/>
                    <a:gd name="T31" fmla="*/ 68 h 68"/>
                    <a:gd name="T32" fmla="*/ 38 w 69"/>
                    <a:gd name="T33" fmla="*/ 68 h 68"/>
                    <a:gd name="T34" fmla="*/ 42 w 69"/>
                    <a:gd name="T35" fmla="*/ 67 h 68"/>
                    <a:gd name="T36" fmla="*/ 46 w 69"/>
                    <a:gd name="T37" fmla="*/ 66 h 68"/>
                    <a:gd name="T38" fmla="*/ 51 w 69"/>
                    <a:gd name="T39" fmla="*/ 64 h 68"/>
                    <a:gd name="T40" fmla="*/ 57 w 69"/>
                    <a:gd name="T41" fmla="*/ 61 h 68"/>
                    <a:gd name="T42" fmla="*/ 62 w 69"/>
                    <a:gd name="T43" fmla="*/ 54 h 68"/>
                    <a:gd name="T44" fmla="*/ 68 w 69"/>
                    <a:gd name="T45" fmla="*/ 47 h 68"/>
                    <a:gd name="T46" fmla="*/ 69 w 69"/>
                    <a:gd name="T47" fmla="*/ 38 h 68"/>
                    <a:gd name="T48" fmla="*/ 69 w 69"/>
                    <a:gd name="T49" fmla="*/ 30 h 68"/>
                    <a:gd name="T50" fmla="*/ 68 w 69"/>
                    <a:gd name="T51" fmla="*/ 21 h 68"/>
                    <a:gd name="T52" fmla="*/ 64 w 69"/>
                    <a:gd name="T53" fmla="*/ 14 h 68"/>
                    <a:gd name="T54" fmla="*/ 61 w 69"/>
                    <a:gd name="T55" fmla="*/ 11 h 68"/>
                    <a:gd name="T56" fmla="*/ 58 w 69"/>
                    <a:gd name="T57" fmla="*/ 7 h 68"/>
                    <a:gd name="T58" fmla="*/ 55 w 69"/>
                    <a:gd name="T59" fmla="*/ 4 h 68"/>
                    <a:gd name="T60" fmla="*/ 48 w 69"/>
                    <a:gd name="T61" fmla="*/ 3 h 68"/>
                    <a:gd name="T62" fmla="*/ 41 w 69"/>
                    <a:gd name="T63" fmla="*/ 0 h 68"/>
                    <a:gd name="T64" fmla="*/ 35 w 69"/>
                    <a:gd name="T65" fmla="*/ 3 h 68"/>
                    <a:gd name="T66" fmla="*/ 39 w 69"/>
                    <a:gd name="T67" fmla="*/ 3 h 68"/>
                    <a:gd name="T68" fmla="*/ 44 w 69"/>
                    <a:gd name="T69" fmla="*/ 4 h 68"/>
                    <a:gd name="T70" fmla="*/ 46 w 69"/>
                    <a:gd name="T71" fmla="*/ 4 h 68"/>
                    <a:gd name="T72" fmla="*/ 51 w 69"/>
                    <a:gd name="T73" fmla="*/ 7 h 68"/>
                    <a:gd name="T74" fmla="*/ 55 w 69"/>
                    <a:gd name="T75" fmla="*/ 8 h 68"/>
                    <a:gd name="T76" fmla="*/ 58 w 69"/>
                    <a:gd name="T77" fmla="*/ 11 h 68"/>
                    <a:gd name="T78" fmla="*/ 59 w 69"/>
                    <a:gd name="T79" fmla="*/ 14 h 68"/>
                    <a:gd name="T80" fmla="*/ 62 w 69"/>
                    <a:gd name="T81" fmla="*/ 18 h 68"/>
                    <a:gd name="T82" fmla="*/ 65 w 69"/>
                    <a:gd name="T83" fmla="*/ 25 h 68"/>
                    <a:gd name="T84" fmla="*/ 67 w 69"/>
                    <a:gd name="T85" fmla="*/ 34 h 68"/>
                    <a:gd name="T86" fmla="*/ 65 w 69"/>
                    <a:gd name="T87" fmla="*/ 41 h 68"/>
                    <a:gd name="T88" fmla="*/ 62 w 69"/>
                    <a:gd name="T89" fmla="*/ 50 h 68"/>
                    <a:gd name="T90" fmla="*/ 58 w 69"/>
                    <a:gd name="T91" fmla="*/ 55 h 68"/>
                    <a:gd name="T92" fmla="*/ 51 w 69"/>
                    <a:gd name="T93" fmla="*/ 61 h 68"/>
                    <a:gd name="T94" fmla="*/ 44 w 69"/>
                    <a:gd name="T95" fmla="*/ 64 h 68"/>
                    <a:gd name="T96" fmla="*/ 35 w 69"/>
                    <a:gd name="T97" fmla="*/ 64 h 68"/>
                    <a:gd name="T98" fmla="*/ 28 w 69"/>
                    <a:gd name="T99" fmla="*/ 64 h 68"/>
                    <a:gd name="T100" fmla="*/ 21 w 69"/>
                    <a:gd name="T101" fmla="*/ 61 h 68"/>
                    <a:gd name="T102" fmla="*/ 13 w 69"/>
                    <a:gd name="T103" fmla="*/ 55 h 68"/>
                    <a:gd name="T104" fmla="*/ 8 w 69"/>
                    <a:gd name="T105" fmla="*/ 50 h 68"/>
                    <a:gd name="T106" fmla="*/ 5 w 69"/>
                    <a:gd name="T107" fmla="*/ 41 h 68"/>
                    <a:gd name="T108" fmla="*/ 5 w 69"/>
                    <a:gd name="T109" fmla="*/ 34 h 68"/>
                    <a:gd name="T110" fmla="*/ 5 w 69"/>
                    <a:gd name="T111" fmla="*/ 30 h 68"/>
                    <a:gd name="T112" fmla="*/ 5 w 69"/>
                    <a:gd name="T113" fmla="*/ 25 h 68"/>
                    <a:gd name="T114" fmla="*/ 6 w 69"/>
                    <a:gd name="T115" fmla="*/ 23 h 68"/>
                    <a:gd name="T116" fmla="*/ 8 w 69"/>
                    <a:gd name="T117" fmla="*/ 18 h 68"/>
                    <a:gd name="T118" fmla="*/ 13 w 69"/>
                    <a:gd name="T119" fmla="*/ 11 h 68"/>
                    <a:gd name="T120" fmla="*/ 21 w 69"/>
                    <a:gd name="T121" fmla="*/ 7 h 68"/>
                    <a:gd name="T122" fmla="*/ 28 w 69"/>
                    <a:gd name="T123" fmla="*/ 4 h 68"/>
                    <a:gd name="T124" fmla="*/ 35 w 69"/>
                    <a:gd name="T125" fmla="*/ 3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9" h="68">
                      <a:moveTo>
                        <a:pt x="35" y="0"/>
                      </a:moveTo>
                      <a:lnTo>
                        <a:pt x="31" y="0"/>
                      </a:lnTo>
                      <a:lnTo>
                        <a:pt x="26" y="1"/>
                      </a:lnTo>
                      <a:lnTo>
                        <a:pt x="23" y="3"/>
                      </a:lnTo>
                      <a:lnTo>
                        <a:pt x="19" y="4"/>
                      </a:lnTo>
                      <a:lnTo>
                        <a:pt x="15" y="5"/>
                      </a:lnTo>
                      <a:lnTo>
                        <a:pt x="11" y="8"/>
                      </a:lnTo>
                      <a:lnTo>
                        <a:pt x="8" y="13"/>
                      </a:lnTo>
                      <a:lnTo>
                        <a:pt x="6" y="17"/>
                      </a:lnTo>
                      <a:lnTo>
                        <a:pt x="5" y="18"/>
                      </a:lnTo>
                      <a:lnTo>
                        <a:pt x="3" y="21"/>
                      </a:lnTo>
                      <a:lnTo>
                        <a:pt x="3" y="23"/>
                      </a:lnTo>
                      <a:lnTo>
                        <a:pt x="2" y="24"/>
                      </a:lnTo>
                      <a:lnTo>
                        <a:pt x="2" y="27"/>
                      </a:lnTo>
                      <a:lnTo>
                        <a:pt x="2" y="30"/>
                      </a:lnTo>
                      <a:lnTo>
                        <a:pt x="0" y="31"/>
                      </a:lnTo>
                      <a:lnTo>
                        <a:pt x="0" y="34"/>
                      </a:lnTo>
                      <a:lnTo>
                        <a:pt x="2" y="38"/>
                      </a:lnTo>
                      <a:lnTo>
                        <a:pt x="2" y="41"/>
                      </a:lnTo>
                      <a:lnTo>
                        <a:pt x="3" y="47"/>
                      </a:lnTo>
                      <a:lnTo>
                        <a:pt x="6" y="51"/>
                      </a:lnTo>
                      <a:lnTo>
                        <a:pt x="8" y="54"/>
                      </a:lnTo>
                      <a:lnTo>
                        <a:pt x="11" y="58"/>
                      </a:lnTo>
                      <a:lnTo>
                        <a:pt x="15" y="61"/>
                      </a:lnTo>
                      <a:lnTo>
                        <a:pt x="19" y="63"/>
                      </a:lnTo>
                      <a:lnTo>
                        <a:pt x="21" y="64"/>
                      </a:lnTo>
                      <a:lnTo>
                        <a:pt x="23" y="66"/>
                      </a:lnTo>
                      <a:lnTo>
                        <a:pt x="25" y="66"/>
                      </a:lnTo>
                      <a:lnTo>
                        <a:pt x="26" y="67"/>
                      </a:lnTo>
                      <a:lnTo>
                        <a:pt x="29" y="67"/>
                      </a:lnTo>
                      <a:lnTo>
                        <a:pt x="31" y="68"/>
                      </a:lnTo>
                      <a:lnTo>
                        <a:pt x="34" y="68"/>
                      </a:lnTo>
                      <a:lnTo>
                        <a:pt x="35" y="68"/>
                      </a:lnTo>
                      <a:lnTo>
                        <a:pt x="38" y="68"/>
                      </a:lnTo>
                      <a:lnTo>
                        <a:pt x="41" y="68"/>
                      </a:lnTo>
                      <a:lnTo>
                        <a:pt x="42" y="67"/>
                      </a:lnTo>
                      <a:lnTo>
                        <a:pt x="44" y="67"/>
                      </a:lnTo>
                      <a:lnTo>
                        <a:pt x="46" y="66"/>
                      </a:lnTo>
                      <a:lnTo>
                        <a:pt x="48" y="66"/>
                      </a:lnTo>
                      <a:lnTo>
                        <a:pt x="51" y="64"/>
                      </a:lnTo>
                      <a:lnTo>
                        <a:pt x="52" y="63"/>
                      </a:lnTo>
                      <a:lnTo>
                        <a:pt x="57" y="61"/>
                      </a:lnTo>
                      <a:lnTo>
                        <a:pt x="59" y="58"/>
                      </a:lnTo>
                      <a:lnTo>
                        <a:pt x="62" y="54"/>
                      </a:lnTo>
                      <a:lnTo>
                        <a:pt x="65" y="51"/>
                      </a:lnTo>
                      <a:lnTo>
                        <a:pt x="68" y="47"/>
                      </a:lnTo>
                      <a:lnTo>
                        <a:pt x="69" y="41"/>
                      </a:lnTo>
                      <a:lnTo>
                        <a:pt x="69" y="38"/>
                      </a:lnTo>
                      <a:lnTo>
                        <a:pt x="69" y="34"/>
                      </a:lnTo>
                      <a:lnTo>
                        <a:pt x="69" y="30"/>
                      </a:lnTo>
                      <a:lnTo>
                        <a:pt x="69" y="24"/>
                      </a:lnTo>
                      <a:lnTo>
                        <a:pt x="68" y="21"/>
                      </a:lnTo>
                      <a:lnTo>
                        <a:pt x="65" y="17"/>
                      </a:lnTo>
                      <a:lnTo>
                        <a:pt x="64" y="14"/>
                      </a:lnTo>
                      <a:lnTo>
                        <a:pt x="62" y="13"/>
                      </a:lnTo>
                      <a:lnTo>
                        <a:pt x="61" y="11"/>
                      </a:lnTo>
                      <a:lnTo>
                        <a:pt x="59" y="8"/>
                      </a:lnTo>
                      <a:lnTo>
                        <a:pt x="58" y="7"/>
                      </a:lnTo>
                      <a:lnTo>
                        <a:pt x="57" y="5"/>
                      </a:lnTo>
                      <a:lnTo>
                        <a:pt x="55" y="4"/>
                      </a:lnTo>
                      <a:lnTo>
                        <a:pt x="52" y="4"/>
                      </a:lnTo>
                      <a:lnTo>
                        <a:pt x="48" y="3"/>
                      </a:lnTo>
                      <a:lnTo>
                        <a:pt x="44" y="1"/>
                      </a:lnTo>
                      <a:lnTo>
                        <a:pt x="41" y="0"/>
                      </a:lnTo>
                      <a:lnTo>
                        <a:pt x="35" y="0"/>
                      </a:lnTo>
                      <a:close/>
                      <a:moveTo>
                        <a:pt x="35" y="3"/>
                      </a:moveTo>
                      <a:lnTo>
                        <a:pt x="38" y="3"/>
                      </a:lnTo>
                      <a:lnTo>
                        <a:pt x="39" y="3"/>
                      </a:lnTo>
                      <a:lnTo>
                        <a:pt x="42" y="4"/>
                      </a:lnTo>
                      <a:lnTo>
                        <a:pt x="44" y="4"/>
                      </a:lnTo>
                      <a:lnTo>
                        <a:pt x="45" y="4"/>
                      </a:lnTo>
                      <a:lnTo>
                        <a:pt x="46" y="4"/>
                      </a:lnTo>
                      <a:lnTo>
                        <a:pt x="49" y="5"/>
                      </a:lnTo>
                      <a:lnTo>
                        <a:pt x="51" y="7"/>
                      </a:lnTo>
                      <a:lnTo>
                        <a:pt x="54" y="7"/>
                      </a:lnTo>
                      <a:lnTo>
                        <a:pt x="55" y="8"/>
                      </a:lnTo>
                      <a:lnTo>
                        <a:pt x="57" y="10"/>
                      </a:lnTo>
                      <a:lnTo>
                        <a:pt x="58" y="11"/>
                      </a:lnTo>
                      <a:lnTo>
                        <a:pt x="59" y="13"/>
                      </a:lnTo>
                      <a:lnTo>
                        <a:pt x="59" y="14"/>
                      </a:lnTo>
                      <a:lnTo>
                        <a:pt x="61" y="17"/>
                      </a:lnTo>
                      <a:lnTo>
                        <a:pt x="62" y="18"/>
                      </a:lnTo>
                      <a:lnTo>
                        <a:pt x="64" y="23"/>
                      </a:lnTo>
                      <a:lnTo>
                        <a:pt x="65" y="25"/>
                      </a:lnTo>
                      <a:lnTo>
                        <a:pt x="67" y="30"/>
                      </a:lnTo>
                      <a:lnTo>
                        <a:pt x="67" y="34"/>
                      </a:lnTo>
                      <a:lnTo>
                        <a:pt x="67" y="38"/>
                      </a:lnTo>
                      <a:lnTo>
                        <a:pt x="65" y="41"/>
                      </a:lnTo>
                      <a:lnTo>
                        <a:pt x="64" y="45"/>
                      </a:lnTo>
                      <a:lnTo>
                        <a:pt x="62" y="50"/>
                      </a:lnTo>
                      <a:lnTo>
                        <a:pt x="61" y="53"/>
                      </a:lnTo>
                      <a:lnTo>
                        <a:pt x="58" y="55"/>
                      </a:lnTo>
                      <a:lnTo>
                        <a:pt x="55" y="58"/>
                      </a:lnTo>
                      <a:lnTo>
                        <a:pt x="51" y="61"/>
                      </a:lnTo>
                      <a:lnTo>
                        <a:pt x="48" y="63"/>
                      </a:lnTo>
                      <a:lnTo>
                        <a:pt x="44" y="64"/>
                      </a:lnTo>
                      <a:lnTo>
                        <a:pt x="39" y="64"/>
                      </a:lnTo>
                      <a:lnTo>
                        <a:pt x="35" y="64"/>
                      </a:lnTo>
                      <a:lnTo>
                        <a:pt x="31" y="64"/>
                      </a:lnTo>
                      <a:lnTo>
                        <a:pt x="28" y="64"/>
                      </a:lnTo>
                      <a:lnTo>
                        <a:pt x="23" y="63"/>
                      </a:lnTo>
                      <a:lnTo>
                        <a:pt x="21" y="61"/>
                      </a:lnTo>
                      <a:lnTo>
                        <a:pt x="16" y="58"/>
                      </a:lnTo>
                      <a:lnTo>
                        <a:pt x="13" y="55"/>
                      </a:lnTo>
                      <a:lnTo>
                        <a:pt x="11" y="53"/>
                      </a:lnTo>
                      <a:lnTo>
                        <a:pt x="8" y="50"/>
                      </a:lnTo>
                      <a:lnTo>
                        <a:pt x="6" y="45"/>
                      </a:lnTo>
                      <a:lnTo>
                        <a:pt x="5" y="41"/>
                      </a:lnTo>
                      <a:lnTo>
                        <a:pt x="5" y="38"/>
                      </a:lnTo>
                      <a:lnTo>
                        <a:pt x="5" y="34"/>
                      </a:lnTo>
                      <a:lnTo>
                        <a:pt x="5" y="31"/>
                      </a:lnTo>
                      <a:lnTo>
                        <a:pt x="5" y="30"/>
                      </a:lnTo>
                      <a:lnTo>
                        <a:pt x="5" y="27"/>
                      </a:lnTo>
                      <a:lnTo>
                        <a:pt x="5" y="25"/>
                      </a:lnTo>
                      <a:lnTo>
                        <a:pt x="6" y="24"/>
                      </a:lnTo>
                      <a:lnTo>
                        <a:pt x="6" y="23"/>
                      </a:lnTo>
                      <a:lnTo>
                        <a:pt x="6" y="20"/>
                      </a:lnTo>
                      <a:lnTo>
                        <a:pt x="8" y="18"/>
                      </a:lnTo>
                      <a:lnTo>
                        <a:pt x="11" y="14"/>
                      </a:lnTo>
                      <a:lnTo>
                        <a:pt x="13" y="11"/>
                      </a:lnTo>
                      <a:lnTo>
                        <a:pt x="16" y="8"/>
                      </a:lnTo>
                      <a:lnTo>
                        <a:pt x="21" y="7"/>
                      </a:lnTo>
                      <a:lnTo>
                        <a:pt x="23" y="4"/>
                      </a:lnTo>
                      <a:lnTo>
                        <a:pt x="28" y="4"/>
                      </a:lnTo>
                      <a:lnTo>
                        <a:pt x="32" y="3"/>
                      </a:lnTo>
                      <a:lnTo>
                        <a:pt x="3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502" name="Freeform 270"/>
                <p:cNvSpPr>
                  <a:spLocks noChangeAspect="1" noEditPoints="1"/>
                </p:cNvSpPr>
                <p:nvPr/>
              </p:nvSpPr>
              <p:spPr bwMode="auto">
                <a:xfrm>
                  <a:off x="998" y="2842"/>
                  <a:ext cx="35" cy="34"/>
                </a:xfrm>
                <a:custGeom>
                  <a:avLst/>
                  <a:gdLst>
                    <a:gd name="T0" fmla="*/ 30 w 69"/>
                    <a:gd name="T1" fmla="*/ 0 h 69"/>
                    <a:gd name="T2" fmla="*/ 21 w 69"/>
                    <a:gd name="T3" fmla="*/ 3 h 69"/>
                    <a:gd name="T4" fmla="*/ 14 w 69"/>
                    <a:gd name="T5" fmla="*/ 7 h 69"/>
                    <a:gd name="T6" fmla="*/ 7 w 69"/>
                    <a:gd name="T7" fmla="*/ 13 h 69"/>
                    <a:gd name="T8" fmla="*/ 4 w 69"/>
                    <a:gd name="T9" fmla="*/ 19 h 69"/>
                    <a:gd name="T10" fmla="*/ 2 w 69"/>
                    <a:gd name="T11" fmla="*/ 23 h 69"/>
                    <a:gd name="T12" fmla="*/ 1 w 69"/>
                    <a:gd name="T13" fmla="*/ 29 h 69"/>
                    <a:gd name="T14" fmla="*/ 1 w 69"/>
                    <a:gd name="T15" fmla="*/ 32 h 69"/>
                    <a:gd name="T16" fmla="*/ 1 w 69"/>
                    <a:gd name="T17" fmla="*/ 39 h 69"/>
                    <a:gd name="T18" fmla="*/ 2 w 69"/>
                    <a:gd name="T19" fmla="*/ 47 h 69"/>
                    <a:gd name="T20" fmla="*/ 7 w 69"/>
                    <a:gd name="T21" fmla="*/ 56 h 69"/>
                    <a:gd name="T22" fmla="*/ 14 w 69"/>
                    <a:gd name="T23" fmla="*/ 62 h 69"/>
                    <a:gd name="T24" fmla="*/ 20 w 69"/>
                    <a:gd name="T25" fmla="*/ 65 h 69"/>
                    <a:gd name="T26" fmla="*/ 24 w 69"/>
                    <a:gd name="T27" fmla="*/ 67 h 69"/>
                    <a:gd name="T28" fmla="*/ 28 w 69"/>
                    <a:gd name="T29" fmla="*/ 67 h 69"/>
                    <a:gd name="T30" fmla="*/ 33 w 69"/>
                    <a:gd name="T31" fmla="*/ 69 h 69"/>
                    <a:gd name="T32" fmla="*/ 37 w 69"/>
                    <a:gd name="T33" fmla="*/ 69 h 69"/>
                    <a:gd name="T34" fmla="*/ 41 w 69"/>
                    <a:gd name="T35" fmla="*/ 67 h 69"/>
                    <a:gd name="T36" fmla="*/ 46 w 69"/>
                    <a:gd name="T37" fmla="*/ 67 h 69"/>
                    <a:gd name="T38" fmla="*/ 50 w 69"/>
                    <a:gd name="T39" fmla="*/ 65 h 69"/>
                    <a:gd name="T40" fmla="*/ 56 w 69"/>
                    <a:gd name="T41" fmla="*/ 62 h 69"/>
                    <a:gd name="T42" fmla="*/ 61 w 69"/>
                    <a:gd name="T43" fmla="*/ 56 h 69"/>
                    <a:gd name="T44" fmla="*/ 67 w 69"/>
                    <a:gd name="T45" fmla="*/ 47 h 69"/>
                    <a:gd name="T46" fmla="*/ 69 w 69"/>
                    <a:gd name="T47" fmla="*/ 39 h 69"/>
                    <a:gd name="T48" fmla="*/ 69 w 69"/>
                    <a:gd name="T49" fmla="*/ 30 h 69"/>
                    <a:gd name="T50" fmla="*/ 67 w 69"/>
                    <a:gd name="T51" fmla="*/ 22 h 69"/>
                    <a:gd name="T52" fmla="*/ 63 w 69"/>
                    <a:gd name="T53" fmla="*/ 15 h 69"/>
                    <a:gd name="T54" fmla="*/ 60 w 69"/>
                    <a:gd name="T55" fmla="*/ 12 h 69"/>
                    <a:gd name="T56" fmla="*/ 57 w 69"/>
                    <a:gd name="T57" fmla="*/ 9 h 69"/>
                    <a:gd name="T58" fmla="*/ 54 w 69"/>
                    <a:gd name="T59" fmla="*/ 6 h 69"/>
                    <a:gd name="T60" fmla="*/ 47 w 69"/>
                    <a:gd name="T61" fmla="*/ 3 h 69"/>
                    <a:gd name="T62" fmla="*/ 38 w 69"/>
                    <a:gd name="T63" fmla="*/ 0 h 69"/>
                    <a:gd name="T64" fmla="*/ 34 w 69"/>
                    <a:gd name="T65" fmla="*/ 3 h 69"/>
                    <a:gd name="T66" fmla="*/ 38 w 69"/>
                    <a:gd name="T67" fmla="*/ 5 h 69"/>
                    <a:gd name="T68" fmla="*/ 43 w 69"/>
                    <a:gd name="T69" fmla="*/ 5 h 69"/>
                    <a:gd name="T70" fmla="*/ 46 w 69"/>
                    <a:gd name="T71" fmla="*/ 6 h 69"/>
                    <a:gd name="T72" fmla="*/ 50 w 69"/>
                    <a:gd name="T73" fmla="*/ 7 h 69"/>
                    <a:gd name="T74" fmla="*/ 54 w 69"/>
                    <a:gd name="T75" fmla="*/ 10 h 69"/>
                    <a:gd name="T76" fmla="*/ 57 w 69"/>
                    <a:gd name="T77" fmla="*/ 12 h 69"/>
                    <a:gd name="T78" fmla="*/ 60 w 69"/>
                    <a:gd name="T79" fmla="*/ 16 h 69"/>
                    <a:gd name="T80" fmla="*/ 61 w 69"/>
                    <a:gd name="T81" fmla="*/ 19 h 69"/>
                    <a:gd name="T82" fmla="*/ 64 w 69"/>
                    <a:gd name="T83" fmla="*/ 27 h 69"/>
                    <a:gd name="T84" fmla="*/ 66 w 69"/>
                    <a:gd name="T85" fmla="*/ 35 h 69"/>
                    <a:gd name="T86" fmla="*/ 64 w 69"/>
                    <a:gd name="T87" fmla="*/ 43 h 69"/>
                    <a:gd name="T88" fmla="*/ 61 w 69"/>
                    <a:gd name="T89" fmla="*/ 50 h 69"/>
                    <a:gd name="T90" fmla="*/ 57 w 69"/>
                    <a:gd name="T91" fmla="*/ 57 h 69"/>
                    <a:gd name="T92" fmla="*/ 50 w 69"/>
                    <a:gd name="T93" fmla="*/ 62 h 69"/>
                    <a:gd name="T94" fmla="*/ 43 w 69"/>
                    <a:gd name="T95" fmla="*/ 65 h 69"/>
                    <a:gd name="T96" fmla="*/ 34 w 69"/>
                    <a:gd name="T97" fmla="*/ 66 h 69"/>
                    <a:gd name="T98" fmla="*/ 27 w 69"/>
                    <a:gd name="T99" fmla="*/ 65 h 69"/>
                    <a:gd name="T100" fmla="*/ 20 w 69"/>
                    <a:gd name="T101" fmla="*/ 62 h 69"/>
                    <a:gd name="T102" fmla="*/ 13 w 69"/>
                    <a:gd name="T103" fmla="*/ 57 h 69"/>
                    <a:gd name="T104" fmla="*/ 7 w 69"/>
                    <a:gd name="T105" fmla="*/ 50 h 69"/>
                    <a:gd name="T106" fmla="*/ 4 w 69"/>
                    <a:gd name="T107" fmla="*/ 43 h 69"/>
                    <a:gd name="T108" fmla="*/ 2 w 69"/>
                    <a:gd name="T109" fmla="*/ 35 h 69"/>
                    <a:gd name="T110" fmla="*/ 2 w 69"/>
                    <a:gd name="T111" fmla="*/ 30 h 69"/>
                    <a:gd name="T112" fmla="*/ 4 w 69"/>
                    <a:gd name="T113" fmla="*/ 27 h 69"/>
                    <a:gd name="T114" fmla="*/ 5 w 69"/>
                    <a:gd name="T115" fmla="*/ 23 h 69"/>
                    <a:gd name="T116" fmla="*/ 7 w 69"/>
                    <a:gd name="T117" fmla="*/ 19 h 69"/>
                    <a:gd name="T118" fmla="*/ 13 w 69"/>
                    <a:gd name="T119" fmla="*/ 12 h 69"/>
                    <a:gd name="T120" fmla="*/ 20 w 69"/>
                    <a:gd name="T121" fmla="*/ 7 h 69"/>
                    <a:gd name="T122" fmla="*/ 27 w 69"/>
                    <a:gd name="T123" fmla="*/ 5 h 69"/>
                    <a:gd name="T124" fmla="*/ 34 w 69"/>
                    <a:gd name="T125" fmla="*/ 3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9" h="69">
                      <a:moveTo>
                        <a:pt x="34" y="0"/>
                      </a:moveTo>
                      <a:lnTo>
                        <a:pt x="30" y="0"/>
                      </a:lnTo>
                      <a:lnTo>
                        <a:pt x="25" y="2"/>
                      </a:lnTo>
                      <a:lnTo>
                        <a:pt x="21" y="3"/>
                      </a:lnTo>
                      <a:lnTo>
                        <a:pt x="18" y="5"/>
                      </a:lnTo>
                      <a:lnTo>
                        <a:pt x="14" y="7"/>
                      </a:lnTo>
                      <a:lnTo>
                        <a:pt x="10" y="10"/>
                      </a:lnTo>
                      <a:lnTo>
                        <a:pt x="7" y="13"/>
                      </a:lnTo>
                      <a:lnTo>
                        <a:pt x="4" y="17"/>
                      </a:lnTo>
                      <a:lnTo>
                        <a:pt x="4" y="19"/>
                      </a:lnTo>
                      <a:lnTo>
                        <a:pt x="2" y="22"/>
                      </a:lnTo>
                      <a:lnTo>
                        <a:pt x="2" y="23"/>
                      </a:lnTo>
                      <a:lnTo>
                        <a:pt x="1" y="26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0" y="35"/>
                      </a:lnTo>
                      <a:lnTo>
                        <a:pt x="1" y="39"/>
                      </a:lnTo>
                      <a:lnTo>
                        <a:pt x="1" y="43"/>
                      </a:lnTo>
                      <a:lnTo>
                        <a:pt x="2" y="47"/>
                      </a:lnTo>
                      <a:lnTo>
                        <a:pt x="4" y="52"/>
                      </a:lnTo>
                      <a:lnTo>
                        <a:pt x="7" y="56"/>
                      </a:lnTo>
                      <a:lnTo>
                        <a:pt x="10" y="59"/>
                      </a:lnTo>
                      <a:lnTo>
                        <a:pt x="14" y="62"/>
                      </a:lnTo>
                      <a:lnTo>
                        <a:pt x="18" y="65"/>
                      </a:lnTo>
                      <a:lnTo>
                        <a:pt x="20" y="65"/>
                      </a:lnTo>
                      <a:lnTo>
                        <a:pt x="21" y="66"/>
                      </a:lnTo>
                      <a:lnTo>
                        <a:pt x="24" y="67"/>
                      </a:lnTo>
                      <a:lnTo>
                        <a:pt x="25" y="67"/>
                      </a:lnTo>
                      <a:lnTo>
                        <a:pt x="28" y="67"/>
                      </a:lnTo>
                      <a:lnTo>
                        <a:pt x="30" y="69"/>
                      </a:lnTo>
                      <a:lnTo>
                        <a:pt x="33" y="69"/>
                      </a:lnTo>
                      <a:lnTo>
                        <a:pt x="34" y="69"/>
                      </a:lnTo>
                      <a:lnTo>
                        <a:pt x="37" y="69"/>
                      </a:lnTo>
                      <a:lnTo>
                        <a:pt x="38" y="69"/>
                      </a:lnTo>
                      <a:lnTo>
                        <a:pt x="41" y="67"/>
                      </a:lnTo>
                      <a:lnTo>
                        <a:pt x="43" y="67"/>
                      </a:lnTo>
                      <a:lnTo>
                        <a:pt x="46" y="67"/>
                      </a:lnTo>
                      <a:lnTo>
                        <a:pt x="47" y="66"/>
                      </a:lnTo>
                      <a:lnTo>
                        <a:pt x="50" y="65"/>
                      </a:lnTo>
                      <a:lnTo>
                        <a:pt x="51" y="65"/>
                      </a:lnTo>
                      <a:lnTo>
                        <a:pt x="56" y="62"/>
                      </a:lnTo>
                      <a:lnTo>
                        <a:pt x="59" y="59"/>
                      </a:lnTo>
                      <a:lnTo>
                        <a:pt x="61" y="56"/>
                      </a:lnTo>
                      <a:lnTo>
                        <a:pt x="64" y="52"/>
                      </a:lnTo>
                      <a:lnTo>
                        <a:pt x="67" y="47"/>
                      </a:lnTo>
                      <a:lnTo>
                        <a:pt x="69" y="43"/>
                      </a:lnTo>
                      <a:lnTo>
                        <a:pt x="69" y="39"/>
                      </a:lnTo>
                      <a:lnTo>
                        <a:pt x="69" y="35"/>
                      </a:lnTo>
                      <a:lnTo>
                        <a:pt x="69" y="30"/>
                      </a:lnTo>
                      <a:lnTo>
                        <a:pt x="69" y="26"/>
                      </a:lnTo>
                      <a:lnTo>
                        <a:pt x="67" y="22"/>
                      </a:lnTo>
                      <a:lnTo>
                        <a:pt x="64" y="17"/>
                      </a:lnTo>
                      <a:lnTo>
                        <a:pt x="63" y="15"/>
                      </a:lnTo>
                      <a:lnTo>
                        <a:pt x="61" y="13"/>
                      </a:lnTo>
                      <a:lnTo>
                        <a:pt x="60" y="12"/>
                      </a:lnTo>
                      <a:lnTo>
                        <a:pt x="59" y="10"/>
                      </a:lnTo>
                      <a:lnTo>
                        <a:pt x="57" y="9"/>
                      </a:lnTo>
                      <a:lnTo>
                        <a:pt x="56" y="7"/>
                      </a:lnTo>
                      <a:lnTo>
                        <a:pt x="54" y="6"/>
                      </a:lnTo>
                      <a:lnTo>
                        <a:pt x="51" y="5"/>
                      </a:lnTo>
                      <a:lnTo>
                        <a:pt x="47" y="3"/>
                      </a:lnTo>
                      <a:lnTo>
                        <a:pt x="43" y="2"/>
                      </a:lnTo>
                      <a:lnTo>
                        <a:pt x="38" y="0"/>
                      </a:lnTo>
                      <a:lnTo>
                        <a:pt x="34" y="0"/>
                      </a:lnTo>
                      <a:close/>
                      <a:moveTo>
                        <a:pt x="34" y="3"/>
                      </a:moveTo>
                      <a:lnTo>
                        <a:pt x="37" y="3"/>
                      </a:lnTo>
                      <a:lnTo>
                        <a:pt x="38" y="5"/>
                      </a:lnTo>
                      <a:lnTo>
                        <a:pt x="40" y="5"/>
                      </a:lnTo>
                      <a:lnTo>
                        <a:pt x="43" y="5"/>
                      </a:lnTo>
                      <a:lnTo>
                        <a:pt x="44" y="5"/>
                      </a:lnTo>
                      <a:lnTo>
                        <a:pt x="46" y="6"/>
                      </a:lnTo>
                      <a:lnTo>
                        <a:pt x="48" y="7"/>
                      </a:lnTo>
                      <a:lnTo>
                        <a:pt x="50" y="7"/>
                      </a:lnTo>
                      <a:lnTo>
                        <a:pt x="53" y="9"/>
                      </a:lnTo>
                      <a:lnTo>
                        <a:pt x="54" y="10"/>
                      </a:lnTo>
                      <a:lnTo>
                        <a:pt x="56" y="10"/>
                      </a:lnTo>
                      <a:lnTo>
                        <a:pt x="57" y="12"/>
                      </a:lnTo>
                      <a:lnTo>
                        <a:pt x="59" y="13"/>
                      </a:lnTo>
                      <a:lnTo>
                        <a:pt x="60" y="16"/>
                      </a:lnTo>
                      <a:lnTo>
                        <a:pt x="60" y="17"/>
                      </a:lnTo>
                      <a:lnTo>
                        <a:pt x="61" y="19"/>
                      </a:lnTo>
                      <a:lnTo>
                        <a:pt x="63" y="23"/>
                      </a:lnTo>
                      <a:lnTo>
                        <a:pt x="64" y="27"/>
                      </a:lnTo>
                      <a:lnTo>
                        <a:pt x="66" y="30"/>
                      </a:lnTo>
                      <a:lnTo>
                        <a:pt x="66" y="35"/>
                      </a:lnTo>
                      <a:lnTo>
                        <a:pt x="66" y="39"/>
                      </a:lnTo>
                      <a:lnTo>
                        <a:pt x="64" y="43"/>
                      </a:lnTo>
                      <a:lnTo>
                        <a:pt x="63" y="46"/>
                      </a:lnTo>
                      <a:lnTo>
                        <a:pt x="61" y="50"/>
                      </a:lnTo>
                      <a:lnTo>
                        <a:pt x="60" y="53"/>
                      </a:lnTo>
                      <a:lnTo>
                        <a:pt x="57" y="57"/>
                      </a:lnTo>
                      <a:lnTo>
                        <a:pt x="54" y="60"/>
                      </a:lnTo>
                      <a:lnTo>
                        <a:pt x="50" y="62"/>
                      </a:lnTo>
                      <a:lnTo>
                        <a:pt x="47" y="63"/>
                      </a:lnTo>
                      <a:lnTo>
                        <a:pt x="43" y="65"/>
                      </a:lnTo>
                      <a:lnTo>
                        <a:pt x="38" y="65"/>
                      </a:lnTo>
                      <a:lnTo>
                        <a:pt x="34" y="66"/>
                      </a:lnTo>
                      <a:lnTo>
                        <a:pt x="30" y="65"/>
                      </a:lnTo>
                      <a:lnTo>
                        <a:pt x="27" y="65"/>
                      </a:lnTo>
                      <a:lnTo>
                        <a:pt x="23" y="63"/>
                      </a:lnTo>
                      <a:lnTo>
                        <a:pt x="20" y="62"/>
                      </a:lnTo>
                      <a:lnTo>
                        <a:pt x="15" y="60"/>
                      </a:lnTo>
                      <a:lnTo>
                        <a:pt x="13" y="57"/>
                      </a:lnTo>
                      <a:lnTo>
                        <a:pt x="10" y="53"/>
                      </a:lnTo>
                      <a:lnTo>
                        <a:pt x="7" y="50"/>
                      </a:lnTo>
                      <a:lnTo>
                        <a:pt x="5" y="46"/>
                      </a:lnTo>
                      <a:lnTo>
                        <a:pt x="4" y="43"/>
                      </a:lnTo>
                      <a:lnTo>
                        <a:pt x="2" y="39"/>
                      </a:lnTo>
                      <a:lnTo>
                        <a:pt x="2" y="35"/>
                      </a:lnTo>
                      <a:lnTo>
                        <a:pt x="2" y="33"/>
                      </a:lnTo>
                      <a:lnTo>
                        <a:pt x="2" y="30"/>
                      </a:lnTo>
                      <a:lnTo>
                        <a:pt x="4" y="29"/>
                      </a:lnTo>
                      <a:lnTo>
                        <a:pt x="4" y="27"/>
                      </a:lnTo>
                      <a:lnTo>
                        <a:pt x="4" y="25"/>
                      </a:lnTo>
                      <a:lnTo>
                        <a:pt x="5" y="23"/>
                      </a:lnTo>
                      <a:lnTo>
                        <a:pt x="5" y="22"/>
                      </a:lnTo>
                      <a:lnTo>
                        <a:pt x="7" y="19"/>
                      </a:lnTo>
                      <a:lnTo>
                        <a:pt x="10" y="16"/>
                      </a:lnTo>
                      <a:lnTo>
                        <a:pt x="13" y="12"/>
                      </a:lnTo>
                      <a:lnTo>
                        <a:pt x="15" y="10"/>
                      </a:lnTo>
                      <a:lnTo>
                        <a:pt x="20" y="7"/>
                      </a:lnTo>
                      <a:lnTo>
                        <a:pt x="23" y="6"/>
                      </a:lnTo>
                      <a:lnTo>
                        <a:pt x="27" y="5"/>
                      </a:lnTo>
                      <a:lnTo>
                        <a:pt x="31" y="5"/>
                      </a:lnTo>
                      <a:lnTo>
                        <a:pt x="34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503" name="Freeform 271"/>
                <p:cNvSpPr>
                  <a:spLocks noChangeAspect="1" noEditPoints="1"/>
                </p:cNvSpPr>
                <p:nvPr/>
              </p:nvSpPr>
              <p:spPr bwMode="auto">
                <a:xfrm>
                  <a:off x="872" y="2722"/>
                  <a:ext cx="34" cy="34"/>
                </a:xfrm>
                <a:custGeom>
                  <a:avLst/>
                  <a:gdLst>
                    <a:gd name="T0" fmla="*/ 31 w 70"/>
                    <a:gd name="T1" fmla="*/ 2 h 69"/>
                    <a:gd name="T2" fmla="*/ 22 w 70"/>
                    <a:gd name="T3" fmla="*/ 3 h 69"/>
                    <a:gd name="T4" fmla="*/ 13 w 70"/>
                    <a:gd name="T5" fmla="*/ 7 h 69"/>
                    <a:gd name="T6" fmla="*/ 8 w 70"/>
                    <a:gd name="T7" fmla="*/ 15 h 69"/>
                    <a:gd name="T8" fmla="*/ 5 w 70"/>
                    <a:gd name="T9" fmla="*/ 19 h 69"/>
                    <a:gd name="T10" fmla="*/ 2 w 70"/>
                    <a:gd name="T11" fmla="*/ 23 h 69"/>
                    <a:gd name="T12" fmla="*/ 0 w 70"/>
                    <a:gd name="T13" fmla="*/ 29 h 69"/>
                    <a:gd name="T14" fmla="*/ 0 w 70"/>
                    <a:gd name="T15" fmla="*/ 33 h 69"/>
                    <a:gd name="T16" fmla="*/ 0 w 70"/>
                    <a:gd name="T17" fmla="*/ 39 h 69"/>
                    <a:gd name="T18" fmla="*/ 3 w 70"/>
                    <a:gd name="T19" fmla="*/ 47 h 69"/>
                    <a:gd name="T20" fmla="*/ 8 w 70"/>
                    <a:gd name="T21" fmla="*/ 56 h 69"/>
                    <a:gd name="T22" fmla="*/ 13 w 70"/>
                    <a:gd name="T23" fmla="*/ 62 h 69"/>
                    <a:gd name="T24" fmla="*/ 21 w 70"/>
                    <a:gd name="T25" fmla="*/ 66 h 69"/>
                    <a:gd name="T26" fmla="*/ 25 w 70"/>
                    <a:gd name="T27" fmla="*/ 67 h 69"/>
                    <a:gd name="T28" fmla="*/ 28 w 70"/>
                    <a:gd name="T29" fmla="*/ 69 h 69"/>
                    <a:gd name="T30" fmla="*/ 32 w 70"/>
                    <a:gd name="T31" fmla="*/ 69 h 69"/>
                    <a:gd name="T32" fmla="*/ 38 w 70"/>
                    <a:gd name="T33" fmla="*/ 69 h 69"/>
                    <a:gd name="T34" fmla="*/ 42 w 70"/>
                    <a:gd name="T35" fmla="*/ 69 h 69"/>
                    <a:gd name="T36" fmla="*/ 45 w 70"/>
                    <a:gd name="T37" fmla="*/ 67 h 69"/>
                    <a:gd name="T38" fmla="*/ 49 w 70"/>
                    <a:gd name="T39" fmla="*/ 66 h 69"/>
                    <a:gd name="T40" fmla="*/ 57 w 70"/>
                    <a:gd name="T41" fmla="*/ 62 h 69"/>
                    <a:gd name="T42" fmla="*/ 62 w 70"/>
                    <a:gd name="T43" fmla="*/ 56 h 69"/>
                    <a:gd name="T44" fmla="*/ 67 w 70"/>
                    <a:gd name="T45" fmla="*/ 47 h 69"/>
                    <a:gd name="T46" fmla="*/ 70 w 70"/>
                    <a:gd name="T47" fmla="*/ 39 h 69"/>
                    <a:gd name="T48" fmla="*/ 70 w 70"/>
                    <a:gd name="T49" fmla="*/ 30 h 69"/>
                    <a:gd name="T50" fmla="*/ 67 w 70"/>
                    <a:gd name="T51" fmla="*/ 22 h 69"/>
                    <a:gd name="T52" fmla="*/ 64 w 70"/>
                    <a:gd name="T53" fmla="*/ 16 h 69"/>
                    <a:gd name="T54" fmla="*/ 61 w 70"/>
                    <a:gd name="T55" fmla="*/ 12 h 69"/>
                    <a:gd name="T56" fmla="*/ 58 w 70"/>
                    <a:gd name="T57" fmla="*/ 9 h 69"/>
                    <a:gd name="T58" fmla="*/ 54 w 70"/>
                    <a:gd name="T59" fmla="*/ 6 h 69"/>
                    <a:gd name="T60" fmla="*/ 48 w 70"/>
                    <a:gd name="T61" fmla="*/ 3 h 69"/>
                    <a:gd name="T62" fmla="*/ 39 w 70"/>
                    <a:gd name="T63" fmla="*/ 2 h 69"/>
                    <a:gd name="T64" fmla="*/ 35 w 70"/>
                    <a:gd name="T65" fmla="*/ 3 h 69"/>
                    <a:gd name="T66" fmla="*/ 39 w 70"/>
                    <a:gd name="T67" fmla="*/ 3 h 69"/>
                    <a:gd name="T68" fmla="*/ 44 w 70"/>
                    <a:gd name="T69" fmla="*/ 4 h 69"/>
                    <a:gd name="T70" fmla="*/ 47 w 70"/>
                    <a:gd name="T71" fmla="*/ 6 h 69"/>
                    <a:gd name="T72" fmla="*/ 51 w 70"/>
                    <a:gd name="T73" fmla="*/ 7 h 69"/>
                    <a:gd name="T74" fmla="*/ 54 w 70"/>
                    <a:gd name="T75" fmla="*/ 10 h 69"/>
                    <a:gd name="T76" fmla="*/ 58 w 70"/>
                    <a:gd name="T77" fmla="*/ 13 h 69"/>
                    <a:gd name="T78" fmla="*/ 61 w 70"/>
                    <a:gd name="T79" fmla="*/ 16 h 69"/>
                    <a:gd name="T80" fmla="*/ 62 w 70"/>
                    <a:gd name="T81" fmla="*/ 19 h 69"/>
                    <a:gd name="T82" fmla="*/ 65 w 70"/>
                    <a:gd name="T83" fmla="*/ 27 h 69"/>
                    <a:gd name="T84" fmla="*/ 67 w 70"/>
                    <a:gd name="T85" fmla="*/ 35 h 69"/>
                    <a:gd name="T86" fmla="*/ 65 w 70"/>
                    <a:gd name="T87" fmla="*/ 43 h 69"/>
                    <a:gd name="T88" fmla="*/ 62 w 70"/>
                    <a:gd name="T89" fmla="*/ 50 h 69"/>
                    <a:gd name="T90" fmla="*/ 58 w 70"/>
                    <a:gd name="T91" fmla="*/ 57 h 69"/>
                    <a:gd name="T92" fmla="*/ 51 w 70"/>
                    <a:gd name="T93" fmla="*/ 62 h 69"/>
                    <a:gd name="T94" fmla="*/ 44 w 70"/>
                    <a:gd name="T95" fmla="*/ 65 h 69"/>
                    <a:gd name="T96" fmla="*/ 35 w 70"/>
                    <a:gd name="T97" fmla="*/ 66 h 69"/>
                    <a:gd name="T98" fmla="*/ 26 w 70"/>
                    <a:gd name="T99" fmla="*/ 65 h 69"/>
                    <a:gd name="T100" fmla="*/ 19 w 70"/>
                    <a:gd name="T101" fmla="*/ 62 h 69"/>
                    <a:gd name="T102" fmla="*/ 12 w 70"/>
                    <a:gd name="T103" fmla="*/ 57 h 69"/>
                    <a:gd name="T104" fmla="*/ 8 w 70"/>
                    <a:gd name="T105" fmla="*/ 50 h 69"/>
                    <a:gd name="T106" fmla="*/ 5 w 70"/>
                    <a:gd name="T107" fmla="*/ 43 h 69"/>
                    <a:gd name="T108" fmla="*/ 3 w 70"/>
                    <a:gd name="T109" fmla="*/ 35 h 69"/>
                    <a:gd name="T110" fmla="*/ 3 w 70"/>
                    <a:gd name="T111" fmla="*/ 30 h 69"/>
                    <a:gd name="T112" fmla="*/ 5 w 70"/>
                    <a:gd name="T113" fmla="*/ 27 h 69"/>
                    <a:gd name="T114" fmla="*/ 6 w 70"/>
                    <a:gd name="T115" fmla="*/ 23 h 69"/>
                    <a:gd name="T116" fmla="*/ 8 w 70"/>
                    <a:gd name="T117" fmla="*/ 19 h 69"/>
                    <a:gd name="T118" fmla="*/ 12 w 70"/>
                    <a:gd name="T119" fmla="*/ 13 h 69"/>
                    <a:gd name="T120" fmla="*/ 19 w 70"/>
                    <a:gd name="T121" fmla="*/ 7 h 69"/>
                    <a:gd name="T122" fmla="*/ 26 w 70"/>
                    <a:gd name="T123" fmla="*/ 4 h 69"/>
                    <a:gd name="T124" fmla="*/ 35 w 70"/>
                    <a:gd name="T125" fmla="*/ 3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0" h="69">
                      <a:moveTo>
                        <a:pt x="35" y="0"/>
                      </a:moveTo>
                      <a:lnTo>
                        <a:pt x="31" y="2"/>
                      </a:lnTo>
                      <a:lnTo>
                        <a:pt x="26" y="2"/>
                      </a:lnTo>
                      <a:lnTo>
                        <a:pt x="22" y="3"/>
                      </a:lnTo>
                      <a:lnTo>
                        <a:pt x="18" y="4"/>
                      </a:lnTo>
                      <a:lnTo>
                        <a:pt x="13" y="7"/>
                      </a:lnTo>
                      <a:lnTo>
                        <a:pt x="11" y="10"/>
                      </a:lnTo>
                      <a:lnTo>
                        <a:pt x="8" y="15"/>
                      </a:lnTo>
                      <a:lnTo>
                        <a:pt x="5" y="17"/>
                      </a:lnTo>
                      <a:lnTo>
                        <a:pt x="5" y="19"/>
                      </a:lnTo>
                      <a:lnTo>
                        <a:pt x="3" y="22"/>
                      </a:lnTo>
                      <a:lnTo>
                        <a:pt x="2" y="23"/>
                      </a:lnTo>
                      <a:lnTo>
                        <a:pt x="2" y="26"/>
                      </a:lnTo>
                      <a:lnTo>
                        <a:pt x="0" y="29"/>
                      </a:lnTo>
                      <a:lnTo>
                        <a:pt x="0" y="30"/>
                      </a:lnTo>
                      <a:lnTo>
                        <a:pt x="0" y="33"/>
                      </a:lnTo>
                      <a:lnTo>
                        <a:pt x="0" y="35"/>
                      </a:lnTo>
                      <a:lnTo>
                        <a:pt x="0" y="39"/>
                      </a:lnTo>
                      <a:lnTo>
                        <a:pt x="2" y="43"/>
                      </a:lnTo>
                      <a:lnTo>
                        <a:pt x="3" y="47"/>
                      </a:lnTo>
                      <a:lnTo>
                        <a:pt x="5" y="52"/>
                      </a:lnTo>
                      <a:lnTo>
                        <a:pt x="8" y="56"/>
                      </a:lnTo>
                      <a:lnTo>
                        <a:pt x="11" y="59"/>
                      </a:lnTo>
                      <a:lnTo>
                        <a:pt x="13" y="62"/>
                      </a:lnTo>
                      <a:lnTo>
                        <a:pt x="18" y="65"/>
                      </a:lnTo>
                      <a:lnTo>
                        <a:pt x="21" y="66"/>
                      </a:lnTo>
                      <a:lnTo>
                        <a:pt x="22" y="66"/>
                      </a:lnTo>
                      <a:lnTo>
                        <a:pt x="25" y="67"/>
                      </a:lnTo>
                      <a:lnTo>
                        <a:pt x="26" y="67"/>
                      </a:lnTo>
                      <a:lnTo>
                        <a:pt x="28" y="69"/>
                      </a:lnTo>
                      <a:lnTo>
                        <a:pt x="31" y="69"/>
                      </a:lnTo>
                      <a:lnTo>
                        <a:pt x="32" y="69"/>
                      </a:lnTo>
                      <a:lnTo>
                        <a:pt x="35" y="69"/>
                      </a:lnTo>
                      <a:lnTo>
                        <a:pt x="38" y="69"/>
                      </a:lnTo>
                      <a:lnTo>
                        <a:pt x="39" y="69"/>
                      </a:lnTo>
                      <a:lnTo>
                        <a:pt x="42" y="69"/>
                      </a:lnTo>
                      <a:lnTo>
                        <a:pt x="44" y="67"/>
                      </a:lnTo>
                      <a:lnTo>
                        <a:pt x="45" y="67"/>
                      </a:lnTo>
                      <a:lnTo>
                        <a:pt x="48" y="66"/>
                      </a:lnTo>
                      <a:lnTo>
                        <a:pt x="49" y="66"/>
                      </a:lnTo>
                      <a:lnTo>
                        <a:pt x="52" y="65"/>
                      </a:lnTo>
                      <a:lnTo>
                        <a:pt x="57" y="62"/>
                      </a:lnTo>
                      <a:lnTo>
                        <a:pt x="59" y="59"/>
                      </a:lnTo>
                      <a:lnTo>
                        <a:pt x="62" y="56"/>
                      </a:lnTo>
                      <a:lnTo>
                        <a:pt x="65" y="52"/>
                      </a:lnTo>
                      <a:lnTo>
                        <a:pt x="67" y="47"/>
                      </a:lnTo>
                      <a:lnTo>
                        <a:pt x="68" y="43"/>
                      </a:lnTo>
                      <a:lnTo>
                        <a:pt x="70" y="39"/>
                      </a:lnTo>
                      <a:lnTo>
                        <a:pt x="70" y="35"/>
                      </a:lnTo>
                      <a:lnTo>
                        <a:pt x="70" y="30"/>
                      </a:lnTo>
                      <a:lnTo>
                        <a:pt x="68" y="26"/>
                      </a:lnTo>
                      <a:lnTo>
                        <a:pt x="67" y="22"/>
                      </a:lnTo>
                      <a:lnTo>
                        <a:pt x="65" y="17"/>
                      </a:lnTo>
                      <a:lnTo>
                        <a:pt x="64" y="16"/>
                      </a:lnTo>
                      <a:lnTo>
                        <a:pt x="62" y="15"/>
                      </a:lnTo>
                      <a:lnTo>
                        <a:pt x="61" y="12"/>
                      </a:lnTo>
                      <a:lnTo>
                        <a:pt x="59" y="10"/>
                      </a:lnTo>
                      <a:lnTo>
                        <a:pt x="58" y="9"/>
                      </a:lnTo>
                      <a:lnTo>
                        <a:pt x="57" y="7"/>
                      </a:lnTo>
                      <a:lnTo>
                        <a:pt x="54" y="6"/>
                      </a:lnTo>
                      <a:lnTo>
                        <a:pt x="52" y="4"/>
                      </a:lnTo>
                      <a:lnTo>
                        <a:pt x="48" y="3"/>
                      </a:lnTo>
                      <a:lnTo>
                        <a:pt x="44" y="2"/>
                      </a:lnTo>
                      <a:lnTo>
                        <a:pt x="39" y="2"/>
                      </a:lnTo>
                      <a:lnTo>
                        <a:pt x="35" y="0"/>
                      </a:lnTo>
                      <a:close/>
                      <a:moveTo>
                        <a:pt x="35" y="3"/>
                      </a:moveTo>
                      <a:lnTo>
                        <a:pt x="36" y="3"/>
                      </a:lnTo>
                      <a:lnTo>
                        <a:pt x="39" y="3"/>
                      </a:lnTo>
                      <a:lnTo>
                        <a:pt x="41" y="4"/>
                      </a:lnTo>
                      <a:lnTo>
                        <a:pt x="44" y="4"/>
                      </a:lnTo>
                      <a:lnTo>
                        <a:pt x="45" y="4"/>
                      </a:lnTo>
                      <a:lnTo>
                        <a:pt x="47" y="6"/>
                      </a:lnTo>
                      <a:lnTo>
                        <a:pt x="48" y="7"/>
                      </a:lnTo>
                      <a:lnTo>
                        <a:pt x="51" y="7"/>
                      </a:lnTo>
                      <a:lnTo>
                        <a:pt x="52" y="9"/>
                      </a:lnTo>
                      <a:lnTo>
                        <a:pt x="54" y="10"/>
                      </a:lnTo>
                      <a:lnTo>
                        <a:pt x="55" y="12"/>
                      </a:lnTo>
                      <a:lnTo>
                        <a:pt x="58" y="13"/>
                      </a:lnTo>
                      <a:lnTo>
                        <a:pt x="59" y="15"/>
                      </a:lnTo>
                      <a:lnTo>
                        <a:pt x="61" y="16"/>
                      </a:lnTo>
                      <a:lnTo>
                        <a:pt x="61" y="17"/>
                      </a:lnTo>
                      <a:lnTo>
                        <a:pt x="62" y="19"/>
                      </a:lnTo>
                      <a:lnTo>
                        <a:pt x="64" y="23"/>
                      </a:lnTo>
                      <a:lnTo>
                        <a:pt x="65" y="27"/>
                      </a:lnTo>
                      <a:lnTo>
                        <a:pt x="65" y="32"/>
                      </a:lnTo>
                      <a:lnTo>
                        <a:pt x="67" y="35"/>
                      </a:lnTo>
                      <a:lnTo>
                        <a:pt x="65" y="39"/>
                      </a:lnTo>
                      <a:lnTo>
                        <a:pt x="65" y="43"/>
                      </a:lnTo>
                      <a:lnTo>
                        <a:pt x="64" y="46"/>
                      </a:lnTo>
                      <a:lnTo>
                        <a:pt x="62" y="50"/>
                      </a:lnTo>
                      <a:lnTo>
                        <a:pt x="61" y="55"/>
                      </a:lnTo>
                      <a:lnTo>
                        <a:pt x="58" y="57"/>
                      </a:lnTo>
                      <a:lnTo>
                        <a:pt x="54" y="60"/>
                      </a:lnTo>
                      <a:lnTo>
                        <a:pt x="51" y="62"/>
                      </a:lnTo>
                      <a:lnTo>
                        <a:pt x="47" y="63"/>
                      </a:lnTo>
                      <a:lnTo>
                        <a:pt x="44" y="65"/>
                      </a:lnTo>
                      <a:lnTo>
                        <a:pt x="39" y="66"/>
                      </a:lnTo>
                      <a:lnTo>
                        <a:pt x="35" y="66"/>
                      </a:lnTo>
                      <a:lnTo>
                        <a:pt x="31" y="66"/>
                      </a:lnTo>
                      <a:lnTo>
                        <a:pt x="26" y="65"/>
                      </a:lnTo>
                      <a:lnTo>
                        <a:pt x="23" y="63"/>
                      </a:lnTo>
                      <a:lnTo>
                        <a:pt x="19" y="62"/>
                      </a:lnTo>
                      <a:lnTo>
                        <a:pt x="16" y="60"/>
                      </a:lnTo>
                      <a:lnTo>
                        <a:pt x="12" y="57"/>
                      </a:lnTo>
                      <a:lnTo>
                        <a:pt x="9" y="55"/>
                      </a:lnTo>
                      <a:lnTo>
                        <a:pt x="8" y="50"/>
                      </a:lnTo>
                      <a:lnTo>
                        <a:pt x="6" y="46"/>
                      </a:lnTo>
                      <a:lnTo>
                        <a:pt x="5" y="43"/>
                      </a:lnTo>
                      <a:lnTo>
                        <a:pt x="3" y="39"/>
                      </a:lnTo>
                      <a:lnTo>
                        <a:pt x="3" y="35"/>
                      </a:lnTo>
                      <a:lnTo>
                        <a:pt x="3" y="33"/>
                      </a:lnTo>
                      <a:lnTo>
                        <a:pt x="3" y="30"/>
                      </a:lnTo>
                      <a:lnTo>
                        <a:pt x="5" y="29"/>
                      </a:lnTo>
                      <a:lnTo>
                        <a:pt x="5" y="27"/>
                      </a:lnTo>
                      <a:lnTo>
                        <a:pt x="5" y="25"/>
                      </a:lnTo>
                      <a:lnTo>
                        <a:pt x="6" y="23"/>
                      </a:lnTo>
                      <a:lnTo>
                        <a:pt x="8" y="20"/>
                      </a:lnTo>
                      <a:lnTo>
                        <a:pt x="8" y="19"/>
                      </a:lnTo>
                      <a:lnTo>
                        <a:pt x="9" y="16"/>
                      </a:lnTo>
                      <a:lnTo>
                        <a:pt x="12" y="13"/>
                      </a:lnTo>
                      <a:lnTo>
                        <a:pt x="16" y="10"/>
                      </a:lnTo>
                      <a:lnTo>
                        <a:pt x="19" y="7"/>
                      </a:lnTo>
                      <a:lnTo>
                        <a:pt x="23" y="6"/>
                      </a:lnTo>
                      <a:lnTo>
                        <a:pt x="26" y="4"/>
                      </a:lnTo>
                      <a:lnTo>
                        <a:pt x="31" y="3"/>
                      </a:lnTo>
                      <a:lnTo>
                        <a:pt x="3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504" name="Freeform 272"/>
                <p:cNvSpPr>
                  <a:spLocks noChangeAspect="1" noEditPoints="1"/>
                </p:cNvSpPr>
                <p:nvPr/>
              </p:nvSpPr>
              <p:spPr bwMode="auto">
                <a:xfrm>
                  <a:off x="811" y="2688"/>
                  <a:ext cx="34" cy="35"/>
                </a:xfrm>
                <a:custGeom>
                  <a:avLst/>
                  <a:gdLst>
                    <a:gd name="T0" fmla="*/ 30 w 69"/>
                    <a:gd name="T1" fmla="*/ 0 h 69"/>
                    <a:gd name="T2" fmla="*/ 22 w 69"/>
                    <a:gd name="T3" fmla="*/ 3 h 69"/>
                    <a:gd name="T4" fmla="*/ 13 w 69"/>
                    <a:gd name="T5" fmla="*/ 7 h 69"/>
                    <a:gd name="T6" fmla="*/ 7 w 69"/>
                    <a:gd name="T7" fmla="*/ 13 h 69"/>
                    <a:gd name="T8" fmla="*/ 5 w 69"/>
                    <a:gd name="T9" fmla="*/ 19 h 69"/>
                    <a:gd name="T10" fmla="*/ 2 w 69"/>
                    <a:gd name="T11" fmla="*/ 23 h 69"/>
                    <a:gd name="T12" fmla="*/ 0 w 69"/>
                    <a:gd name="T13" fmla="*/ 27 h 69"/>
                    <a:gd name="T14" fmla="*/ 0 w 69"/>
                    <a:gd name="T15" fmla="*/ 33 h 69"/>
                    <a:gd name="T16" fmla="*/ 0 w 69"/>
                    <a:gd name="T17" fmla="*/ 39 h 69"/>
                    <a:gd name="T18" fmla="*/ 3 w 69"/>
                    <a:gd name="T19" fmla="*/ 47 h 69"/>
                    <a:gd name="T20" fmla="*/ 7 w 69"/>
                    <a:gd name="T21" fmla="*/ 54 h 69"/>
                    <a:gd name="T22" fmla="*/ 13 w 69"/>
                    <a:gd name="T23" fmla="*/ 61 h 69"/>
                    <a:gd name="T24" fmla="*/ 19 w 69"/>
                    <a:gd name="T25" fmla="*/ 66 h 69"/>
                    <a:gd name="T26" fmla="*/ 25 w 69"/>
                    <a:gd name="T27" fmla="*/ 67 h 69"/>
                    <a:gd name="T28" fmla="*/ 28 w 69"/>
                    <a:gd name="T29" fmla="*/ 69 h 69"/>
                    <a:gd name="T30" fmla="*/ 32 w 69"/>
                    <a:gd name="T31" fmla="*/ 69 h 69"/>
                    <a:gd name="T32" fmla="*/ 36 w 69"/>
                    <a:gd name="T33" fmla="*/ 69 h 69"/>
                    <a:gd name="T34" fmla="*/ 42 w 69"/>
                    <a:gd name="T35" fmla="*/ 69 h 69"/>
                    <a:gd name="T36" fmla="*/ 45 w 69"/>
                    <a:gd name="T37" fmla="*/ 67 h 69"/>
                    <a:gd name="T38" fmla="*/ 49 w 69"/>
                    <a:gd name="T39" fmla="*/ 66 h 69"/>
                    <a:gd name="T40" fmla="*/ 56 w 69"/>
                    <a:gd name="T41" fmla="*/ 61 h 69"/>
                    <a:gd name="T42" fmla="*/ 62 w 69"/>
                    <a:gd name="T43" fmla="*/ 54 h 69"/>
                    <a:gd name="T44" fmla="*/ 66 w 69"/>
                    <a:gd name="T45" fmla="*/ 47 h 69"/>
                    <a:gd name="T46" fmla="*/ 69 w 69"/>
                    <a:gd name="T47" fmla="*/ 39 h 69"/>
                    <a:gd name="T48" fmla="*/ 69 w 69"/>
                    <a:gd name="T49" fmla="*/ 30 h 69"/>
                    <a:gd name="T50" fmla="*/ 66 w 69"/>
                    <a:gd name="T51" fmla="*/ 21 h 69"/>
                    <a:gd name="T52" fmla="*/ 64 w 69"/>
                    <a:gd name="T53" fmla="*/ 14 h 69"/>
                    <a:gd name="T54" fmla="*/ 61 w 69"/>
                    <a:gd name="T55" fmla="*/ 11 h 69"/>
                    <a:gd name="T56" fmla="*/ 58 w 69"/>
                    <a:gd name="T57" fmla="*/ 9 h 69"/>
                    <a:gd name="T58" fmla="*/ 53 w 69"/>
                    <a:gd name="T59" fmla="*/ 6 h 69"/>
                    <a:gd name="T60" fmla="*/ 48 w 69"/>
                    <a:gd name="T61" fmla="*/ 3 h 69"/>
                    <a:gd name="T62" fmla="*/ 39 w 69"/>
                    <a:gd name="T63" fmla="*/ 0 h 69"/>
                    <a:gd name="T64" fmla="*/ 35 w 69"/>
                    <a:gd name="T65" fmla="*/ 3 h 69"/>
                    <a:gd name="T66" fmla="*/ 39 w 69"/>
                    <a:gd name="T67" fmla="*/ 3 h 69"/>
                    <a:gd name="T68" fmla="*/ 43 w 69"/>
                    <a:gd name="T69" fmla="*/ 4 h 69"/>
                    <a:gd name="T70" fmla="*/ 46 w 69"/>
                    <a:gd name="T71" fmla="*/ 6 h 69"/>
                    <a:gd name="T72" fmla="*/ 51 w 69"/>
                    <a:gd name="T73" fmla="*/ 7 h 69"/>
                    <a:gd name="T74" fmla="*/ 53 w 69"/>
                    <a:gd name="T75" fmla="*/ 10 h 69"/>
                    <a:gd name="T76" fmla="*/ 56 w 69"/>
                    <a:gd name="T77" fmla="*/ 13 h 69"/>
                    <a:gd name="T78" fmla="*/ 59 w 69"/>
                    <a:gd name="T79" fmla="*/ 14 h 69"/>
                    <a:gd name="T80" fmla="*/ 62 w 69"/>
                    <a:gd name="T81" fmla="*/ 19 h 69"/>
                    <a:gd name="T82" fmla="*/ 65 w 69"/>
                    <a:gd name="T83" fmla="*/ 26 h 69"/>
                    <a:gd name="T84" fmla="*/ 66 w 69"/>
                    <a:gd name="T85" fmla="*/ 34 h 69"/>
                    <a:gd name="T86" fmla="*/ 65 w 69"/>
                    <a:gd name="T87" fmla="*/ 41 h 69"/>
                    <a:gd name="T88" fmla="*/ 62 w 69"/>
                    <a:gd name="T89" fmla="*/ 50 h 69"/>
                    <a:gd name="T90" fmla="*/ 58 w 69"/>
                    <a:gd name="T91" fmla="*/ 56 h 69"/>
                    <a:gd name="T92" fmla="*/ 51 w 69"/>
                    <a:gd name="T93" fmla="*/ 61 h 69"/>
                    <a:gd name="T94" fmla="*/ 43 w 69"/>
                    <a:gd name="T95" fmla="*/ 64 h 69"/>
                    <a:gd name="T96" fmla="*/ 35 w 69"/>
                    <a:gd name="T97" fmla="*/ 66 h 69"/>
                    <a:gd name="T98" fmla="*/ 26 w 69"/>
                    <a:gd name="T99" fmla="*/ 64 h 69"/>
                    <a:gd name="T100" fmla="*/ 19 w 69"/>
                    <a:gd name="T101" fmla="*/ 61 h 69"/>
                    <a:gd name="T102" fmla="*/ 12 w 69"/>
                    <a:gd name="T103" fmla="*/ 56 h 69"/>
                    <a:gd name="T104" fmla="*/ 7 w 69"/>
                    <a:gd name="T105" fmla="*/ 50 h 69"/>
                    <a:gd name="T106" fmla="*/ 5 w 69"/>
                    <a:gd name="T107" fmla="*/ 41 h 69"/>
                    <a:gd name="T108" fmla="*/ 3 w 69"/>
                    <a:gd name="T109" fmla="*/ 34 h 69"/>
                    <a:gd name="T110" fmla="*/ 3 w 69"/>
                    <a:gd name="T111" fmla="*/ 30 h 69"/>
                    <a:gd name="T112" fmla="*/ 5 w 69"/>
                    <a:gd name="T113" fmla="*/ 26 h 69"/>
                    <a:gd name="T114" fmla="*/ 6 w 69"/>
                    <a:gd name="T115" fmla="*/ 23 h 69"/>
                    <a:gd name="T116" fmla="*/ 7 w 69"/>
                    <a:gd name="T117" fmla="*/ 19 h 69"/>
                    <a:gd name="T118" fmla="*/ 12 w 69"/>
                    <a:gd name="T119" fmla="*/ 13 h 69"/>
                    <a:gd name="T120" fmla="*/ 19 w 69"/>
                    <a:gd name="T121" fmla="*/ 7 h 69"/>
                    <a:gd name="T122" fmla="*/ 26 w 69"/>
                    <a:gd name="T123" fmla="*/ 4 h 69"/>
                    <a:gd name="T124" fmla="*/ 35 w 69"/>
                    <a:gd name="T125" fmla="*/ 3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9" h="69">
                      <a:moveTo>
                        <a:pt x="35" y="0"/>
                      </a:moveTo>
                      <a:lnTo>
                        <a:pt x="30" y="0"/>
                      </a:lnTo>
                      <a:lnTo>
                        <a:pt x="26" y="1"/>
                      </a:lnTo>
                      <a:lnTo>
                        <a:pt x="22" y="3"/>
                      </a:lnTo>
                      <a:lnTo>
                        <a:pt x="18" y="4"/>
                      </a:lnTo>
                      <a:lnTo>
                        <a:pt x="13" y="7"/>
                      </a:lnTo>
                      <a:lnTo>
                        <a:pt x="10" y="10"/>
                      </a:lnTo>
                      <a:lnTo>
                        <a:pt x="7" y="13"/>
                      </a:lnTo>
                      <a:lnTo>
                        <a:pt x="5" y="17"/>
                      </a:lnTo>
                      <a:lnTo>
                        <a:pt x="5" y="19"/>
                      </a:lnTo>
                      <a:lnTo>
                        <a:pt x="3" y="21"/>
                      </a:lnTo>
                      <a:lnTo>
                        <a:pt x="2" y="23"/>
                      </a:lnTo>
                      <a:lnTo>
                        <a:pt x="2" y="26"/>
                      </a:lnTo>
                      <a:lnTo>
                        <a:pt x="0" y="27"/>
                      </a:lnTo>
                      <a:lnTo>
                        <a:pt x="0" y="30"/>
                      </a:lnTo>
                      <a:lnTo>
                        <a:pt x="0" y="33"/>
                      </a:lnTo>
                      <a:lnTo>
                        <a:pt x="0" y="34"/>
                      </a:lnTo>
                      <a:lnTo>
                        <a:pt x="0" y="39"/>
                      </a:lnTo>
                      <a:lnTo>
                        <a:pt x="2" y="43"/>
                      </a:lnTo>
                      <a:lnTo>
                        <a:pt x="3" y="47"/>
                      </a:lnTo>
                      <a:lnTo>
                        <a:pt x="5" y="50"/>
                      </a:lnTo>
                      <a:lnTo>
                        <a:pt x="7" y="54"/>
                      </a:lnTo>
                      <a:lnTo>
                        <a:pt x="10" y="59"/>
                      </a:lnTo>
                      <a:lnTo>
                        <a:pt x="13" y="61"/>
                      </a:lnTo>
                      <a:lnTo>
                        <a:pt x="18" y="64"/>
                      </a:lnTo>
                      <a:lnTo>
                        <a:pt x="19" y="66"/>
                      </a:lnTo>
                      <a:lnTo>
                        <a:pt x="22" y="66"/>
                      </a:lnTo>
                      <a:lnTo>
                        <a:pt x="25" y="67"/>
                      </a:lnTo>
                      <a:lnTo>
                        <a:pt x="26" y="67"/>
                      </a:lnTo>
                      <a:lnTo>
                        <a:pt x="28" y="69"/>
                      </a:lnTo>
                      <a:lnTo>
                        <a:pt x="30" y="69"/>
                      </a:lnTo>
                      <a:lnTo>
                        <a:pt x="32" y="69"/>
                      </a:lnTo>
                      <a:lnTo>
                        <a:pt x="35" y="69"/>
                      </a:lnTo>
                      <a:lnTo>
                        <a:pt x="36" y="69"/>
                      </a:lnTo>
                      <a:lnTo>
                        <a:pt x="39" y="69"/>
                      </a:lnTo>
                      <a:lnTo>
                        <a:pt x="42" y="69"/>
                      </a:lnTo>
                      <a:lnTo>
                        <a:pt x="43" y="67"/>
                      </a:lnTo>
                      <a:lnTo>
                        <a:pt x="45" y="67"/>
                      </a:lnTo>
                      <a:lnTo>
                        <a:pt x="48" y="66"/>
                      </a:lnTo>
                      <a:lnTo>
                        <a:pt x="49" y="66"/>
                      </a:lnTo>
                      <a:lnTo>
                        <a:pt x="52" y="64"/>
                      </a:lnTo>
                      <a:lnTo>
                        <a:pt x="56" y="61"/>
                      </a:lnTo>
                      <a:lnTo>
                        <a:pt x="59" y="59"/>
                      </a:lnTo>
                      <a:lnTo>
                        <a:pt x="62" y="54"/>
                      </a:lnTo>
                      <a:lnTo>
                        <a:pt x="64" y="50"/>
                      </a:lnTo>
                      <a:lnTo>
                        <a:pt x="66" y="47"/>
                      </a:lnTo>
                      <a:lnTo>
                        <a:pt x="68" y="43"/>
                      </a:lnTo>
                      <a:lnTo>
                        <a:pt x="69" y="39"/>
                      </a:lnTo>
                      <a:lnTo>
                        <a:pt x="69" y="34"/>
                      </a:lnTo>
                      <a:lnTo>
                        <a:pt x="69" y="30"/>
                      </a:lnTo>
                      <a:lnTo>
                        <a:pt x="68" y="26"/>
                      </a:lnTo>
                      <a:lnTo>
                        <a:pt x="66" y="21"/>
                      </a:lnTo>
                      <a:lnTo>
                        <a:pt x="64" y="17"/>
                      </a:lnTo>
                      <a:lnTo>
                        <a:pt x="64" y="14"/>
                      </a:lnTo>
                      <a:lnTo>
                        <a:pt x="62" y="13"/>
                      </a:lnTo>
                      <a:lnTo>
                        <a:pt x="61" y="11"/>
                      </a:lnTo>
                      <a:lnTo>
                        <a:pt x="59" y="10"/>
                      </a:lnTo>
                      <a:lnTo>
                        <a:pt x="58" y="9"/>
                      </a:lnTo>
                      <a:lnTo>
                        <a:pt x="55" y="7"/>
                      </a:lnTo>
                      <a:lnTo>
                        <a:pt x="53" y="6"/>
                      </a:lnTo>
                      <a:lnTo>
                        <a:pt x="52" y="4"/>
                      </a:lnTo>
                      <a:lnTo>
                        <a:pt x="48" y="3"/>
                      </a:lnTo>
                      <a:lnTo>
                        <a:pt x="43" y="1"/>
                      </a:lnTo>
                      <a:lnTo>
                        <a:pt x="39" y="0"/>
                      </a:lnTo>
                      <a:lnTo>
                        <a:pt x="35" y="0"/>
                      </a:lnTo>
                      <a:close/>
                      <a:moveTo>
                        <a:pt x="35" y="3"/>
                      </a:moveTo>
                      <a:lnTo>
                        <a:pt x="36" y="3"/>
                      </a:lnTo>
                      <a:lnTo>
                        <a:pt x="39" y="3"/>
                      </a:lnTo>
                      <a:lnTo>
                        <a:pt x="41" y="3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6" y="6"/>
                      </a:lnTo>
                      <a:lnTo>
                        <a:pt x="48" y="6"/>
                      </a:lnTo>
                      <a:lnTo>
                        <a:pt x="51" y="7"/>
                      </a:lnTo>
                      <a:lnTo>
                        <a:pt x="52" y="9"/>
                      </a:lnTo>
                      <a:lnTo>
                        <a:pt x="53" y="10"/>
                      </a:lnTo>
                      <a:lnTo>
                        <a:pt x="55" y="11"/>
                      </a:lnTo>
                      <a:lnTo>
                        <a:pt x="56" y="13"/>
                      </a:lnTo>
                      <a:lnTo>
                        <a:pt x="58" y="14"/>
                      </a:lnTo>
                      <a:lnTo>
                        <a:pt x="59" y="14"/>
                      </a:lnTo>
                      <a:lnTo>
                        <a:pt x="61" y="17"/>
                      </a:lnTo>
                      <a:lnTo>
                        <a:pt x="62" y="19"/>
                      </a:lnTo>
                      <a:lnTo>
                        <a:pt x="64" y="23"/>
                      </a:lnTo>
                      <a:lnTo>
                        <a:pt x="65" y="26"/>
                      </a:lnTo>
                      <a:lnTo>
                        <a:pt x="65" y="30"/>
                      </a:lnTo>
                      <a:lnTo>
                        <a:pt x="66" y="34"/>
                      </a:lnTo>
                      <a:lnTo>
                        <a:pt x="65" y="39"/>
                      </a:lnTo>
                      <a:lnTo>
                        <a:pt x="65" y="41"/>
                      </a:lnTo>
                      <a:lnTo>
                        <a:pt x="64" y="46"/>
                      </a:lnTo>
                      <a:lnTo>
                        <a:pt x="62" y="50"/>
                      </a:lnTo>
                      <a:lnTo>
                        <a:pt x="59" y="53"/>
                      </a:lnTo>
                      <a:lnTo>
                        <a:pt x="58" y="56"/>
                      </a:lnTo>
                      <a:lnTo>
                        <a:pt x="53" y="59"/>
                      </a:lnTo>
                      <a:lnTo>
                        <a:pt x="51" y="61"/>
                      </a:lnTo>
                      <a:lnTo>
                        <a:pt x="46" y="63"/>
                      </a:lnTo>
                      <a:lnTo>
                        <a:pt x="43" y="64"/>
                      </a:lnTo>
                      <a:lnTo>
                        <a:pt x="39" y="66"/>
                      </a:lnTo>
                      <a:lnTo>
                        <a:pt x="35" y="66"/>
                      </a:lnTo>
                      <a:lnTo>
                        <a:pt x="30" y="66"/>
                      </a:lnTo>
                      <a:lnTo>
                        <a:pt x="26" y="64"/>
                      </a:lnTo>
                      <a:lnTo>
                        <a:pt x="23" y="63"/>
                      </a:lnTo>
                      <a:lnTo>
                        <a:pt x="19" y="61"/>
                      </a:lnTo>
                      <a:lnTo>
                        <a:pt x="15" y="59"/>
                      </a:lnTo>
                      <a:lnTo>
                        <a:pt x="12" y="56"/>
                      </a:lnTo>
                      <a:lnTo>
                        <a:pt x="9" y="53"/>
                      </a:lnTo>
                      <a:lnTo>
                        <a:pt x="7" y="50"/>
                      </a:lnTo>
                      <a:lnTo>
                        <a:pt x="6" y="46"/>
                      </a:lnTo>
                      <a:lnTo>
                        <a:pt x="5" y="41"/>
                      </a:lnTo>
                      <a:lnTo>
                        <a:pt x="3" y="39"/>
                      </a:lnTo>
                      <a:lnTo>
                        <a:pt x="3" y="34"/>
                      </a:lnTo>
                      <a:lnTo>
                        <a:pt x="3" y="33"/>
                      </a:lnTo>
                      <a:lnTo>
                        <a:pt x="3" y="30"/>
                      </a:lnTo>
                      <a:lnTo>
                        <a:pt x="3" y="29"/>
                      </a:lnTo>
                      <a:lnTo>
                        <a:pt x="5" y="26"/>
                      </a:lnTo>
                      <a:lnTo>
                        <a:pt x="5" y="24"/>
                      </a:lnTo>
                      <a:lnTo>
                        <a:pt x="6" y="23"/>
                      </a:lnTo>
                      <a:lnTo>
                        <a:pt x="6" y="20"/>
                      </a:lnTo>
                      <a:lnTo>
                        <a:pt x="7" y="19"/>
                      </a:lnTo>
                      <a:lnTo>
                        <a:pt x="9" y="14"/>
                      </a:lnTo>
                      <a:lnTo>
                        <a:pt x="12" y="13"/>
                      </a:lnTo>
                      <a:lnTo>
                        <a:pt x="15" y="10"/>
                      </a:lnTo>
                      <a:lnTo>
                        <a:pt x="19" y="7"/>
                      </a:lnTo>
                      <a:lnTo>
                        <a:pt x="23" y="6"/>
                      </a:lnTo>
                      <a:lnTo>
                        <a:pt x="26" y="4"/>
                      </a:lnTo>
                      <a:lnTo>
                        <a:pt x="30" y="3"/>
                      </a:lnTo>
                      <a:lnTo>
                        <a:pt x="3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505" name="Freeform 273"/>
                <p:cNvSpPr>
                  <a:spLocks noChangeAspect="1" noEditPoints="1"/>
                </p:cNvSpPr>
                <p:nvPr/>
              </p:nvSpPr>
              <p:spPr bwMode="auto">
                <a:xfrm>
                  <a:off x="785" y="2636"/>
                  <a:ext cx="34" cy="35"/>
                </a:xfrm>
                <a:custGeom>
                  <a:avLst/>
                  <a:gdLst>
                    <a:gd name="T0" fmla="*/ 31 w 70"/>
                    <a:gd name="T1" fmla="*/ 0 h 69"/>
                    <a:gd name="T2" fmla="*/ 22 w 70"/>
                    <a:gd name="T3" fmla="*/ 3 h 69"/>
                    <a:gd name="T4" fmla="*/ 13 w 70"/>
                    <a:gd name="T5" fmla="*/ 8 h 69"/>
                    <a:gd name="T6" fmla="*/ 6 w 70"/>
                    <a:gd name="T7" fmla="*/ 13 h 69"/>
                    <a:gd name="T8" fmla="*/ 3 w 70"/>
                    <a:gd name="T9" fmla="*/ 20 h 69"/>
                    <a:gd name="T10" fmla="*/ 2 w 70"/>
                    <a:gd name="T11" fmla="*/ 25 h 69"/>
                    <a:gd name="T12" fmla="*/ 0 w 70"/>
                    <a:gd name="T13" fmla="*/ 29 h 69"/>
                    <a:gd name="T14" fmla="*/ 0 w 70"/>
                    <a:gd name="T15" fmla="*/ 33 h 69"/>
                    <a:gd name="T16" fmla="*/ 0 w 70"/>
                    <a:gd name="T17" fmla="*/ 39 h 69"/>
                    <a:gd name="T18" fmla="*/ 3 w 70"/>
                    <a:gd name="T19" fmla="*/ 48 h 69"/>
                    <a:gd name="T20" fmla="*/ 6 w 70"/>
                    <a:gd name="T21" fmla="*/ 56 h 69"/>
                    <a:gd name="T22" fmla="*/ 13 w 70"/>
                    <a:gd name="T23" fmla="*/ 62 h 69"/>
                    <a:gd name="T24" fmla="*/ 19 w 70"/>
                    <a:gd name="T25" fmla="*/ 66 h 69"/>
                    <a:gd name="T26" fmla="*/ 23 w 70"/>
                    <a:gd name="T27" fmla="*/ 68 h 69"/>
                    <a:gd name="T28" fmla="*/ 28 w 70"/>
                    <a:gd name="T29" fmla="*/ 69 h 69"/>
                    <a:gd name="T30" fmla="*/ 32 w 70"/>
                    <a:gd name="T31" fmla="*/ 69 h 69"/>
                    <a:gd name="T32" fmla="*/ 36 w 70"/>
                    <a:gd name="T33" fmla="*/ 69 h 69"/>
                    <a:gd name="T34" fmla="*/ 41 w 70"/>
                    <a:gd name="T35" fmla="*/ 69 h 69"/>
                    <a:gd name="T36" fmla="*/ 45 w 70"/>
                    <a:gd name="T37" fmla="*/ 68 h 69"/>
                    <a:gd name="T38" fmla="*/ 49 w 70"/>
                    <a:gd name="T39" fmla="*/ 66 h 69"/>
                    <a:gd name="T40" fmla="*/ 55 w 70"/>
                    <a:gd name="T41" fmla="*/ 62 h 69"/>
                    <a:gd name="T42" fmla="*/ 61 w 70"/>
                    <a:gd name="T43" fmla="*/ 56 h 69"/>
                    <a:gd name="T44" fmla="*/ 67 w 70"/>
                    <a:gd name="T45" fmla="*/ 48 h 69"/>
                    <a:gd name="T46" fmla="*/ 68 w 70"/>
                    <a:gd name="T47" fmla="*/ 39 h 69"/>
                    <a:gd name="T48" fmla="*/ 68 w 70"/>
                    <a:gd name="T49" fmla="*/ 30 h 69"/>
                    <a:gd name="T50" fmla="*/ 67 w 70"/>
                    <a:gd name="T51" fmla="*/ 22 h 69"/>
                    <a:gd name="T52" fmla="*/ 62 w 70"/>
                    <a:gd name="T53" fmla="*/ 16 h 69"/>
                    <a:gd name="T54" fmla="*/ 59 w 70"/>
                    <a:gd name="T55" fmla="*/ 13 h 69"/>
                    <a:gd name="T56" fmla="*/ 58 w 70"/>
                    <a:gd name="T57" fmla="*/ 9 h 69"/>
                    <a:gd name="T58" fmla="*/ 54 w 70"/>
                    <a:gd name="T59" fmla="*/ 6 h 69"/>
                    <a:gd name="T60" fmla="*/ 47 w 70"/>
                    <a:gd name="T61" fmla="*/ 3 h 69"/>
                    <a:gd name="T62" fmla="*/ 39 w 70"/>
                    <a:gd name="T63" fmla="*/ 0 h 69"/>
                    <a:gd name="T64" fmla="*/ 35 w 70"/>
                    <a:gd name="T65" fmla="*/ 5 h 69"/>
                    <a:gd name="T66" fmla="*/ 39 w 70"/>
                    <a:gd name="T67" fmla="*/ 5 h 69"/>
                    <a:gd name="T68" fmla="*/ 42 w 70"/>
                    <a:gd name="T69" fmla="*/ 5 h 69"/>
                    <a:gd name="T70" fmla="*/ 47 w 70"/>
                    <a:gd name="T71" fmla="*/ 6 h 69"/>
                    <a:gd name="T72" fmla="*/ 49 w 70"/>
                    <a:gd name="T73" fmla="*/ 9 h 69"/>
                    <a:gd name="T74" fmla="*/ 54 w 70"/>
                    <a:gd name="T75" fmla="*/ 10 h 69"/>
                    <a:gd name="T76" fmla="*/ 57 w 70"/>
                    <a:gd name="T77" fmla="*/ 13 h 69"/>
                    <a:gd name="T78" fmla="*/ 59 w 70"/>
                    <a:gd name="T79" fmla="*/ 16 h 69"/>
                    <a:gd name="T80" fmla="*/ 61 w 70"/>
                    <a:gd name="T81" fmla="*/ 19 h 69"/>
                    <a:gd name="T82" fmla="*/ 65 w 70"/>
                    <a:gd name="T83" fmla="*/ 28 h 69"/>
                    <a:gd name="T84" fmla="*/ 65 w 70"/>
                    <a:gd name="T85" fmla="*/ 35 h 69"/>
                    <a:gd name="T86" fmla="*/ 65 w 70"/>
                    <a:gd name="T87" fmla="*/ 43 h 69"/>
                    <a:gd name="T88" fmla="*/ 61 w 70"/>
                    <a:gd name="T89" fmla="*/ 51 h 69"/>
                    <a:gd name="T90" fmla="*/ 57 w 70"/>
                    <a:gd name="T91" fmla="*/ 58 h 69"/>
                    <a:gd name="T92" fmla="*/ 49 w 70"/>
                    <a:gd name="T93" fmla="*/ 62 h 69"/>
                    <a:gd name="T94" fmla="*/ 42 w 70"/>
                    <a:gd name="T95" fmla="*/ 66 h 69"/>
                    <a:gd name="T96" fmla="*/ 35 w 70"/>
                    <a:gd name="T97" fmla="*/ 66 h 69"/>
                    <a:gd name="T98" fmla="*/ 26 w 70"/>
                    <a:gd name="T99" fmla="*/ 66 h 69"/>
                    <a:gd name="T100" fmla="*/ 19 w 70"/>
                    <a:gd name="T101" fmla="*/ 62 h 69"/>
                    <a:gd name="T102" fmla="*/ 12 w 70"/>
                    <a:gd name="T103" fmla="*/ 58 h 69"/>
                    <a:gd name="T104" fmla="*/ 6 w 70"/>
                    <a:gd name="T105" fmla="*/ 51 h 69"/>
                    <a:gd name="T106" fmla="*/ 5 w 70"/>
                    <a:gd name="T107" fmla="*/ 43 h 69"/>
                    <a:gd name="T108" fmla="*/ 3 w 70"/>
                    <a:gd name="T109" fmla="*/ 35 h 69"/>
                    <a:gd name="T110" fmla="*/ 3 w 70"/>
                    <a:gd name="T111" fmla="*/ 30 h 69"/>
                    <a:gd name="T112" fmla="*/ 5 w 70"/>
                    <a:gd name="T113" fmla="*/ 28 h 69"/>
                    <a:gd name="T114" fmla="*/ 6 w 70"/>
                    <a:gd name="T115" fmla="*/ 23 h 69"/>
                    <a:gd name="T116" fmla="*/ 6 w 70"/>
                    <a:gd name="T117" fmla="*/ 19 h 69"/>
                    <a:gd name="T118" fmla="*/ 12 w 70"/>
                    <a:gd name="T119" fmla="*/ 13 h 69"/>
                    <a:gd name="T120" fmla="*/ 19 w 70"/>
                    <a:gd name="T121" fmla="*/ 9 h 69"/>
                    <a:gd name="T122" fmla="*/ 26 w 70"/>
                    <a:gd name="T123" fmla="*/ 5 h 69"/>
                    <a:gd name="T124" fmla="*/ 35 w 70"/>
                    <a:gd name="T125" fmla="*/ 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0" h="69">
                      <a:moveTo>
                        <a:pt x="35" y="0"/>
                      </a:moveTo>
                      <a:lnTo>
                        <a:pt x="31" y="0"/>
                      </a:lnTo>
                      <a:lnTo>
                        <a:pt x="25" y="2"/>
                      </a:lnTo>
                      <a:lnTo>
                        <a:pt x="22" y="3"/>
                      </a:lnTo>
                      <a:lnTo>
                        <a:pt x="18" y="5"/>
                      </a:lnTo>
                      <a:lnTo>
                        <a:pt x="13" y="8"/>
                      </a:lnTo>
                      <a:lnTo>
                        <a:pt x="11" y="10"/>
                      </a:lnTo>
                      <a:lnTo>
                        <a:pt x="6" y="13"/>
                      </a:lnTo>
                      <a:lnTo>
                        <a:pt x="5" y="18"/>
                      </a:lnTo>
                      <a:lnTo>
                        <a:pt x="3" y="20"/>
                      </a:lnTo>
                      <a:lnTo>
                        <a:pt x="3" y="22"/>
                      </a:lnTo>
                      <a:lnTo>
                        <a:pt x="2" y="25"/>
                      </a:lnTo>
                      <a:lnTo>
                        <a:pt x="2" y="26"/>
                      </a:lnTo>
                      <a:lnTo>
                        <a:pt x="0" y="29"/>
                      </a:lnTo>
                      <a:lnTo>
                        <a:pt x="0" y="30"/>
                      </a:lnTo>
                      <a:lnTo>
                        <a:pt x="0" y="33"/>
                      </a:lnTo>
                      <a:lnTo>
                        <a:pt x="0" y="35"/>
                      </a:lnTo>
                      <a:lnTo>
                        <a:pt x="0" y="39"/>
                      </a:lnTo>
                      <a:lnTo>
                        <a:pt x="2" y="43"/>
                      </a:lnTo>
                      <a:lnTo>
                        <a:pt x="3" y="48"/>
                      </a:lnTo>
                      <a:lnTo>
                        <a:pt x="5" y="52"/>
                      </a:lnTo>
                      <a:lnTo>
                        <a:pt x="6" y="56"/>
                      </a:lnTo>
                      <a:lnTo>
                        <a:pt x="11" y="59"/>
                      </a:lnTo>
                      <a:lnTo>
                        <a:pt x="13" y="62"/>
                      </a:lnTo>
                      <a:lnTo>
                        <a:pt x="18" y="65"/>
                      </a:lnTo>
                      <a:lnTo>
                        <a:pt x="19" y="66"/>
                      </a:lnTo>
                      <a:lnTo>
                        <a:pt x="22" y="66"/>
                      </a:lnTo>
                      <a:lnTo>
                        <a:pt x="23" y="68"/>
                      </a:lnTo>
                      <a:lnTo>
                        <a:pt x="25" y="68"/>
                      </a:lnTo>
                      <a:lnTo>
                        <a:pt x="28" y="69"/>
                      </a:lnTo>
                      <a:lnTo>
                        <a:pt x="29" y="69"/>
                      </a:lnTo>
                      <a:lnTo>
                        <a:pt x="32" y="69"/>
                      </a:lnTo>
                      <a:lnTo>
                        <a:pt x="35" y="69"/>
                      </a:lnTo>
                      <a:lnTo>
                        <a:pt x="36" y="69"/>
                      </a:lnTo>
                      <a:lnTo>
                        <a:pt x="39" y="69"/>
                      </a:lnTo>
                      <a:lnTo>
                        <a:pt x="41" y="69"/>
                      </a:lnTo>
                      <a:lnTo>
                        <a:pt x="44" y="68"/>
                      </a:lnTo>
                      <a:lnTo>
                        <a:pt x="45" y="68"/>
                      </a:lnTo>
                      <a:lnTo>
                        <a:pt x="48" y="66"/>
                      </a:lnTo>
                      <a:lnTo>
                        <a:pt x="49" y="66"/>
                      </a:lnTo>
                      <a:lnTo>
                        <a:pt x="52" y="65"/>
                      </a:lnTo>
                      <a:lnTo>
                        <a:pt x="55" y="62"/>
                      </a:lnTo>
                      <a:lnTo>
                        <a:pt x="59" y="59"/>
                      </a:lnTo>
                      <a:lnTo>
                        <a:pt x="61" y="56"/>
                      </a:lnTo>
                      <a:lnTo>
                        <a:pt x="64" y="52"/>
                      </a:lnTo>
                      <a:lnTo>
                        <a:pt x="67" y="48"/>
                      </a:lnTo>
                      <a:lnTo>
                        <a:pt x="68" y="43"/>
                      </a:lnTo>
                      <a:lnTo>
                        <a:pt x="68" y="39"/>
                      </a:lnTo>
                      <a:lnTo>
                        <a:pt x="70" y="35"/>
                      </a:lnTo>
                      <a:lnTo>
                        <a:pt x="68" y="30"/>
                      </a:lnTo>
                      <a:lnTo>
                        <a:pt x="68" y="26"/>
                      </a:lnTo>
                      <a:lnTo>
                        <a:pt x="67" y="22"/>
                      </a:lnTo>
                      <a:lnTo>
                        <a:pt x="64" y="18"/>
                      </a:lnTo>
                      <a:lnTo>
                        <a:pt x="62" y="16"/>
                      </a:lnTo>
                      <a:lnTo>
                        <a:pt x="61" y="13"/>
                      </a:lnTo>
                      <a:lnTo>
                        <a:pt x="59" y="13"/>
                      </a:lnTo>
                      <a:lnTo>
                        <a:pt x="59" y="10"/>
                      </a:lnTo>
                      <a:lnTo>
                        <a:pt x="58" y="9"/>
                      </a:lnTo>
                      <a:lnTo>
                        <a:pt x="55" y="8"/>
                      </a:lnTo>
                      <a:lnTo>
                        <a:pt x="54" y="6"/>
                      </a:lnTo>
                      <a:lnTo>
                        <a:pt x="52" y="5"/>
                      </a:lnTo>
                      <a:lnTo>
                        <a:pt x="47" y="3"/>
                      </a:lnTo>
                      <a:lnTo>
                        <a:pt x="42" y="2"/>
                      </a:lnTo>
                      <a:lnTo>
                        <a:pt x="39" y="0"/>
                      </a:lnTo>
                      <a:lnTo>
                        <a:pt x="35" y="0"/>
                      </a:lnTo>
                      <a:close/>
                      <a:moveTo>
                        <a:pt x="35" y="5"/>
                      </a:moveTo>
                      <a:lnTo>
                        <a:pt x="36" y="5"/>
                      </a:lnTo>
                      <a:lnTo>
                        <a:pt x="39" y="5"/>
                      </a:lnTo>
                      <a:lnTo>
                        <a:pt x="41" y="5"/>
                      </a:lnTo>
                      <a:lnTo>
                        <a:pt x="42" y="5"/>
                      </a:lnTo>
                      <a:lnTo>
                        <a:pt x="44" y="6"/>
                      </a:lnTo>
                      <a:lnTo>
                        <a:pt x="47" y="6"/>
                      </a:lnTo>
                      <a:lnTo>
                        <a:pt x="48" y="8"/>
                      </a:lnTo>
                      <a:lnTo>
                        <a:pt x="49" y="9"/>
                      </a:lnTo>
                      <a:lnTo>
                        <a:pt x="52" y="9"/>
                      </a:lnTo>
                      <a:lnTo>
                        <a:pt x="54" y="10"/>
                      </a:lnTo>
                      <a:lnTo>
                        <a:pt x="55" y="12"/>
                      </a:lnTo>
                      <a:lnTo>
                        <a:pt x="57" y="13"/>
                      </a:lnTo>
                      <a:lnTo>
                        <a:pt x="58" y="15"/>
                      </a:lnTo>
                      <a:lnTo>
                        <a:pt x="59" y="16"/>
                      </a:lnTo>
                      <a:lnTo>
                        <a:pt x="61" y="18"/>
                      </a:lnTo>
                      <a:lnTo>
                        <a:pt x="61" y="19"/>
                      </a:lnTo>
                      <a:lnTo>
                        <a:pt x="64" y="23"/>
                      </a:lnTo>
                      <a:lnTo>
                        <a:pt x="65" y="28"/>
                      </a:lnTo>
                      <a:lnTo>
                        <a:pt x="65" y="30"/>
                      </a:lnTo>
                      <a:lnTo>
                        <a:pt x="65" y="35"/>
                      </a:lnTo>
                      <a:lnTo>
                        <a:pt x="65" y="39"/>
                      </a:lnTo>
                      <a:lnTo>
                        <a:pt x="65" y="43"/>
                      </a:lnTo>
                      <a:lnTo>
                        <a:pt x="64" y="48"/>
                      </a:lnTo>
                      <a:lnTo>
                        <a:pt x="61" y="51"/>
                      </a:lnTo>
                      <a:lnTo>
                        <a:pt x="59" y="55"/>
                      </a:lnTo>
                      <a:lnTo>
                        <a:pt x="57" y="58"/>
                      </a:lnTo>
                      <a:lnTo>
                        <a:pt x="54" y="61"/>
                      </a:lnTo>
                      <a:lnTo>
                        <a:pt x="49" y="62"/>
                      </a:lnTo>
                      <a:lnTo>
                        <a:pt x="47" y="65"/>
                      </a:lnTo>
                      <a:lnTo>
                        <a:pt x="42" y="66"/>
                      </a:lnTo>
                      <a:lnTo>
                        <a:pt x="39" y="66"/>
                      </a:lnTo>
                      <a:lnTo>
                        <a:pt x="35" y="66"/>
                      </a:lnTo>
                      <a:lnTo>
                        <a:pt x="31" y="66"/>
                      </a:lnTo>
                      <a:lnTo>
                        <a:pt x="26" y="66"/>
                      </a:lnTo>
                      <a:lnTo>
                        <a:pt x="23" y="65"/>
                      </a:lnTo>
                      <a:lnTo>
                        <a:pt x="19" y="62"/>
                      </a:lnTo>
                      <a:lnTo>
                        <a:pt x="15" y="61"/>
                      </a:lnTo>
                      <a:lnTo>
                        <a:pt x="12" y="58"/>
                      </a:lnTo>
                      <a:lnTo>
                        <a:pt x="9" y="55"/>
                      </a:lnTo>
                      <a:lnTo>
                        <a:pt x="6" y="51"/>
                      </a:lnTo>
                      <a:lnTo>
                        <a:pt x="6" y="48"/>
                      </a:lnTo>
                      <a:lnTo>
                        <a:pt x="5" y="43"/>
                      </a:lnTo>
                      <a:lnTo>
                        <a:pt x="3" y="39"/>
                      </a:lnTo>
                      <a:lnTo>
                        <a:pt x="3" y="35"/>
                      </a:lnTo>
                      <a:lnTo>
                        <a:pt x="3" y="33"/>
                      </a:lnTo>
                      <a:lnTo>
                        <a:pt x="3" y="30"/>
                      </a:lnTo>
                      <a:lnTo>
                        <a:pt x="3" y="29"/>
                      </a:lnTo>
                      <a:lnTo>
                        <a:pt x="5" y="28"/>
                      </a:lnTo>
                      <a:lnTo>
                        <a:pt x="5" y="26"/>
                      </a:lnTo>
                      <a:lnTo>
                        <a:pt x="6" y="23"/>
                      </a:lnTo>
                      <a:lnTo>
                        <a:pt x="6" y="22"/>
                      </a:lnTo>
                      <a:lnTo>
                        <a:pt x="6" y="19"/>
                      </a:lnTo>
                      <a:lnTo>
                        <a:pt x="9" y="16"/>
                      </a:lnTo>
                      <a:lnTo>
                        <a:pt x="12" y="13"/>
                      </a:lnTo>
                      <a:lnTo>
                        <a:pt x="15" y="10"/>
                      </a:lnTo>
                      <a:lnTo>
                        <a:pt x="19" y="9"/>
                      </a:lnTo>
                      <a:lnTo>
                        <a:pt x="23" y="6"/>
                      </a:lnTo>
                      <a:lnTo>
                        <a:pt x="26" y="5"/>
                      </a:lnTo>
                      <a:lnTo>
                        <a:pt x="31" y="5"/>
                      </a:lnTo>
                      <a:lnTo>
                        <a:pt x="3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506" name="Freeform 274"/>
                <p:cNvSpPr>
                  <a:spLocks noChangeAspect="1" noEditPoints="1"/>
                </p:cNvSpPr>
                <p:nvPr/>
              </p:nvSpPr>
              <p:spPr bwMode="auto">
                <a:xfrm>
                  <a:off x="670" y="2630"/>
                  <a:ext cx="34" cy="34"/>
                </a:xfrm>
                <a:custGeom>
                  <a:avLst/>
                  <a:gdLst>
                    <a:gd name="T0" fmla="*/ 31 w 69"/>
                    <a:gd name="T1" fmla="*/ 0 h 68"/>
                    <a:gd name="T2" fmla="*/ 22 w 69"/>
                    <a:gd name="T3" fmla="*/ 2 h 68"/>
                    <a:gd name="T4" fmla="*/ 13 w 69"/>
                    <a:gd name="T5" fmla="*/ 7 h 68"/>
                    <a:gd name="T6" fmla="*/ 8 w 69"/>
                    <a:gd name="T7" fmla="*/ 12 h 68"/>
                    <a:gd name="T8" fmla="*/ 5 w 69"/>
                    <a:gd name="T9" fmla="*/ 20 h 68"/>
                    <a:gd name="T10" fmla="*/ 2 w 69"/>
                    <a:gd name="T11" fmla="*/ 24 h 68"/>
                    <a:gd name="T12" fmla="*/ 2 w 69"/>
                    <a:gd name="T13" fmla="*/ 27 h 68"/>
                    <a:gd name="T14" fmla="*/ 0 w 69"/>
                    <a:gd name="T15" fmla="*/ 32 h 68"/>
                    <a:gd name="T16" fmla="*/ 0 w 69"/>
                    <a:gd name="T17" fmla="*/ 38 h 68"/>
                    <a:gd name="T18" fmla="*/ 3 w 69"/>
                    <a:gd name="T19" fmla="*/ 47 h 68"/>
                    <a:gd name="T20" fmla="*/ 8 w 69"/>
                    <a:gd name="T21" fmla="*/ 55 h 68"/>
                    <a:gd name="T22" fmla="*/ 13 w 69"/>
                    <a:gd name="T23" fmla="*/ 61 h 68"/>
                    <a:gd name="T24" fmla="*/ 21 w 69"/>
                    <a:gd name="T25" fmla="*/ 64 h 68"/>
                    <a:gd name="T26" fmla="*/ 25 w 69"/>
                    <a:gd name="T27" fmla="*/ 67 h 68"/>
                    <a:gd name="T28" fmla="*/ 28 w 69"/>
                    <a:gd name="T29" fmla="*/ 68 h 68"/>
                    <a:gd name="T30" fmla="*/ 32 w 69"/>
                    <a:gd name="T31" fmla="*/ 68 h 68"/>
                    <a:gd name="T32" fmla="*/ 38 w 69"/>
                    <a:gd name="T33" fmla="*/ 68 h 68"/>
                    <a:gd name="T34" fmla="*/ 42 w 69"/>
                    <a:gd name="T35" fmla="*/ 68 h 68"/>
                    <a:gd name="T36" fmla="*/ 45 w 69"/>
                    <a:gd name="T37" fmla="*/ 67 h 68"/>
                    <a:gd name="T38" fmla="*/ 49 w 69"/>
                    <a:gd name="T39" fmla="*/ 64 h 68"/>
                    <a:gd name="T40" fmla="*/ 56 w 69"/>
                    <a:gd name="T41" fmla="*/ 61 h 68"/>
                    <a:gd name="T42" fmla="*/ 62 w 69"/>
                    <a:gd name="T43" fmla="*/ 55 h 68"/>
                    <a:gd name="T44" fmla="*/ 67 w 69"/>
                    <a:gd name="T45" fmla="*/ 47 h 68"/>
                    <a:gd name="T46" fmla="*/ 69 w 69"/>
                    <a:gd name="T47" fmla="*/ 38 h 68"/>
                    <a:gd name="T48" fmla="*/ 69 w 69"/>
                    <a:gd name="T49" fmla="*/ 30 h 68"/>
                    <a:gd name="T50" fmla="*/ 67 w 69"/>
                    <a:gd name="T51" fmla="*/ 21 h 68"/>
                    <a:gd name="T52" fmla="*/ 64 w 69"/>
                    <a:gd name="T53" fmla="*/ 15 h 68"/>
                    <a:gd name="T54" fmla="*/ 61 w 69"/>
                    <a:gd name="T55" fmla="*/ 11 h 68"/>
                    <a:gd name="T56" fmla="*/ 58 w 69"/>
                    <a:gd name="T57" fmla="*/ 8 h 68"/>
                    <a:gd name="T58" fmla="*/ 54 w 69"/>
                    <a:gd name="T59" fmla="*/ 5 h 68"/>
                    <a:gd name="T60" fmla="*/ 48 w 69"/>
                    <a:gd name="T61" fmla="*/ 2 h 68"/>
                    <a:gd name="T62" fmla="*/ 39 w 69"/>
                    <a:gd name="T63" fmla="*/ 0 h 68"/>
                    <a:gd name="T64" fmla="*/ 35 w 69"/>
                    <a:gd name="T65" fmla="*/ 2 h 68"/>
                    <a:gd name="T66" fmla="*/ 39 w 69"/>
                    <a:gd name="T67" fmla="*/ 4 h 68"/>
                    <a:gd name="T68" fmla="*/ 42 w 69"/>
                    <a:gd name="T69" fmla="*/ 4 h 68"/>
                    <a:gd name="T70" fmla="*/ 46 w 69"/>
                    <a:gd name="T71" fmla="*/ 5 h 68"/>
                    <a:gd name="T72" fmla="*/ 51 w 69"/>
                    <a:gd name="T73" fmla="*/ 7 h 68"/>
                    <a:gd name="T74" fmla="*/ 54 w 69"/>
                    <a:gd name="T75" fmla="*/ 10 h 68"/>
                    <a:gd name="T76" fmla="*/ 58 w 69"/>
                    <a:gd name="T77" fmla="*/ 11 h 68"/>
                    <a:gd name="T78" fmla="*/ 59 w 69"/>
                    <a:gd name="T79" fmla="*/ 15 h 68"/>
                    <a:gd name="T80" fmla="*/ 62 w 69"/>
                    <a:gd name="T81" fmla="*/ 18 h 68"/>
                    <a:gd name="T82" fmla="*/ 65 w 69"/>
                    <a:gd name="T83" fmla="*/ 25 h 68"/>
                    <a:gd name="T84" fmla="*/ 67 w 69"/>
                    <a:gd name="T85" fmla="*/ 34 h 68"/>
                    <a:gd name="T86" fmla="*/ 65 w 69"/>
                    <a:gd name="T87" fmla="*/ 42 h 68"/>
                    <a:gd name="T88" fmla="*/ 62 w 69"/>
                    <a:gd name="T89" fmla="*/ 50 h 68"/>
                    <a:gd name="T90" fmla="*/ 58 w 69"/>
                    <a:gd name="T91" fmla="*/ 57 h 68"/>
                    <a:gd name="T92" fmla="*/ 51 w 69"/>
                    <a:gd name="T93" fmla="*/ 61 h 68"/>
                    <a:gd name="T94" fmla="*/ 42 w 69"/>
                    <a:gd name="T95" fmla="*/ 64 h 68"/>
                    <a:gd name="T96" fmla="*/ 35 w 69"/>
                    <a:gd name="T97" fmla="*/ 65 h 68"/>
                    <a:gd name="T98" fmla="*/ 26 w 69"/>
                    <a:gd name="T99" fmla="*/ 64 h 68"/>
                    <a:gd name="T100" fmla="*/ 19 w 69"/>
                    <a:gd name="T101" fmla="*/ 61 h 68"/>
                    <a:gd name="T102" fmla="*/ 12 w 69"/>
                    <a:gd name="T103" fmla="*/ 57 h 68"/>
                    <a:gd name="T104" fmla="*/ 8 w 69"/>
                    <a:gd name="T105" fmla="*/ 50 h 68"/>
                    <a:gd name="T106" fmla="*/ 5 w 69"/>
                    <a:gd name="T107" fmla="*/ 42 h 68"/>
                    <a:gd name="T108" fmla="*/ 3 w 69"/>
                    <a:gd name="T109" fmla="*/ 34 h 68"/>
                    <a:gd name="T110" fmla="*/ 3 w 69"/>
                    <a:gd name="T111" fmla="*/ 30 h 68"/>
                    <a:gd name="T112" fmla="*/ 5 w 69"/>
                    <a:gd name="T113" fmla="*/ 25 h 68"/>
                    <a:gd name="T114" fmla="*/ 6 w 69"/>
                    <a:gd name="T115" fmla="*/ 22 h 68"/>
                    <a:gd name="T116" fmla="*/ 8 w 69"/>
                    <a:gd name="T117" fmla="*/ 18 h 68"/>
                    <a:gd name="T118" fmla="*/ 12 w 69"/>
                    <a:gd name="T119" fmla="*/ 11 h 68"/>
                    <a:gd name="T120" fmla="*/ 19 w 69"/>
                    <a:gd name="T121" fmla="*/ 7 h 68"/>
                    <a:gd name="T122" fmla="*/ 26 w 69"/>
                    <a:gd name="T123" fmla="*/ 4 h 68"/>
                    <a:gd name="T124" fmla="*/ 35 w 69"/>
                    <a:gd name="T125" fmla="*/ 2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9" h="68">
                      <a:moveTo>
                        <a:pt x="35" y="0"/>
                      </a:moveTo>
                      <a:lnTo>
                        <a:pt x="31" y="0"/>
                      </a:lnTo>
                      <a:lnTo>
                        <a:pt x="26" y="1"/>
                      </a:lnTo>
                      <a:lnTo>
                        <a:pt x="22" y="2"/>
                      </a:lnTo>
                      <a:lnTo>
                        <a:pt x="18" y="4"/>
                      </a:lnTo>
                      <a:lnTo>
                        <a:pt x="13" y="7"/>
                      </a:lnTo>
                      <a:lnTo>
                        <a:pt x="10" y="10"/>
                      </a:lnTo>
                      <a:lnTo>
                        <a:pt x="8" y="12"/>
                      </a:lnTo>
                      <a:lnTo>
                        <a:pt x="5" y="17"/>
                      </a:lnTo>
                      <a:lnTo>
                        <a:pt x="5" y="20"/>
                      </a:lnTo>
                      <a:lnTo>
                        <a:pt x="3" y="21"/>
                      </a:lnTo>
                      <a:lnTo>
                        <a:pt x="2" y="24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2" y="42"/>
                      </a:lnTo>
                      <a:lnTo>
                        <a:pt x="3" y="47"/>
                      </a:lnTo>
                      <a:lnTo>
                        <a:pt x="5" y="51"/>
                      </a:lnTo>
                      <a:lnTo>
                        <a:pt x="8" y="55"/>
                      </a:lnTo>
                      <a:lnTo>
                        <a:pt x="10" y="58"/>
                      </a:lnTo>
                      <a:lnTo>
                        <a:pt x="13" y="61"/>
                      </a:lnTo>
                      <a:lnTo>
                        <a:pt x="18" y="64"/>
                      </a:lnTo>
                      <a:lnTo>
                        <a:pt x="21" y="64"/>
                      </a:lnTo>
                      <a:lnTo>
                        <a:pt x="22" y="65"/>
                      </a:lnTo>
                      <a:lnTo>
                        <a:pt x="25" y="67"/>
                      </a:lnTo>
                      <a:lnTo>
                        <a:pt x="26" y="67"/>
                      </a:lnTo>
                      <a:lnTo>
                        <a:pt x="28" y="68"/>
                      </a:lnTo>
                      <a:lnTo>
                        <a:pt x="31" y="68"/>
                      </a:lnTo>
                      <a:lnTo>
                        <a:pt x="32" y="68"/>
                      </a:lnTo>
                      <a:lnTo>
                        <a:pt x="35" y="68"/>
                      </a:lnTo>
                      <a:lnTo>
                        <a:pt x="38" y="68"/>
                      </a:lnTo>
                      <a:lnTo>
                        <a:pt x="39" y="68"/>
                      </a:lnTo>
                      <a:lnTo>
                        <a:pt x="42" y="68"/>
                      </a:lnTo>
                      <a:lnTo>
                        <a:pt x="44" y="67"/>
                      </a:lnTo>
                      <a:lnTo>
                        <a:pt x="45" y="67"/>
                      </a:lnTo>
                      <a:lnTo>
                        <a:pt x="48" y="65"/>
                      </a:lnTo>
                      <a:lnTo>
                        <a:pt x="49" y="64"/>
                      </a:lnTo>
                      <a:lnTo>
                        <a:pt x="52" y="64"/>
                      </a:lnTo>
                      <a:lnTo>
                        <a:pt x="56" y="61"/>
                      </a:lnTo>
                      <a:lnTo>
                        <a:pt x="59" y="58"/>
                      </a:lnTo>
                      <a:lnTo>
                        <a:pt x="62" y="55"/>
                      </a:lnTo>
                      <a:lnTo>
                        <a:pt x="65" y="51"/>
                      </a:lnTo>
                      <a:lnTo>
                        <a:pt x="67" y="47"/>
                      </a:lnTo>
                      <a:lnTo>
                        <a:pt x="68" y="42"/>
                      </a:lnTo>
                      <a:lnTo>
                        <a:pt x="69" y="38"/>
                      </a:lnTo>
                      <a:lnTo>
                        <a:pt x="69" y="34"/>
                      </a:lnTo>
                      <a:lnTo>
                        <a:pt x="69" y="30"/>
                      </a:lnTo>
                      <a:lnTo>
                        <a:pt x="68" y="25"/>
                      </a:lnTo>
                      <a:lnTo>
                        <a:pt x="67" y="21"/>
                      </a:lnTo>
                      <a:lnTo>
                        <a:pt x="65" y="17"/>
                      </a:lnTo>
                      <a:lnTo>
                        <a:pt x="64" y="15"/>
                      </a:lnTo>
                      <a:lnTo>
                        <a:pt x="62" y="12"/>
                      </a:lnTo>
                      <a:lnTo>
                        <a:pt x="61" y="11"/>
                      </a:lnTo>
                      <a:lnTo>
                        <a:pt x="59" y="10"/>
                      </a:lnTo>
                      <a:lnTo>
                        <a:pt x="58" y="8"/>
                      </a:lnTo>
                      <a:lnTo>
                        <a:pt x="56" y="7"/>
                      </a:lnTo>
                      <a:lnTo>
                        <a:pt x="54" y="5"/>
                      </a:lnTo>
                      <a:lnTo>
                        <a:pt x="52" y="4"/>
                      </a:lnTo>
                      <a:lnTo>
                        <a:pt x="48" y="2"/>
                      </a:lnTo>
                      <a:lnTo>
                        <a:pt x="44" y="1"/>
                      </a:lnTo>
                      <a:lnTo>
                        <a:pt x="39" y="0"/>
                      </a:lnTo>
                      <a:lnTo>
                        <a:pt x="35" y="0"/>
                      </a:lnTo>
                      <a:close/>
                      <a:moveTo>
                        <a:pt x="35" y="2"/>
                      </a:moveTo>
                      <a:lnTo>
                        <a:pt x="36" y="4"/>
                      </a:lnTo>
                      <a:lnTo>
                        <a:pt x="39" y="4"/>
                      </a:lnTo>
                      <a:lnTo>
                        <a:pt x="41" y="4"/>
                      </a:lnTo>
                      <a:lnTo>
                        <a:pt x="42" y="4"/>
                      </a:lnTo>
                      <a:lnTo>
                        <a:pt x="45" y="5"/>
                      </a:lnTo>
                      <a:lnTo>
                        <a:pt x="46" y="5"/>
                      </a:lnTo>
                      <a:lnTo>
                        <a:pt x="48" y="7"/>
                      </a:lnTo>
                      <a:lnTo>
                        <a:pt x="51" y="7"/>
                      </a:lnTo>
                      <a:lnTo>
                        <a:pt x="52" y="8"/>
                      </a:lnTo>
                      <a:lnTo>
                        <a:pt x="54" y="10"/>
                      </a:lnTo>
                      <a:lnTo>
                        <a:pt x="56" y="10"/>
                      </a:lnTo>
                      <a:lnTo>
                        <a:pt x="58" y="11"/>
                      </a:lnTo>
                      <a:lnTo>
                        <a:pt x="59" y="14"/>
                      </a:lnTo>
                      <a:lnTo>
                        <a:pt x="59" y="15"/>
                      </a:lnTo>
                      <a:lnTo>
                        <a:pt x="61" y="17"/>
                      </a:lnTo>
                      <a:lnTo>
                        <a:pt x="62" y="18"/>
                      </a:lnTo>
                      <a:lnTo>
                        <a:pt x="64" y="22"/>
                      </a:lnTo>
                      <a:lnTo>
                        <a:pt x="65" y="25"/>
                      </a:lnTo>
                      <a:lnTo>
                        <a:pt x="67" y="30"/>
                      </a:lnTo>
                      <a:lnTo>
                        <a:pt x="67" y="34"/>
                      </a:lnTo>
                      <a:lnTo>
                        <a:pt x="67" y="38"/>
                      </a:lnTo>
                      <a:lnTo>
                        <a:pt x="65" y="42"/>
                      </a:lnTo>
                      <a:lnTo>
                        <a:pt x="64" y="45"/>
                      </a:lnTo>
                      <a:lnTo>
                        <a:pt x="62" y="50"/>
                      </a:lnTo>
                      <a:lnTo>
                        <a:pt x="59" y="54"/>
                      </a:lnTo>
                      <a:lnTo>
                        <a:pt x="58" y="57"/>
                      </a:lnTo>
                      <a:lnTo>
                        <a:pt x="54" y="60"/>
                      </a:lnTo>
                      <a:lnTo>
                        <a:pt x="51" y="61"/>
                      </a:lnTo>
                      <a:lnTo>
                        <a:pt x="46" y="63"/>
                      </a:lnTo>
                      <a:lnTo>
                        <a:pt x="42" y="64"/>
                      </a:lnTo>
                      <a:lnTo>
                        <a:pt x="39" y="65"/>
                      </a:lnTo>
                      <a:lnTo>
                        <a:pt x="35" y="65"/>
                      </a:lnTo>
                      <a:lnTo>
                        <a:pt x="31" y="65"/>
                      </a:lnTo>
                      <a:lnTo>
                        <a:pt x="26" y="64"/>
                      </a:lnTo>
                      <a:lnTo>
                        <a:pt x="23" y="63"/>
                      </a:lnTo>
                      <a:lnTo>
                        <a:pt x="19" y="61"/>
                      </a:lnTo>
                      <a:lnTo>
                        <a:pt x="16" y="60"/>
                      </a:lnTo>
                      <a:lnTo>
                        <a:pt x="12" y="57"/>
                      </a:lnTo>
                      <a:lnTo>
                        <a:pt x="9" y="54"/>
                      </a:lnTo>
                      <a:lnTo>
                        <a:pt x="8" y="50"/>
                      </a:lnTo>
                      <a:lnTo>
                        <a:pt x="6" y="45"/>
                      </a:lnTo>
                      <a:lnTo>
                        <a:pt x="5" y="42"/>
                      </a:lnTo>
                      <a:lnTo>
                        <a:pt x="3" y="38"/>
                      </a:lnTo>
                      <a:lnTo>
                        <a:pt x="3" y="34"/>
                      </a:lnTo>
                      <a:lnTo>
                        <a:pt x="3" y="32"/>
                      </a:lnTo>
                      <a:lnTo>
                        <a:pt x="3" y="30"/>
                      </a:lnTo>
                      <a:lnTo>
                        <a:pt x="5" y="28"/>
                      </a:lnTo>
                      <a:lnTo>
                        <a:pt x="5" y="25"/>
                      </a:lnTo>
                      <a:lnTo>
                        <a:pt x="5" y="24"/>
                      </a:lnTo>
                      <a:lnTo>
                        <a:pt x="6" y="22"/>
                      </a:lnTo>
                      <a:lnTo>
                        <a:pt x="8" y="21"/>
                      </a:lnTo>
                      <a:lnTo>
                        <a:pt x="8" y="18"/>
                      </a:lnTo>
                      <a:lnTo>
                        <a:pt x="9" y="15"/>
                      </a:lnTo>
                      <a:lnTo>
                        <a:pt x="12" y="11"/>
                      </a:lnTo>
                      <a:lnTo>
                        <a:pt x="16" y="10"/>
                      </a:lnTo>
                      <a:lnTo>
                        <a:pt x="19" y="7"/>
                      </a:lnTo>
                      <a:lnTo>
                        <a:pt x="23" y="5"/>
                      </a:lnTo>
                      <a:lnTo>
                        <a:pt x="26" y="4"/>
                      </a:lnTo>
                      <a:lnTo>
                        <a:pt x="31" y="4"/>
                      </a:lnTo>
                      <a:lnTo>
                        <a:pt x="35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507" name="Freeform 275"/>
                <p:cNvSpPr>
                  <a:spLocks noChangeAspect="1" noEditPoints="1"/>
                </p:cNvSpPr>
                <p:nvPr/>
              </p:nvSpPr>
              <p:spPr bwMode="auto">
                <a:xfrm>
                  <a:off x="642" y="2619"/>
                  <a:ext cx="34" cy="34"/>
                </a:xfrm>
                <a:custGeom>
                  <a:avLst/>
                  <a:gdLst>
                    <a:gd name="T0" fmla="*/ 31 w 69"/>
                    <a:gd name="T1" fmla="*/ 0 h 69"/>
                    <a:gd name="T2" fmla="*/ 22 w 69"/>
                    <a:gd name="T3" fmla="*/ 3 h 69"/>
                    <a:gd name="T4" fmla="*/ 13 w 69"/>
                    <a:gd name="T5" fmla="*/ 7 h 69"/>
                    <a:gd name="T6" fmla="*/ 8 w 69"/>
                    <a:gd name="T7" fmla="*/ 13 h 69"/>
                    <a:gd name="T8" fmla="*/ 5 w 69"/>
                    <a:gd name="T9" fmla="*/ 19 h 69"/>
                    <a:gd name="T10" fmla="*/ 2 w 69"/>
                    <a:gd name="T11" fmla="*/ 23 h 69"/>
                    <a:gd name="T12" fmla="*/ 2 w 69"/>
                    <a:gd name="T13" fmla="*/ 29 h 69"/>
                    <a:gd name="T14" fmla="*/ 0 w 69"/>
                    <a:gd name="T15" fmla="*/ 32 h 69"/>
                    <a:gd name="T16" fmla="*/ 0 w 69"/>
                    <a:gd name="T17" fmla="*/ 39 h 69"/>
                    <a:gd name="T18" fmla="*/ 3 w 69"/>
                    <a:gd name="T19" fmla="*/ 47 h 69"/>
                    <a:gd name="T20" fmla="*/ 8 w 69"/>
                    <a:gd name="T21" fmla="*/ 56 h 69"/>
                    <a:gd name="T22" fmla="*/ 13 w 69"/>
                    <a:gd name="T23" fmla="*/ 62 h 69"/>
                    <a:gd name="T24" fmla="*/ 20 w 69"/>
                    <a:gd name="T25" fmla="*/ 64 h 69"/>
                    <a:gd name="T26" fmla="*/ 25 w 69"/>
                    <a:gd name="T27" fmla="*/ 66 h 69"/>
                    <a:gd name="T28" fmla="*/ 28 w 69"/>
                    <a:gd name="T29" fmla="*/ 67 h 69"/>
                    <a:gd name="T30" fmla="*/ 32 w 69"/>
                    <a:gd name="T31" fmla="*/ 69 h 69"/>
                    <a:gd name="T32" fmla="*/ 38 w 69"/>
                    <a:gd name="T33" fmla="*/ 69 h 69"/>
                    <a:gd name="T34" fmla="*/ 42 w 69"/>
                    <a:gd name="T35" fmla="*/ 67 h 69"/>
                    <a:gd name="T36" fmla="*/ 45 w 69"/>
                    <a:gd name="T37" fmla="*/ 66 h 69"/>
                    <a:gd name="T38" fmla="*/ 49 w 69"/>
                    <a:gd name="T39" fmla="*/ 64 h 69"/>
                    <a:gd name="T40" fmla="*/ 56 w 69"/>
                    <a:gd name="T41" fmla="*/ 62 h 69"/>
                    <a:gd name="T42" fmla="*/ 62 w 69"/>
                    <a:gd name="T43" fmla="*/ 56 h 69"/>
                    <a:gd name="T44" fmla="*/ 66 w 69"/>
                    <a:gd name="T45" fmla="*/ 47 h 69"/>
                    <a:gd name="T46" fmla="*/ 69 w 69"/>
                    <a:gd name="T47" fmla="*/ 39 h 69"/>
                    <a:gd name="T48" fmla="*/ 69 w 69"/>
                    <a:gd name="T49" fmla="*/ 30 h 69"/>
                    <a:gd name="T50" fmla="*/ 66 w 69"/>
                    <a:gd name="T51" fmla="*/ 22 h 69"/>
                    <a:gd name="T52" fmla="*/ 64 w 69"/>
                    <a:gd name="T53" fmla="*/ 14 h 69"/>
                    <a:gd name="T54" fmla="*/ 61 w 69"/>
                    <a:gd name="T55" fmla="*/ 12 h 69"/>
                    <a:gd name="T56" fmla="*/ 58 w 69"/>
                    <a:gd name="T57" fmla="*/ 9 h 69"/>
                    <a:gd name="T58" fmla="*/ 54 w 69"/>
                    <a:gd name="T59" fmla="*/ 6 h 69"/>
                    <a:gd name="T60" fmla="*/ 48 w 69"/>
                    <a:gd name="T61" fmla="*/ 3 h 69"/>
                    <a:gd name="T62" fmla="*/ 39 w 69"/>
                    <a:gd name="T63" fmla="*/ 0 h 69"/>
                    <a:gd name="T64" fmla="*/ 35 w 69"/>
                    <a:gd name="T65" fmla="*/ 3 h 69"/>
                    <a:gd name="T66" fmla="*/ 39 w 69"/>
                    <a:gd name="T67" fmla="*/ 3 h 69"/>
                    <a:gd name="T68" fmla="*/ 43 w 69"/>
                    <a:gd name="T69" fmla="*/ 4 h 69"/>
                    <a:gd name="T70" fmla="*/ 46 w 69"/>
                    <a:gd name="T71" fmla="*/ 6 h 69"/>
                    <a:gd name="T72" fmla="*/ 51 w 69"/>
                    <a:gd name="T73" fmla="*/ 7 h 69"/>
                    <a:gd name="T74" fmla="*/ 54 w 69"/>
                    <a:gd name="T75" fmla="*/ 10 h 69"/>
                    <a:gd name="T76" fmla="*/ 58 w 69"/>
                    <a:gd name="T77" fmla="*/ 12 h 69"/>
                    <a:gd name="T78" fmla="*/ 61 w 69"/>
                    <a:gd name="T79" fmla="*/ 16 h 69"/>
                    <a:gd name="T80" fmla="*/ 62 w 69"/>
                    <a:gd name="T81" fmla="*/ 19 h 69"/>
                    <a:gd name="T82" fmla="*/ 65 w 69"/>
                    <a:gd name="T83" fmla="*/ 27 h 69"/>
                    <a:gd name="T84" fmla="*/ 66 w 69"/>
                    <a:gd name="T85" fmla="*/ 34 h 69"/>
                    <a:gd name="T86" fmla="*/ 65 w 69"/>
                    <a:gd name="T87" fmla="*/ 43 h 69"/>
                    <a:gd name="T88" fmla="*/ 62 w 69"/>
                    <a:gd name="T89" fmla="*/ 50 h 69"/>
                    <a:gd name="T90" fmla="*/ 58 w 69"/>
                    <a:gd name="T91" fmla="*/ 57 h 69"/>
                    <a:gd name="T92" fmla="*/ 51 w 69"/>
                    <a:gd name="T93" fmla="*/ 62 h 69"/>
                    <a:gd name="T94" fmla="*/ 43 w 69"/>
                    <a:gd name="T95" fmla="*/ 64 h 69"/>
                    <a:gd name="T96" fmla="*/ 35 w 69"/>
                    <a:gd name="T97" fmla="*/ 66 h 69"/>
                    <a:gd name="T98" fmla="*/ 28 w 69"/>
                    <a:gd name="T99" fmla="*/ 64 h 69"/>
                    <a:gd name="T100" fmla="*/ 19 w 69"/>
                    <a:gd name="T101" fmla="*/ 62 h 69"/>
                    <a:gd name="T102" fmla="*/ 12 w 69"/>
                    <a:gd name="T103" fmla="*/ 57 h 69"/>
                    <a:gd name="T104" fmla="*/ 8 w 69"/>
                    <a:gd name="T105" fmla="*/ 50 h 69"/>
                    <a:gd name="T106" fmla="*/ 5 w 69"/>
                    <a:gd name="T107" fmla="*/ 43 h 69"/>
                    <a:gd name="T108" fmla="*/ 3 w 69"/>
                    <a:gd name="T109" fmla="*/ 34 h 69"/>
                    <a:gd name="T110" fmla="*/ 3 w 69"/>
                    <a:gd name="T111" fmla="*/ 30 h 69"/>
                    <a:gd name="T112" fmla="*/ 5 w 69"/>
                    <a:gd name="T113" fmla="*/ 27 h 69"/>
                    <a:gd name="T114" fmla="*/ 6 w 69"/>
                    <a:gd name="T115" fmla="*/ 23 h 69"/>
                    <a:gd name="T116" fmla="*/ 8 w 69"/>
                    <a:gd name="T117" fmla="*/ 19 h 69"/>
                    <a:gd name="T118" fmla="*/ 12 w 69"/>
                    <a:gd name="T119" fmla="*/ 12 h 69"/>
                    <a:gd name="T120" fmla="*/ 19 w 69"/>
                    <a:gd name="T121" fmla="*/ 7 h 69"/>
                    <a:gd name="T122" fmla="*/ 28 w 69"/>
                    <a:gd name="T123" fmla="*/ 4 h 69"/>
                    <a:gd name="T124" fmla="*/ 35 w 69"/>
                    <a:gd name="T125" fmla="*/ 3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9" h="69">
                      <a:moveTo>
                        <a:pt x="35" y="0"/>
                      </a:moveTo>
                      <a:lnTo>
                        <a:pt x="31" y="0"/>
                      </a:lnTo>
                      <a:lnTo>
                        <a:pt x="26" y="2"/>
                      </a:lnTo>
                      <a:lnTo>
                        <a:pt x="22" y="3"/>
                      </a:lnTo>
                      <a:lnTo>
                        <a:pt x="18" y="4"/>
                      </a:lnTo>
                      <a:lnTo>
                        <a:pt x="13" y="7"/>
                      </a:lnTo>
                      <a:lnTo>
                        <a:pt x="10" y="10"/>
                      </a:lnTo>
                      <a:lnTo>
                        <a:pt x="8" y="13"/>
                      </a:lnTo>
                      <a:lnTo>
                        <a:pt x="5" y="17"/>
                      </a:lnTo>
                      <a:lnTo>
                        <a:pt x="5" y="19"/>
                      </a:lnTo>
                      <a:lnTo>
                        <a:pt x="3" y="22"/>
                      </a:lnTo>
                      <a:lnTo>
                        <a:pt x="2" y="23"/>
                      </a:lnTo>
                      <a:lnTo>
                        <a:pt x="2" y="26"/>
                      </a:lnTo>
                      <a:lnTo>
                        <a:pt x="2" y="29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9"/>
                      </a:lnTo>
                      <a:lnTo>
                        <a:pt x="2" y="43"/>
                      </a:lnTo>
                      <a:lnTo>
                        <a:pt x="3" y="47"/>
                      </a:lnTo>
                      <a:lnTo>
                        <a:pt x="5" y="52"/>
                      </a:lnTo>
                      <a:lnTo>
                        <a:pt x="8" y="56"/>
                      </a:lnTo>
                      <a:lnTo>
                        <a:pt x="10" y="59"/>
                      </a:lnTo>
                      <a:lnTo>
                        <a:pt x="13" y="62"/>
                      </a:lnTo>
                      <a:lnTo>
                        <a:pt x="18" y="64"/>
                      </a:lnTo>
                      <a:lnTo>
                        <a:pt x="20" y="64"/>
                      </a:lnTo>
                      <a:lnTo>
                        <a:pt x="22" y="66"/>
                      </a:lnTo>
                      <a:lnTo>
                        <a:pt x="25" y="66"/>
                      </a:lnTo>
                      <a:lnTo>
                        <a:pt x="26" y="67"/>
                      </a:lnTo>
                      <a:lnTo>
                        <a:pt x="28" y="67"/>
                      </a:lnTo>
                      <a:lnTo>
                        <a:pt x="31" y="69"/>
                      </a:lnTo>
                      <a:lnTo>
                        <a:pt x="32" y="69"/>
                      </a:lnTo>
                      <a:lnTo>
                        <a:pt x="35" y="69"/>
                      </a:lnTo>
                      <a:lnTo>
                        <a:pt x="38" y="69"/>
                      </a:lnTo>
                      <a:lnTo>
                        <a:pt x="39" y="69"/>
                      </a:lnTo>
                      <a:lnTo>
                        <a:pt x="42" y="67"/>
                      </a:lnTo>
                      <a:lnTo>
                        <a:pt x="43" y="67"/>
                      </a:lnTo>
                      <a:lnTo>
                        <a:pt x="45" y="66"/>
                      </a:lnTo>
                      <a:lnTo>
                        <a:pt x="48" y="66"/>
                      </a:lnTo>
                      <a:lnTo>
                        <a:pt x="49" y="64"/>
                      </a:lnTo>
                      <a:lnTo>
                        <a:pt x="52" y="64"/>
                      </a:lnTo>
                      <a:lnTo>
                        <a:pt x="56" y="62"/>
                      </a:lnTo>
                      <a:lnTo>
                        <a:pt x="59" y="59"/>
                      </a:lnTo>
                      <a:lnTo>
                        <a:pt x="62" y="56"/>
                      </a:lnTo>
                      <a:lnTo>
                        <a:pt x="65" y="52"/>
                      </a:lnTo>
                      <a:lnTo>
                        <a:pt x="66" y="47"/>
                      </a:lnTo>
                      <a:lnTo>
                        <a:pt x="68" y="43"/>
                      </a:lnTo>
                      <a:lnTo>
                        <a:pt x="69" y="39"/>
                      </a:lnTo>
                      <a:lnTo>
                        <a:pt x="69" y="34"/>
                      </a:lnTo>
                      <a:lnTo>
                        <a:pt x="69" y="30"/>
                      </a:lnTo>
                      <a:lnTo>
                        <a:pt x="68" y="26"/>
                      </a:lnTo>
                      <a:lnTo>
                        <a:pt x="66" y="22"/>
                      </a:lnTo>
                      <a:lnTo>
                        <a:pt x="65" y="17"/>
                      </a:lnTo>
                      <a:lnTo>
                        <a:pt x="64" y="14"/>
                      </a:lnTo>
                      <a:lnTo>
                        <a:pt x="62" y="13"/>
                      </a:lnTo>
                      <a:lnTo>
                        <a:pt x="61" y="12"/>
                      </a:lnTo>
                      <a:lnTo>
                        <a:pt x="59" y="10"/>
                      </a:lnTo>
                      <a:lnTo>
                        <a:pt x="58" y="9"/>
                      </a:lnTo>
                      <a:lnTo>
                        <a:pt x="56" y="7"/>
                      </a:lnTo>
                      <a:lnTo>
                        <a:pt x="54" y="6"/>
                      </a:lnTo>
                      <a:lnTo>
                        <a:pt x="52" y="4"/>
                      </a:lnTo>
                      <a:lnTo>
                        <a:pt x="48" y="3"/>
                      </a:lnTo>
                      <a:lnTo>
                        <a:pt x="43" y="2"/>
                      </a:lnTo>
                      <a:lnTo>
                        <a:pt x="39" y="0"/>
                      </a:lnTo>
                      <a:lnTo>
                        <a:pt x="35" y="0"/>
                      </a:lnTo>
                      <a:close/>
                      <a:moveTo>
                        <a:pt x="35" y="3"/>
                      </a:moveTo>
                      <a:lnTo>
                        <a:pt x="36" y="3"/>
                      </a:lnTo>
                      <a:lnTo>
                        <a:pt x="39" y="3"/>
                      </a:lnTo>
                      <a:lnTo>
                        <a:pt x="41" y="4"/>
                      </a:lnTo>
                      <a:lnTo>
                        <a:pt x="43" y="4"/>
                      </a:lnTo>
                      <a:lnTo>
                        <a:pt x="45" y="4"/>
                      </a:lnTo>
                      <a:lnTo>
                        <a:pt x="46" y="6"/>
                      </a:lnTo>
                      <a:lnTo>
                        <a:pt x="48" y="7"/>
                      </a:lnTo>
                      <a:lnTo>
                        <a:pt x="51" y="7"/>
                      </a:lnTo>
                      <a:lnTo>
                        <a:pt x="52" y="9"/>
                      </a:lnTo>
                      <a:lnTo>
                        <a:pt x="54" y="10"/>
                      </a:lnTo>
                      <a:lnTo>
                        <a:pt x="56" y="12"/>
                      </a:lnTo>
                      <a:lnTo>
                        <a:pt x="58" y="12"/>
                      </a:lnTo>
                      <a:lnTo>
                        <a:pt x="59" y="13"/>
                      </a:lnTo>
                      <a:lnTo>
                        <a:pt x="61" y="16"/>
                      </a:lnTo>
                      <a:lnTo>
                        <a:pt x="62" y="17"/>
                      </a:lnTo>
                      <a:lnTo>
                        <a:pt x="62" y="19"/>
                      </a:lnTo>
                      <a:lnTo>
                        <a:pt x="64" y="23"/>
                      </a:lnTo>
                      <a:lnTo>
                        <a:pt x="65" y="27"/>
                      </a:lnTo>
                      <a:lnTo>
                        <a:pt x="66" y="30"/>
                      </a:lnTo>
                      <a:lnTo>
                        <a:pt x="66" y="34"/>
                      </a:lnTo>
                      <a:lnTo>
                        <a:pt x="66" y="39"/>
                      </a:lnTo>
                      <a:lnTo>
                        <a:pt x="65" y="43"/>
                      </a:lnTo>
                      <a:lnTo>
                        <a:pt x="64" y="46"/>
                      </a:lnTo>
                      <a:lnTo>
                        <a:pt x="62" y="50"/>
                      </a:lnTo>
                      <a:lnTo>
                        <a:pt x="61" y="53"/>
                      </a:lnTo>
                      <a:lnTo>
                        <a:pt x="58" y="57"/>
                      </a:lnTo>
                      <a:lnTo>
                        <a:pt x="54" y="60"/>
                      </a:lnTo>
                      <a:lnTo>
                        <a:pt x="51" y="62"/>
                      </a:lnTo>
                      <a:lnTo>
                        <a:pt x="46" y="63"/>
                      </a:lnTo>
                      <a:lnTo>
                        <a:pt x="43" y="64"/>
                      </a:lnTo>
                      <a:lnTo>
                        <a:pt x="39" y="64"/>
                      </a:lnTo>
                      <a:lnTo>
                        <a:pt x="35" y="66"/>
                      </a:lnTo>
                      <a:lnTo>
                        <a:pt x="31" y="64"/>
                      </a:lnTo>
                      <a:lnTo>
                        <a:pt x="28" y="64"/>
                      </a:lnTo>
                      <a:lnTo>
                        <a:pt x="23" y="63"/>
                      </a:lnTo>
                      <a:lnTo>
                        <a:pt x="19" y="62"/>
                      </a:lnTo>
                      <a:lnTo>
                        <a:pt x="16" y="60"/>
                      </a:lnTo>
                      <a:lnTo>
                        <a:pt x="12" y="57"/>
                      </a:lnTo>
                      <a:lnTo>
                        <a:pt x="10" y="53"/>
                      </a:lnTo>
                      <a:lnTo>
                        <a:pt x="8" y="50"/>
                      </a:lnTo>
                      <a:lnTo>
                        <a:pt x="6" y="46"/>
                      </a:lnTo>
                      <a:lnTo>
                        <a:pt x="5" y="43"/>
                      </a:lnTo>
                      <a:lnTo>
                        <a:pt x="3" y="39"/>
                      </a:lnTo>
                      <a:lnTo>
                        <a:pt x="3" y="34"/>
                      </a:lnTo>
                      <a:lnTo>
                        <a:pt x="3" y="32"/>
                      </a:lnTo>
                      <a:lnTo>
                        <a:pt x="3" y="30"/>
                      </a:lnTo>
                      <a:lnTo>
                        <a:pt x="5" y="29"/>
                      </a:lnTo>
                      <a:lnTo>
                        <a:pt x="5" y="27"/>
                      </a:lnTo>
                      <a:lnTo>
                        <a:pt x="5" y="24"/>
                      </a:lnTo>
                      <a:lnTo>
                        <a:pt x="6" y="23"/>
                      </a:lnTo>
                      <a:lnTo>
                        <a:pt x="8" y="20"/>
                      </a:lnTo>
                      <a:lnTo>
                        <a:pt x="8" y="19"/>
                      </a:lnTo>
                      <a:lnTo>
                        <a:pt x="10" y="16"/>
                      </a:lnTo>
                      <a:lnTo>
                        <a:pt x="12" y="12"/>
                      </a:lnTo>
                      <a:lnTo>
                        <a:pt x="16" y="10"/>
                      </a:lnTo>
                      <a:lnTo>
                        <a:pt x="19" y="7"/>
                      </a:lnTo>
                      <a:lnTo>
                        <a:pt x="23" y="6"/>
                      </a:lnTo>
                      <a:lnTo>
                        <a:pt x="28" y="4"/>
                      </a:lnTo>
                      <a:lnTo>
                        <a:pt x="31" y="3"/>
                      </a:lnTo>
                      <a:lnTo>
                        <a:pt x="3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508" name="Freeform 276"/>
                <p:cNvSpPr>
                  <a:spLocks noChangeAspect="1" noEditPoints="1"/>
                </p:cNvSpPr>
                <p:nvPr/>
              </p:nvSpPr>
              <p:spPr bwMode="auto">
                <a:xfrm>
                  <a:off x="620" y="2594"/>
                  <a:ext cx="35" cy="34"/>
                </a:xfrm>
                <a:custGeom>
                  <a:avLst/>
                  <a:gdLst>
                    <a:gd name="T0" fmla="*/ 30 w 69"/>
                    <a:gd name="T1" fmla="*/ 0 h 69"/>
                    <a:gd name="T2" fmla="*/ 22 w 69"/>
                    <a:gd name="T3" fmla="*/ 1 h 69"/>
                    <a:gd name="T4" fmla="*/ 13 w 69"/>
                    <a:gd name="T5" fmla="*/ 7 h 69"/>
                    <a:gd name="T6" fmla="*/ 7 w 69"/>
                    <a:gd name="T7" fmla="*/ 13 h 69"/>
                    <a:gd name="T8" fmla="*/ 3 w 69"/>
                    <a:gd name="T9" fmla="*/ 19 h 69"/>
                    <a:gd name="T10" fmla="*/ 2 w 69"/>
                    <a:gd name="T11" fmla="*/ 23 h 69"/>
                    <a:gd name="T12" fmla="*/ 0 w 69"/>
                    <a:gd name="T13" fmla="*/ 27 h 69"/>
                    <a:gd name="T14" fmla="*/ 0 w 69"/>
                    <a:gd name="T15" fmla="*/ 31 h 69"/>
                    <a:gd name="T16" fmla="*/ 0 w 69"/>
                    <a:gd name="T17" fmla="*/ 39 h 69"/>
                    <a:gd name="T18" fmla="*/ 2 w 69"/>
                    <a:gd name="T19" fmla="*/ 46 h 69"/>
                    <a:gd name="T20" fmla="*/ 7 w 69"/>
                    <a:gd name="T21" fmla="*/ 54 h 69"/>
                    <a:gd name="T22" fmla="*/ 13 w 69"/>
                    <a:gd name="T23" fmla="*/ 62 h 69"/>
                    <a:gd name="T24" fmla="*/ 19 w 69"/>
                    <a:gd name="T25" fmla="*/ 64 h 69"/>
                    <a:gd name="T26" fmla="*/ 23 w 69"/>
                    <a:gd name="T27" fmla="*/ 66 h 69"/>
                    <a:gd name="T28" fmla="*/ 28 w 69"/>
                    <a:gd name="T29" fmla="*/ 67 h 69"/>
                    <a:gd name="T30" fmla="*/ 32 w 69"/>
                    <a:gd name="T31" fmla="*/ 67 h 69"/>
                    <a:gd name="T32" fmla="*/ 36 w 69"/>
                    <a:gd name="T33" fmla="*/ 67 h 69"/>
                    <a:gd name="T34" fmla="*/ 40 w 69"/>
                    <a:gd name="T35" fmla="*/ 67 h 69"/>
                    <a:gd name="T36" fmla="*/ 45 w 69"/>
                    <a:gd name="T37" fmla="*/ 66 h 69"/>
                    <a:gd name="T38" fmla="*/ 49 w 69"/>
                    <a:gd name="T39" fmla="*/ 64 h 69"/>
                    <a:gd name="T40" fmla="*/ 55 w 69"/>
                    <a:gd name="T41" fmla="*/ 62 h 69"/>
                    <a:gd name="T42" fmla="*/ 62 w 69"/>
                    <a:gd name="T43" fmla="*/ 54 h 69"/>
                    <a:gd name="T44" fmla="*/ 66 w 69"/>
                    <a:gd name="T45" fmla="*/ 46 h 69"/>
                    <a:gd name="T46" fmla="*/ 69 w 69"/>
                    <a:gd name="T47" fmla="*/ 39 h 69"/>
                    <a:gd name="T48" fmla="*/ 69 w 69"/>
                    <a:gd name="T49" fmla="*/ 29 h 69"/>
                    <a:gd name="T50" fmla="*/ 66 w 69"/>
                    <a:gd name="T51" fmla="*/ 21 h 69"/>
                    <a:gd name="T52" fmla="*/ 63 w 69"/>
                    <a:gd name="T53" fmla="*/ 14 h 69"/>
                    <a:gd name="T54" fmla="*/ 61 w 69"/>
                    <a:gd name="T55" fmla="*/ 10 h 69"/>
                    <a:gd name="T56" fmla="*/ 56 w 69"/>
                    <a:gd name="T57" fmla="*/ 9 h 69"/>
                    <a:gd name="T58" fmla="*/ 53 w 69"/>
                    <a:gd name="T59" fmla="*/ 6 h 69"/>
                    <a:gd name="T60" fmla="*/ 48 w 69"/>
                    <a:gd name="T61" fmla="*/ 1 h 69"/>
                    <a:gd name="T62" fmla="*/ 39 w 69"/>
                    <a:gd name="T63" fmla="*/ 0 h 69"/>
                    <a:gd name="T64" fmla="*/ 35 w 69"/>
                    <a:gd name="T65" fmla="*/ 3 h 69"/>
                    <a:gd name="T66" fmla="*/ 38 w 69"/>
                    <a:gd name="T67" fmla="*/ 3 h 69"/>
                    <a:gd name="T68" fmla="*/ 42 w 69"/>
                    <a:gd name="T69" fmla="*/ 4 h 69"/>
                    <a:gd name="T70" fmla="*/ 46 w 69"/>
                    <a:gd name="T71" fmla="*/ 6 h 69"/>
                    <a:gd name="T72" fmla="*/ 51 w 69"/>
                    <a:gd name="T73" fmla="*/ 7 h 69"/>
                    <a:gd name="T74" fmla="*/ 53 w 69"/>
                    <a:gd name="T75" fmla="*/ 9 h 69"/>
                    <a:gd name="T76" fmla="*/ 56 w 69"/>
                    <a:gd name="T77" fmla="*/ 11 h 69"/>
                    <a:gd name="T78" fmla="*/ 59 w 69"/>
                    <a:gd name="T79" fmla="*/ 14 h 69"/>
                    <a:gd name="T80" fmla="*/ 62 w 69"/>
                    <a:gd name="T81" fmla="*/ 19 h 69"/>
                    <a:gd name="T82" fmla="*/ 65 w 69"/>
                    <a:gd name="T83" fmla="*/ 26 h 69"/>
                    <a:gd name="T84" fmla="*/ 66 w 69"/>
                    <a:gd name="T85" fmla="*/ 34 h 69"/>
                    <a:gd name="T86" fmla="*/ 65 w 69"/>
                    <a:gd name="T87" fmla="*/ 41 h 69"/>
                    <a:gd name="T88" fmla="*/ 62 w 69"/>
                    <a:gd name="T89" fmla="*/ 49 h 69"/>
                    <a:gd name="T90" fmla="*/ 56 w 69"/>
                    <a:gd name="T91" fmla="*/ 56 h 69"/>
                    <a:gd name="T92" fmla="*/ 51 w 69"/>
                    <a:gd name="T93" fmla="*/ 62 h 69"/>
                    <a:gd name="T94" fmla="*/ 42 w 69"/>
                    <a:gd name="T95" fmla="*/ 63 h 69"/>
                    <a:gd name="T96" fmla="*/ 35 w 69"/>
                    <a:gd name="T97" fmla="*/ 64 h 69"/>
                    <a:gd name="T98" fmla="*/ 26 w 69"/>
                    <a:gd name="T99" fmla="*/ 63 h 69"/>
                    <a:gd name="T100" fmla="*/ 19 w 69"/>
                    <a:gd name="T101" fmla="*/ 62 h 69"/>
                    <a:gd name="T102" fmla="*/ 12 w 69"/>
                    <a:gd name="T103" fmla="*/ 56 h 69"/>
                    <a:gd name="T104" fmla="*/ 7 w 69"/>
                    <a:gd name="T105" fmla="*/ 49 h 69"/>
                    <a:gd name="T106" fmla="*/ 3 w 69"/>
                    <a:gd name="T107" fmla="*/ 41 h 69"/>
                    <a:gd name="T108" fmla="*/ 3 w 69"/>
                    <a:gd name="T109" fmla="*/ 34 h 69"/>
                    <a:gd name="T110" fmla="*/ 3 w 69"/>
                    <a:gd name="T111" fmla="*/ 30 h 69"/>
                    <a:gd name="T112" fmla="*/ 4 w 69"/>
                    <a:gd name="T113" fmla="*/ 26 h 69"/>
                    <a:gd name="T114" fmla="*/ 4 w 69"/>
                    <a:gd name="T115" fmla="*/ 21 h 69"/>
                    <a:gd name="T116" fmla="*/ 7 w 69"/>
                    <a:gd name="T117" fmla="*/ 19 h 69"/>
                    <a:gd name="T118" fmla="*/ 12 w 69"/>
                    <a:gd name="T119" fmla="*/ 11 h 69"/>
                    <a:gd name="T120" fmla="*/ 19 w 69"/>
                    <a:gd name="T121" fmla="*/ 7 h 69"/>
                    <a:gd name="T122" fmla="*/ 26 w 69"/>
                    <a:gd name="T123" fmla="*/ 4 h 69"/>
                    <a:gd name="T124" fmla="*/ 35 w 69"/>
                    <a:gd name="T125" fmla="*/ 3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9" h="69">
                      <a:moveTo>
                        <a:pt x="35" y="0"/>
                      </a:moveTo>
                      <a:lnTo>
                        <a:pt x="30" y="0"/>
                      </a:lnTo>
                      <a:lnTo>
                        <a:pt x="26" y="0"/>
                      </a:lnTo>
                      <a:lnTo>
                        <a:pt x="22" y="1"/>
                      </a:lnTo>
                      <a:lnTo>
                        <a:pt x="17" y="4"/>
                      </a:lnTo>
                      <a:lnTo>
                        <a:pt x="13" y="7"/>
                      </a:lnTo>
                      <a:lnTo>
                        <a:pt x="10" y="9"/>
                      </a:lnTo>
                      <a:lnTo>
                        <a:pt x="7" y="13"/>
                      </a:lnTo>
                      <a:lnTo>
                        <a:pt x="4" y="16"/>
                      </a:lnTo>
                      <a:lnTo>
                        <a:pt x="3" y="19"/>
                      </a:lnTo>
                      <a:lnTo>
                        <a:pt x="3" y="20"/>
                      </a:lnTo>
                      <a:lnTo>
                        <a:pt x="2" y="23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0" y="34"/>
                      </a:lnTo>
                      <a:lnTo>
                        <a:pt x="0" y="39"/>
                      </a:lnTo>
                      <a:lnTo>
                        <a:pt x="0" y="43"/>
                      </a:lnTo>
                      <a:lnTo>
                        <a:pt x="2" y="46"/>
                      </a:lnTo>
                      <a:lnTo>
                        <a:pt x="4" y="50"/>
                      </a:lnTo>
                      <a:lnTo>
                        <a:pt x="7" y="54"/>
                      </a:lnTo>
                      <a:lnTo>
                        <a:pt x="10" y="59"/>
                      </a:lnTo>
                      <a:lnTo>
                        <a:pt x="13" y="62"/>
                      </a:lnTo>
                      <a:lnTo>
                        <a:pt x="17" y="63"/>
                      </a:lnTo>
                      <a:lnTo>
                        <a:pt x="19" y="64"/>
                      </a:lnTo>
                      <a:lnTo>
                        <a:pt x="22" y="64"/>
                      </a:lnTo>
                      <a:lnTo>
                        <a:pt x="23" y="66"/>
                      </a:lnTo>
                      <a:lnTo>
                        <a:pt x="26" y="67"/>
                      </a:lnTo>
                      <a:lnTo>
                        <a:pt x="28" y="67"/>
                      </a:lnTo>
                      <a:lnTo>
                        <a:pt x="30" y="67"/>
                      </a:lnTo>
                      <a:lnTo>
                        <a:pt x="32" y="67"/>
                      </a:lnTo>
                      <a:lnTo>
                        <a:pt x="35" y="69"/>
                      </a:lnTo>
                      <a:lnTo>
                        <a:pt x="36" y="67"/>
                      </a:lnTo>
                      <a:lnTo>
                        <a:pt x="39" y="67"/>
                      </a:lnTo>
                      <a:lnTo>
                        <a:pt x="40" y="67"/>
                      </a:lnTo>
                      <a:lnTo>
                        <a:pt x="43" y="67"/>
                      </a:lnTo>
                      <a:lnTo>
                        <a:pt x="45" y="66"/>
                      </a:lnTo>
                      <a:lnTo>
                        <a:pt x="48" y="64"/>
                      </a:lnTo>
                      <a:lnTo>
                        <a:pt x="49" y="64"/>
                      </a:lnTo>
                      <a:lnTo>
                        <a:pt x="52" y="63"/>
                      </a:lnTo>
                      <a:lnTo>
                        <a:pt x="55" y="62"/>
                      </a:lnTo>
                      <a:lnTo>
                        <a:pt x="59" y="59"/>
                      </a:lnTo>
                      <a:lnTo>
                        <a:pt x="62" y="54"/>
                      </a:lnTo>
                      <a:lnTo>
                        <a:pt x="65" y="50"/>
                      </a:lnTo>
                      <a:lnTo>
                        <a:pt x="66" y="46"/>
                      </a:lnTo>
                      <a:lnTo>
                        <a:pt x="68" y="43"/>
                      </a:lnTo>
                      <a:lnTo>
                        <a:pt x="69" y="39"/>
                      </a:lnTo>
                      <a:lnTo>
                        <a:pt x="69" y="34"/>
                      </a:lnTo>
                      <a:lnTo>
                        <a:pt x="69" y="29"/>
                      </a:lnTo>
                      <a:lnTo>
                        <a:pt x="68" y="26"/>
                      </a:lnTo>
                      <a:lnTo>
                        <a:pt x="66" y="21"/>
                      </a:lnTo>
                      <a:lnTo>
                        <a:pt x="65" y="16"/>
                      </a:lnTo>
                      <a:lnTo>
                        <a:pt x="63" y="14"/>
                      </a:lnTo>
                      <a:lnTo>
                        <a:pt x="62" y="13"/>
                      </a:lnTo>
                      <a:lnTo>
                        <a:pt x="61" y="10"/>
                      </a:lnTo>
                      <a:lnTo>
                        <a:pt x="59" y="9"/>
                      </a:lnTo>
                      <a:lnTo>
                        <a:pt x="56" y="9"/>
                      </a:lnTo>
                      <a:lnTo>
                        <a:pt x="55" y="6"/>
                      </a:lnTo>
                      <a:lnTo>
                        <a:pt x="53" y="6"/>
                      </a:lnTo>
                      <a:lnTo>
                        <a:pt x="52" y="4"/>
                      </a:lnTo>
                      <a:lnTo>
                        <a:pt x="48" y="1"/>
                      </a:lnTo>
                      <a:lnTo>
                        <a:pt x="43" y="0"/>
                      </a:lnTo>
                      <a:lnTo>
                        <a:pt x="39" y="0"/>
                      </a:lnTo>
                      <a:lnTo>
                        <a:pt x="35" y="0"/>
                      </a:lnTo>
                      <a:close/>
                      <a:moveTo>
                        <a:pt x="35" y="3"/>
                      </a:moveTo>
                      <a:lnTo>
                        <a:pt x="36" y="3"/>
                      </a:lnTo>
                      <a:lnTo>
                        <a:pt x="38" y="3"/>
                      </a:lnTo>
                      <a:lnTo>
                        <a:pt x="40" y="3"/>
                      </a:lnTo>
                      <a:lnTo>
                        <a:pt x="42" y="4"/>
                      </a:lnTo>
                      <a:lnTo>
                        <a:pt x="45" y="4"/>
                      </a:lnTo>
                      <a:lnTo>
                        <a:pt x="46" y="6"/>
                      </a:lnTo>
                      <a:lnTo>
                        <a:pt x="48" y="6"/>
                      </a:lnTo>
                      <a:lnTo>
                        <a:pt x="51" y="7"/>
                      </a:lnTo>
                      <a:lnTo>
                        <a:pt x="52" y="9"/>
                      </a:lnTo>
                      <a:lnTo>
                        <a:pt x="53" y="9"/>
                      </a:lnTo>
                      <a:lnTo>
                        <a:pt x="55" y="10"/>
                      </a:lnTo>
                      <a:lnTo>
                        <a:pt x="56" y="11"/>
                      </a:lnTo>
                      <a:lnTo>
                        <a:pt x="58" y="13"/>
                      </a:lnTo>
                      <a:lnTo>
                        <a:pt x="59" y="14"/>
                      </a:lnTo>
                      <a:lnTo>
                        <a:pt x="61" y="16"/>
                      </a:lnTo>
                      <a:lnTo>
                        <a:pt x="62" y="19"/>
                      </a:lnTo>
                      <a:lnTo>
                        <a:pt x="63" y="21"/>
                      </a:lnTo>
                      <a:lnTo>
                        <a:pt x="65" y="26"/>
                      </a:lnTo>
                      <a:lnTo>
                        <a:pt x="66" y="30"/>
                      </a:lnTo>
                      <a:lnTo>
                        <a:pt x="66" y="34"/>
                      </a:lnTo>
                      <a:lnTo>
                        <a:pt x="66" y="37"/>
                      </a:lnTo>
                      <a:lnTo>
                        <a:pt x="65" y="41"/>
                      </a:lnTo>
                      <a:lnTo>
                        <a:pt x="63" y="46"/>
                      </a:lnTo>
                      <a:lnTo>
                        <a:pt x="62" y="49"/>
                      </a:lnTo>
                      <a:lnTo>
                        <a:pt x="59" y="53"/>
                      </a:lnTo>
                      <a:lnTo>
                        <a:pt x="56" y="56"/>
                      </a:lnTo>
                      <a:lnTo>
                        <a:pt x="53" y="59"/>
                      </a:lnTo>
                      <a:lnTo>
                        <a:pt x="51" y="62"/>
                      </a:lnTo>
                      <a:lnTo>
                        <a:pt x="46" y="63"/>
                      </a:lnTo>
                      <a:lnTo>
                        <a:pt x="42" y="63"/>
                      </a:lnTo>
                      <a:lnTo>
                        <a:pt x="38" y="64"/>
                      </a:lnTo>
                      <a:lnTo>
                        <a:pt x="35" y="64"/>
                      </a:lnTo>
                      <a:lnTo>
                        <a:pt x="30" y="64"/>
                      </a:lnTo>
                      <a:lnTo>
                        <a:pt x="26" y="63"/>
                      </a:lnTo>
                      <a:lnTo>
                        <a:pt x="22" y="63"/>
                      </a:lnTo>
                      <a:lnTo>
                        <a:pt x="19" y="62"/>
                      </a:lnTo>
                      <a:lnTo>
                        <a:pt x="16" y="59"/>
                      </a:lnTo>
                      <a:lnTo>
                        <a:pt x="12" y="56"/>
                      </a:lnTo>
                      <a:lnTo>
                        <a:pt x="9" y="53"/>
                      </a:lnTo>
                      <a:lnTo>
                        <a:pt x="7" y="49"/>
                      </a:lnTo>
                      <a:lnTo>
                        <a:pt x="4" y="46"/>
                      </a:lnTo>
                      <a:lnTo>
                        <a:pt x="3" y="41"/>
                      </a:lnTo>
                      <a:lnTo>
                        <a:pt x="3" y="37"/>
                      </a:lnTo>
                      <a:lnTo>
                        <a:pt x="3" y="34"/>
                      </a:lnTo>
                      <a:lnTo>
                        <a:pt x="3" y="31"/>
                      </a:lnTo>
                      <a:lnTo>
                        <a:pt x="3" y="30"/>
                      </a:lnTo>
                      <a:lnTo>
                        <a:pt x="3" y="27"/>
                      </a:lnTo>
                      <a:lnTo>
                        <a:pt x="4" y="26"/>
                      </a:lnTo>
                      <a:lnTo>
                        <a:pt x="4" y="24"/>
                      </a:lnTo>
                      <a:lnTo>
                        <a:pt x="4" y="21"/>
                      </a:lnTo>
                      <a:lnTo>
                        <a:pt x="6" y="20"/>
                      </a:lnTo>
                      <a:lnTo>
                        <a:pt x="7" y="19"/>
                      </a:lnTo>
                      <a:lnTo>
                        <a:pt x="9" y="14"/>
                      </a:lnTo>
                      <a:lnTo>
                        <a:pt x="12" y="11"/>
                      </a:lnTo>
                      <a:lnTo>
                        <a:pt x="16" y="9"/>
                      </a:lnTo>
                      <a:lnTo>
                        <a:pt x="19" y="7"/>
                      </a:lnTo>
                      <a:lnTo>
                        <a:pt x="23" y="6"/>
                      </a:lnTo>
                      <a:lnTo>
                        <a:pt x="26" y="4"/>
                      </a:lnTo>
                      <a:lnTo>
                        <a:pt x="30" y="3"/>
                      </a:lnTo>
                      <a:lnTo>
                        <a:pt x="3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509" name="Rectangle 277"/>
                <p:cNvSpPr>
                  <a:spLocks noChangeAspect="1" noChangeArrowheads="1"/>
                </p:cNvSpPr>
                <p:nvPr/>
              </p:nvSpPr>
              <p:spPr bwMode="auto">
                <a:xfrm>
                  <a:off x="1496" y="2441"/>
                  <a:ext cx="403" cy="232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510" name="Rectangle 278"/>
                <p:cNvSpPr>
                  <a:spLocks noChangeAspect="1" noChangeArrowheads="1"/>
                </p:cNvSpPr>
                <p:nvPr/>
              </p:nvSpPr>
              <p:spPr bwMode="auto">
                <a:xfrm>
                  <a:off x="1512" y="2466"/>
                  <a:ext cx="9" cy="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500" b="0">
                      <a:solidFill>
                        <a:srgbClr val="000000"/>
                      </a:solidFill>
                    </a:rPr>
                    <a:t> </a:t>
                  </a:r>
                  <a:endParaRPr lang="ru-RU"/>
                </a:p>
              </p:txBody>
            </p:sp>
            <p:sp>
              <p:nvSpPr>
                <p:cNvPr id="991511" name="Rectangle 279"/>
                <p:cNvSpPr>
                  <a:spLocks noChangeAspect="1" noChangeArrowheads="1"/>
                </p:cNvSpPr>
                <p:nvPr/>
              </p:nvSpPr>
              <p:spPr bwMode="auto">
                <a:xfrm>
                  <a:off x="1520" y="2466"/>
                  <a:ext cx="8" cy="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500" b="0">
                      <a:solidFill>
                        <a:srgbClr val="000000"/>
                      </a:solidFill>
                    </a:rPr>
                    <a:t> </a:t>
                  </a:r>
                  <a:endParaRPr lang="ru-RU"/>
                </a:p>
              </p:txBody>
            </p:sp>
            <p:sp>
              <p:nvSpPr>
                <p:cNvPr id="991512" name="Rectangle 280"/>
                <p:cNvSpPr>
                  <a:spLocks noChangeAspect="1" noChangeArrowheads="1"/>
                </p:cNvSpPr>
                <p:nvPr/>
              </p:nvSpPr>
              <p:spPr bwMode="auto">
                <a:xfrm>
                  <a:off x="1528" y="2466"/>
                  <a:ext cx="8" cy="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500" b="0">
                      <a:solidFill>
                        <a:srgbClr val="000000"/>
                      </a:solidFill>
                    </a:rPr>
                    <a:t> </a:t>
                  </a:r>
                  <a:endParaRPr lang="ru-RU"/>
                </a:p>
              </p:txBody>
            </p:sp>
            <p:sp>
              <p:nvSpPr>
                <p:cNvPr id="991513" name="Rectangle 281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2466"/>
                  <a:ext cx="9" cy="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500" b="0">
                      <a:solidFill>
                        <a:srgbClr val="000000"/>
                      </a:solidFill>
                    </a:rPr>
                    <a:t> </a:t>
                  </a:r>
                  <a:endParaRPr lang="ru-RU"/>
                </a:p>
              </p:txBody>
            </p:sp>
            <p:sp>
              <p:nvSpPr>
                <p:cNvPr id="991514" name="Rectangle 282"/>
                <p:cNvSpPr>
                  <a:spLocks noChangeAspect="1" noChangeArrowheads="1"/>
                </p:cNvSpPr>
                <p:nvPr/>
              </p:nvSpPr>
              <p:spPr bwMode="auto">
                <a:xfrm>
                  <a:off x="1545" y="2458"/>
                  <a:ext cx="27" cy="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600" b="0">
                      <a:solidFill>
                        <a:srgbClr val="000000"/>
                      </a:solidFill>
                    </a:rPr>
                    <a:t>U</a:t>
                  </a:r>
                  <a:endParaRPr lang="ru-RU"/>
                </a:p>
              </p:txBody>
            </p:sp>
            <p:sp>
              <p:nvSpPr>
                <p:cNvPr id="991515" name="Rectangle 283"/>
                <p:cNvSpPr>
                  <a:spLocks noChangeAspect="1" noChangeArrowheads="1"/>
                </p:cNvSpPr>
                <p:nvPr/>
              </p:nvSpPr>
              <p:spPr bwMode="auto">
                <a:xfrm>
                  <a:off x="1574" y="2458"/>
                  <a:ext cx="28" cy="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600" b="0">
                      <a:solidFill>
                        <a:srgbClr val="000000"/>
                      </a:solidFill>
                    </a:rPr>
                    <a:t>O</a:t>
                  </a:r>
                  <a:endParaRPr lang="ru-RU"/>
                </a:p>
              </p:txBody>
            </p:sp>
            <p:sp>
              <p:nvSpPr>
                <p:cNvPr id="991516" name="Rectangle 284"/>
                <p:cNvSpPr>
                  <a:spLocks noChangeAspect="1" noChangeArrowheads="1"/>
                </p:cNvSpPr>
                <p:nvPr/>
              </p:nvSpPr>
              <p:spPr bwMode="auto">
                <a:xfrm>
                  <a:off x="1607" y="2468"/>
                  <a:ext cx="21" cy="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600" b="0">
                      <a:solidFill>
                        <a:srgbClr val="000000"/>
                      </a:solidFill>
                    </a:rPr>
                    <a:t>2</a:t>
                  </a:r>
                  <a:endParaRPr lang="ru-RU"/>
                </a:p>
              </p:txBody>
            </p:sp>
            <p:sp>
              <p:nvSpPr>
                <p:cNvPr id="991517" name="Rectangle 285"/>
                <p:cNvSpPr>
                  <a:spLocks noChangeAspect="1" noChangeArrowheads="1"/>
                </p:cNvSpPr>
                <p:nvPr/>
              </p:nvSpPr>
              <p:spPr bwMode="auto">
                <a:xfrm>
                  <a:off x="1630" y="2468"/>
                  <a:ext cx="21" cy="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600" b="0">
                      <a:solidFill>
                        <a:srgbClr val="000000"/>
                      </a:solidFill>
                    </a:rPr>
                    <a:t>+</a:t>
                  </a:r>
                  <a:endParaRPr lang="ru-RU"/>
                </a:p>
              </p:txBody>
            </p:sp>
            <p:sp>
              <p:nvSpPr>
                <p:cNvPr id="991518" name="Rectangle 286"/>
                <p:cNvSpPr>
                  <a:spLocks noChangeAspect="1" noChangeArrowheads="1"/>
                </p:cNvSpPr>
                <p:nvPr/>
              </p:nvSpPr>
              <p:spPr bwMode="auto">
                <a:xfrm>
                  <a:off x="1654" y="2468"/>
                  <a:ext cx="18" cy="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600" b="0">
                      <a:solidFill>
                        <a:srgbClr val="000000"/>
                      </a:solidFill>
                    </a:rPr>
                    <a:t>x</a:t>
                  </a:r>
                  <a:endParaRPr lang="ru-RU"/>
                </a:p>
              </p:txBody>
            </p:sp>
            <p:sp>
              <p:nvSpPr>
                <p:cNvPr id="991519" name="Rectangle 287"/>
                <p:cNvSpPr>
                  <a:spLocks noChangeAspect="1" noChangeArrowheads="1"/>
                </p:cNvSpPr>
                <p:nvPr/>
              </p:nvSpPr>
              <p:spPr bwMode="auto">
                <a:xfrm>
                  <a:off x="1675" y="2458"/>
                  <a:ext cx="13" cy="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600" b="0">
                      <a:solidFill>
                        <a:srgbClr val="000000"/>
                      </a:solidFill>
                    </a:rPr>
                    <a:t>-</a:t>
                  </a:r>
                  <a:endParaRPr lang="ru-RU"/>
                </a:p>
              </p:txBody>
            </p:sp>
            <p:sp>
              <p:nvSpPr>
                <p:cNvPr id="991520" name="Rectangle 288"/>
                <p:cNvSpPr>
                  <a:spLocks noChangeAspect="1" noChangeArrowheads="1"/>
                </p:cNvSpPr>
                <p:nvPr/>
              </p:nvSpPr>
              <p:spPr bwMode="auto">
                <a:xfrm>
                  <a:off x="1689" y="2458"/>
                  <a:ext cx="22" cy="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600" b="0">
                      <a:solidFill>
                        <a:srgbClr val="000000"/>
                      </a:solidFill>
                    </a:rPr>
                    <a:t>Z</a:t>
                  </a:r>
                  <a:endParaRPr lang="ru-RU"/>
                </a:p>
              </p:txBody>
            </p:sp>
            <p:sp>
              <p:nvSpPr>
                <p:cNvPr id="991521" name="Rectangle 289"/>
                <p:cNvSpPr>
                  <a:spLocks noChangeAspect="1" noChangeArrowheads="1"/>
                </p:cNvSpPr>
                <p:nvPr/>
              </p:nvSpPr>
              <p:spPr bwMode="auto">
                <a:xfrm>
                  <a:off x="1714" y="2458"/>
                  <a:ext cx="12" cy="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600" b="0">
                      <a:solidFill>
                        <a:srgbClr val="000000"/>
                      </a:solidFill>
                    </a:rPr>
                    <a:t>r</a:t>
                  </a:r>
                  <a:endParaRPr lang="ru-RU"/>
                </a:p>
              </p:txBody>
            </p:sp>
            <p:sp>
              <p:nvSpPr>
                <p:cNvPr id="991522" name="Rectangle 290"/>
                <p:cNvSpPr>
                  <a:spLocks noChangeAspect="1" noChangeArrowheads="1"/>
                </p:cNvSpPr>
                <p:nvPr/>
              </p:nvSpPr>
              <p:spPr bwMode="auto">
                <a:xfrm>
                  <a:off x="1729" y="2458"/>
                  <a:ext cx="29" cy="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600" b="0">
                      <a:solidFill>
                        <a:srgbClr val="000000"/>
                      </a:solidFill>
                    </a:rPr>
                    <a:t>O</a:t>
                  </a:r>
                  <a:endParaRPr lang="ru-RU"/>
                </a:p>
              </p:txBody>
            </p:sp>
            <p:sp>
              <p:nvSpPr>
                <p:cNvPr id="991523" name="Rectangle 291"/>
                <p:cNvSpPr>
                  <a:spLocks noChangeAspect="1" noChangeArrowheads="1"/>
                </p:cNvSpPr>
                <p:nvPr/>
              </p:nvSpPr>
              <p:spPr bwMode="auto">
                <a:xfrm>
                  <a:off x="1763" y="2468"/>
                  <a:ext cx="21" cy="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600" b="0">
                      <a:solidFill>
                        <a:srgbClr val="000000"/>
                      </a:solidFill>
                    </a:rPr>
                    <a:t>2</a:t>
                  </a:r>
                  <a:endParaRPr lang="ru-RU"/>
                </a:p>
              </p:txBody>
            </p:sp>
            <p:sp>
              <p:nvSpPr>
                <p:cNvPr id="991524" name="Rectangle 292"/>
                <p:cNvSpPr>
                  <a:spLocks noChangeAspect="1" noChangeArrowheads="1"/>
                </p:cNvSpPr>
                <p:nvPr/>
              </p:nvSpPr>
              <p:spPr bwMode="auto">
                <a:xfrm>
                  <a:off x="1786" y="2468"/>
                  <a:ext cx="10" cy="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600" b="0">
                      <a:solidFill>
                        <a:srgbClr val="000000"/>
                      </a:solidFill>
                    </a:rPr>
                    <a:t> </a:t>
                  </a:r>
                  <a:endParaRPr lang="ru-RU"/>
                </a:p>
              </p:txBody>
            </p:sp>
            <p:sp>
              <p:nvSpPr>
                <p:cNvPr id="991525" name="Rectangle 293"/>
                <p:cNvSpPr>
                  <a:spLocks noChangeAspect="1" noChangeArrowheads="1"/>
                </p:cNvSpPr>
                <p:nvPr/>
              </p:nvSpPr>
              <p:spPr bwMode="auto">
                <a:xfrm>
                  <a:off x="1798" y="2468"/>
                  <a:ext cx="10" cy="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600" b="0">
                      <a:solidFill>
                        <a:srgbClr val="000000"/>
                      </a:solidFill>
                    </a:rPr>
                    <a:t> </a:t>
                  </a:r>
                  <a:endParaRPr lang="ru-RU"/>
                </a:p>
              </p:txBody>
            </p:sp>
            <p:sp>
              <p:nvSpPr>
                <p:cNvPr id="991526" name="Rectangle 294"/>
                <p:cNvSpPr>
                  <a:spLocks noChangeAspect="1" noChangeArrowheads="1"/>
                </p:cNvSpPr>
                <p:nvPr/>
              </p:nvSpPr>
              <p:spPr bwMode="auto">
                <a:xfrm>
                  <a:off x="1810" y="2468"/>
                  <a:ext cx="10" cy="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600" b="0">
                      <a:solidFill>
                        <a:srgbClr val="000000"/>
                      </a:solidFill>
                    </a:rPr>
                    <a:t> </a:t>
                  </a:r>
                  <a:endParaRPr lang="ru-RU"/>
                </a:p>
              </p:txBody>
            </p:sp>
            <p:sp>
              <p:nvSpPr>
                <p:cNvPr id="991527" name="Rectangle 295"/>
                <p:cNvSpPr>
                  <a:spLocks noChangeAspect="1" noChangeArrowheads="1"/>
                </p:cNvSpPr>
                <p:nvPr/>
              </p:nvSpPr>
              <p:spPr bwMode="auto">
                <a:xfrm>
                  <a:off x="1822" y="2468"/>
                  <a:ext cx="10" cy="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600" b="0">
                      <a:solidFill>
                        <a:srgbClr val="000000"/>
                      </a:solidFill>
                    </a:rPr>
                    <a:t> </a:t>
                  </a:r>
                  <a:endParaRPr lang="ru-RU"/>
                </a:p>
              </p:txBody>
            </p:sp>
            <p:sp>
              <p:nvSpPr>
                <p:cNvPr id="991528" name="Rectangle 296"/>
                <p:cNvSpPr>
                  <a:spLocks noChangeAspect="1" noChangeArrowheads="1"/>
                </p:cNvSpPr>
                <p:nvPr/>
              </p:nvSpPr>
              <p:spPr bwMode="auto">
                <a:xfrm>
                  <a:off x="1835" y="2468"/>
                  <a:ext cx="10" cy="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600" b="0">
                      <a:solidFill>
                        <a:srgbClr val="000000"/>
                      </a:solidFill>
                    </a:rPr>
                    <a:t> </a:t>
                  </a:r>
                  <a:endParaRPr lang="ru-RU"/>
                </a:p>
              </p:txBody>
            </p:sp>
            <p:sp>
              <p:nvSpPr>
                <p:cNvPr id="991529" name="Rectangle 297"/>
                <p:cNvSpPr>
                  <a:spLocks noChangeAspect="1" noChangeArrowheads="1"/>
                </p:cNvSpPr>
                <p:nvPr/>
              </p:nvSpPr>
              <p:spPr bwMode="auto">
                <a:xfrm>
                  <a:off x="1847" y="2468"/>
                  <a:ext cx="10" cy="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600" b="0">
                      <a:solidFill>
                        <a:srgbClr val="000000"/>
                      </a:solidFill>
                    </a:rPr>
                    <a:t> </a:t>
                  </a:r>
                  <a:endParaRPr lang="ru-RU"/>
                </a:p>
              </p:txBody>
            </p:sp>
            <p:sp>
              <p:nvSpPr>
                <p:cNvPr id="991530" name="Rectangle 298"/>
                <p:cNvSpPr>
                  <a:spLocks noChangeAspect="1" noChangeArrowheads="1"/>
                </p:cNvSpPr>
                <p:nvPr/>
              </p:nvSpPr>
              <p:spPr bwMode="auto">
                <a:xfrm>
                  <a:off x="1860" y="2468"/>
                  <a:ext cx="10" cy="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600" b="0">
                      <a:solidFill>
                        <a:srgbClr val="000000"/>
                      </a:solidFill>
                    </a:rPr>
                    <a:t> </a:t>
                  </a:r>
                  <a:endParaRPr lang="ru-RU"/>
                </a:p>
              </p:txBody>
            </p:sp>
            <p:sp>
              <p:nvSpPr>
                <p:cNvPr id="991531" name="Rectangle 299"/>
                <p:cNvSpPr>
                  <a:spLocks noChangeAspect="1" noChangeArrowheads="1"/>
                </p:cNvSpPr>
                <p:nvPr/>
              </p:nvSpPr>
              <p:spPr bwMode="auto">
                <a:xfrm>
                  <a:off x="1873" y="2468"/>
                  <a:ext cx="10" cy="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600" b="0">
                      <a:solidFill>
                        <a:srgbClr val="000000"/>
                      </a:solidFill>
                    </a:rPr>
                    <a:t> </a:t>
                  </a:r>
                  <a:endParaRPr lang="ru-RU"/>
                </a:p>
              </p:txBody>
            </p:sp>
            <p:sp>
              <p:nvSpPr>
                <p:cNvPr id="991532" name="Rectangle 300"/>
                <p:cNvSpPr>
                  <a:spLocks noChangeAspect="1" noChangeArrowheads="1"/>
                </p:cNvSpPr>
                <p:nvPr/>
              </p:nvSpPr>
              <p:spPr bwMode="auto">
                <a:xfrm>
                  <a:off x="1668" y="2525"/>
                  <a:ext cx="15" cy="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500" b="0">
                      <a:solidFill>
                        <a:srgbClr val="000000"/>
                      </a:solidFill>
                    </a:rPr>
                    <a:t>s</a:t>
                  </a:r>
                  <a:endParaRPr lang="ru-RU"/>
                </a:p>
              </p:txBody>
            </p:sp>
            <p:sp>
              <p:nvSpPr>
                <p:cNvPr id="991533" name="Rectangle 301"/>
                <p:cNvSpPr>
                  <a:spLocks noChangeAspect="1" noChangeArrowheads="1"/>
                </p:cNvSpPr>
                <p:nvPr/>
              </p:nvSpPr>
              <p:spPr bwMode="auto">
                <a:xfrm>
                  <a:off x="1685" y="2525"/>
                  <a:ext cx="9" cy="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500" b="0">
                      <a:solidFill>
                        <a:srgbClr val="000000"/>
                      </a:solidFill>
                    </a:rPr>
                    <a:t>t</a:t>
                  </a:r>
                  <a:endParaRPr lang="ru-RU"/>
                </a:p>
              </p:txBody>
            </p:sp>
            <p:sp>
              <p:nvSpPr>
                <p:cNvPr id="991534" name="Rectangle 302"/>
                <p:cNvSpPr>
                  <a:spLocks noChangeAspect="1" noChangeArrowheads="1"/>
                </p:cNvSpPr>
                <p:nvPr/>
              </p:nvSpPr>
              <p:spPr bwMode="auto">
                <a:xfrm>
                  <a:off x="1694" y="2525"/>
                  <a:ext cx="17" cy="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500" b="0">
                      <a:solidFill>
                        <a:srgbClr val="000000"/>
                      </a:solidFill>
                    </a:rPr>
                    <a:t>e</a:t>
                  </a:r>
                  <a:endParaRPr lang="ru-RU"/>
                </a:p>
              </p:txBody>
            </p:sp>
            <p:sp>
              <p:nvSpPr>
                <p:cNvPr id="991535" name="Rectangle 303"/>
                <p:cNvSpPr>
                  <a:spLocks noChangeAspect="1" noChangeArrowheads="1"/>
                </p:cNvSpPr>
                <p:nvPr/>
              </p:nvSpPr>
              <p:spPr bwMode="auto">
                <a:xfrm>
                  <a:off x="1712" y="2525"/>
                  <a:ext cx="17" cy="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500" b="0">
                      <a:solidFill>
                        <a:srgbClr val="000000"/>
                      </a:solidFill>
                    </a:rPr>
                    <a:t>a</a:t>
                  </a:r>
                  <a:endParaRPr lang="ru-RU"/>
                </a:p>
              </p:txBody>
            </p:sp>
            <p:sp>
              <p:nvSpPr>
                <p:cNvPr id="991536" name="Rectangle 304"/>
                <p:cNvSpPr>
                  <a:spLocks noChangeAspect="1" noChangeArrowheads="1"/>
                </p:cNvSpPr>
                <p:nvPr/>
              </p:nvSpPr>
              <p:spPr bwMode="auto">
                <a:xfrm>
                  <a:off x="1731" y="2525"/>
                  <a:ext cx="25" cy="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500" b="0">
                      <a:solidFill>
                        <a:srgbClr val="000000"/>
                      </a:solidFill>
                    </a:rPr>
                    <a:t>m</a:t>
                  </a:r>
                  <a:endParaRPr lang="ru-RU"/>
                </a:p>
              </p:txBody>
            </p:sp>
            <p:sp>
              <p:nvSpPr>
                <p:cNvPr id="991537" name="Freeform 305"/>
                <p:cNvSpPr>
                  <a:spLocks noChangeAspect="1" noEditPoints="1"/>
                </p:cNvSpPr>
                <p:nvPr/>
              </p:nvSpPr>
              <p:spPr bwMode="auto">
                <a:xfrm>
                  <a:off x="1561" y="2526"/>
                  <a:ext cx="42" cy="39"/>
                </a:xfrm>
                <a:custGeom>
                  <a:avLst/>
                  <a:gdLst>
                    <a:gd name="T0" fmla="*/ 0 w 83"/>
                    <a:gd name="T1" fmla="*/ 79 h 79"/>
                    <a:gd name="T2" fmla="*/ 41 w 83"/>
                    <a:gd name="T3" fmla="*/ 0 h 79"/>
                    <a:gd name="T4" fmla="*/ 83 w 83"/>
                    <a:gd name="T5" fmla="*/ 79 h 79"/>
                    <a:gd name="T6" fmla="*/ 0 w 83"/>
                    <a:gd name="T7" fmla="*/ 79 h 79"/>
                    <a:gd name="T8" fmla="*/ 41 w 83"/>
                    <a:gd name="T9" fmla="*/ 7 h 79"/>
                    <a:gd name="T10" fmla="*/ 7 w 83"/>
                    <a:gd name="T11" fmla="*/ 76 h 79"/>
                    <a:gd name="T12" fmla="*/ 77 w 83"/>
                    <a:gd name="T13" fmla="*/ 76 h 79"/>
                    <a:gd name="T14" fmla="*/ 41 w 83"/>
                    <a:gd name="T15" fmla="*/ 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3" h="79">
                      <a:moveTo>
                        <a:pt x="0" y="79"/>
                      </a:moveTo>
                      <a:lnTo>
                        <a:pt x="41" y="0"/>
                      </a:lnTo>
                      <a:lnTo>
                        <a:pt x="83" y="79"/>
                      </a:lnTo>
                      <a:lnTo>
                        <a:pt x="0" y="79"/>
                      </a:lnTo>
                      <a:close/>
                      <a:moveTo>
                        <a:pt x="41" y="7"/>
                      </a:moveTo>
                      <a:lnTo>
                        <a:pt x="7" y="76"/>
                      </a:lnTo>
                      <a:lnTo>
                        <a:pt x="77" y="76"/>
                      </a:lnTo>
                      <a:lnTo>
                        <a:pt x="41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538" name="Rectangle 306"/>
                <p:cNvSpPr>
                  <a:spLocks noChangeAspect="1" noChangeArrowheads="1"/>
                </p:cNvSpPr>
                <p:nvPr/>
              </p:nvSpPr>
              <p:spPr bwMode="auto">
                <a:xfrm>
                  <a:off x="1668" y="2580"/>
                  <a:ext cx="17" cy="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500" b="0">
                      <a:solidFill>
                        <a:srgbClr val="000000"/>
                      </a:solidFill>
                    </a:rPr>
                    <a:t>a</a:t>
                  </a:r>
                  <a:endParaRPr lang="ru-RU"/>
                </a:p>
              </p:txBody>
            </p:sp>
            <p:sp>
              <p:nvSpPr>
                <p:cNvPr id="991539" name="Rectangle 307"/>
                <p:cNvSpPr>
                  <a:spLocks noChangeAspect="1" noChangeArrowheads="1"/>
                </p:cNvSpPr>
                <p:nvPr/>
              </p:nvSpPr>
              <p:spPr bwMode="auto">
                <a:xfrm>
                  <a:off x="1686" y="2580"/>
                  <a:ext cx="7" cy="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500" b="0">
                      <a:solidFill>
                        <a:srgbClr val="000000"/>
                      </a:solidFill>
                    </a:rPr>
                    <a:t>i</a:t>
                  </a:r>
                  <a:endParaRPr lang="ru-RU"/>
                </a:p>
              </p:txBody>
            </p:sp>
            <p:sp>
              <p:nvSpPr>
                <p:cNvPr id="991540" name="Rectangle 308"/>
                <p:cNvSpPr>
                  <a:spLocks noChangeAspect="1" noChangeArrowheads="1"/>
                </p:cNvSpPr>
                <p:nvPr/>
              </p:nvSpPr>
              <p:spPr bwMode="auto">
                <a:xfrm>
                  <a:off x="1694" y="2580"/>
                  <a:ext cx="10" cy="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500" b="0">
                      <a:solidFill>
                        <a:srgbClr val="000000"/>
                      </a:solidFill>
                    </a:rPr>
                    <a:t>r</a:t>
                  </a:r>
                  <a:endParaRPr lang="ru-RU"/>
                </a:p>
              </p:txBody>
            </p:sp>
            <p:sp>
              <p:nvSpPr>
                <p:cNvPr id="991541" name="Freeform 309"/>
                <p:cNvSpPr>
                  <a:spLocks noChangeAspect="1" noEditPoints="1"/>
                </p:cNvSpPr>
                <p:nvPr/>
              </p:nvSpPr>
              <p:spPr bwMode="auto">
                <a:xfrm>
                  <a:off x="1561" y="2578"/>
                  <a:ext cx="42" cy="46"/>
                </a:xfrm>
                <a:custGeom>
                  <a:avLst/>
                  <a:gdLst>
                    <a:gd name="T0" fmla="*/ 37 w 83"/>
                    <a:gd name="T1" fmla="*/ 0 h 93"/>
                    <a:gd name="T2" fmla="*/ 25 w 83"/>
                    <a:gd name="T3" fmla="*/ 3 h 93"/>
                    <a:gd name="T4" fmla="*/ 17 w 83"/>
                    <a:gd name="T5" fmla="*/ 9 h 93"/>
                    <a:gd name="T6" fmla="*/ 8 w 83"/>
                    <a:gd name="T7" fmla="*/ 17 h 93"/>
                    <a:gd name="T8" fmla="*/ 5 w 83"/>
                    <a:gd name="T9" fmla="*/ 26 h 93"/>
                    <a:gd name="T10" fmla="*/ 2 w 83"/>
                    <a:gd name="T11" fmla="*/ 32 h 93"/>
                    <a:gd name="T12" fmla="*/ 1 w 83"/>
                    <a:gd name="T13" fmla="*/ 37 h 93"/>
                    <a:gd name="T14" fmla="*/ 1 w 83"/>
                    <a:gd name="T15" fmla="*/ 43 h 93"/>
                    <a:gd name="T16" fmla="*/ 1 w 83"/>
                    <a:gd name="T17" fmla="*/ 52 h 93"/>
                    <a:gd name="T18" fmla="*/ 4 w 83"/>
                    <a:gd name="T19" fmla="*/ 63 h 93"/>
                    <a:gd name="T20" fmla="*/ 8 w 83"/>
                    <a:gd name="T21" fmla="*/ 74 h 93"/>
                    <a:gd name="T22" fmla="*/ 17 w 83"/>
                    <a:gd name="T23" fmla="*/ 83 h 93"/>
                    <a:gd name="T24" fmla="*/ 24 w 83"/>
                    <a:gd name="T25" fmla="*/ 87 h 93"/>
                    <a:gd name="T26" fmla="*/ 28 w 83"/>
                    <a:gd name="T27" fmla="*/ 90 h 93"/>
                    <a:gd name="T28" fmla="*/ 34 w 83"/>
                    <a:gd name="T29" fmla="*/ 92 h 93"/>
                    <a:gd name="T30" fmla="*/ 38 w 83"/>
                    <a:gd name="T31" fmla="*/ 93 h 93"/>
                    <a:gd name="T32" fmla="*/ 44 w 83"/>
                    <a:gd name="T33" fmla="*/ 93 h 93"/>
                    <a:gd name="T34" fmla="*/ 48 w 83"/>
                    <a:gd name="T35" fmla="*/ 92 h 93"/>
                    <a:gd name="T36" fmla="*/ 54 w 83"/>
                    <a:gd name="T37" fmla="*/ 90 h 93"/>
                    <a:gd name="T38" fmla="*/ 60 w 83"/>
                    <a:gd name="T39" fmla="*/ 87 h 93"/>
                    <a:gd name="T40" fmla="*/ 66 w 83"/>
                    <a:gd name="T41" fmla="*/ 83 h 93"/>
                    <a:gd name="T42" fmla="*/ 74 w 83"/>
                    <a:gd name="T43" fmla="*/ 74 h 93"/>
                    <a:gd name="T44" fmla="*/ 79 w 83"/>
                    <a:gd name="T45" fmla="*/ 63 h 93"/>
                    <a:gd name="T46" fmla="*/ 82 w 83"/>
                    <a:gd name="T47" fmla="*/ 52 h 93"/>
                    <a:gd name="T48" fmla="*/ 82 w 83"/>
                    <a:gd name="T49" fmla="*/ 40 h 93"/>
                    <a:gd name="T50" fmla="*/ 79 w 83"/>
                    <a:gd name="T51" fmla="*/ 29 h 93"/>
                    <a:gd name="T52" fmla="*/ 76 w 83"/>
                    <a:gd name="T53" fmla="*/ 20 h 93"/>
                    <a:gd name="T54" fmla="*/ 73 w 83"/>
                    <a:gd name="T55" fmla="*/ 16 h 93"/>
                    <a:gd name="T56" fmla="*/ 69 w 83"/>
                    <a:gd name="T57" fmla="*/ 10 h 93"/>
                    <a:gd name="T58" fmla="*/ 64 w 83"/>
                    <a:gd name="T59" fmla="*/ 7 h 93"/>
                    <a:gd name="T60" fmla="*/ 57 w 83"/>
                    <a:gd name="T61" fmla="*/ 3 h 93"/>
                    <a:gd name="T62" fmla="*/ 46 w 83"/>
                    <a:gd name="T63" fmla="*/ 0 h 93"/>
                    <a:gd name="T64" fmla="*/ 41 w 83"/>
                    <a:gd name="T65" fmla="*/ 4 h 93"/>
                    <a:gd name="T66" fmla="*/ 46 w 83"/>
                    <a:gd name="T67" fmla="*/ 4 h 93"/>
                    <a:gd name="T68" fmla="*/ 51 w 83"/>
                    <a:gd name="T69" fmla="*/ 6 h 93"/>
                    <a:gd name="T70" fmla="*/ 56 w 83"/>
                    <a:gd name="T71" fmla="*/ 7 h 93"/>
                    <a:gd name="T72" fmla="*/ 60 w 83"/>
                    <a:gd name="T73" fmla="*/ 9 h 93"/>
                    <a:gd name="T74" fmla="*/ 64 w 83"/>
                    <a:gd name="T75" fmla="*/ 13 h 93"/>
                    <a:gd name="T76" fmla="*/ 67 w 83"/>
                    <a:gd name="T77" fmla="*/ 16 h 93"/>
                    <a:gd name="T78" fmla="*/ 71 w 83"/>
                    <a:gd name="T79" fmla="*/ 20 h 93"/>
                    <a:gd name="T80" fmla="*/ 74 w 83"/>
                    <a:gd name="T81" fmla="*/ 24 h 93"/>
                    <a:gd name="T82" fmla="*/ 77 w 83"/>
                    <a:gd name="T83" fmla="*/ 36 h 93"/>
                    <a:gd name="T84" fmla="*/ 79 w 83"/>
                    <a:gd name="T85" fmla="*/ 46 h 93"/>
                    <a:gd name="T86" fmla="*/ 77 w 83"/>
                    <a:gd name="T87" fmla="*/ 57 h 93"/>
                    <a:gd name="T88" fmla="*/ 74 w 83"/>
                    <a:gd name="T89" fmla="*/ 67 h 93"/>
                    <a:gd name="T90" fmla="*/ 69 w 83"/>
                    <a:gd name="T91" fmla="*/ 76 h 93"/>
                    <a:gd name="T92" fmla="*/ 60 w 83"/>
                    <a:gd name="T93" fmla="*/ 83 h 93"/>
                    <a:gd name="T94" fmla="*/ 51 w 83"/>
                    <a:gd name="T95" fmla="*/ 87 h 93"/>
                    <a:gd name="T96" fmla="*/ 41 w 83"/>
                    <a:gd name="T97" fmla="*/ 89 h 93"/>
                    <a:gd name="T98" fmla="*/ 31 w 83"/>
                    <a:gd name="T99" fmla="*/ 87 h 93"/>
                    <a:gd name="T100" fmla="*/ 23 w 83"/>
                    <a:gd name="T101" fmla="*/ 83 h 93"/>
                    <a:gd name="T102" fmla="*/ 15 w 83"/>
                    <a:gd name="T103" fmla="*/ 76 h 93"/>
                    <a:gd name="T104" fmla="*/ 8 w 83"/>
                    <a:gd name="T105" fmla="*/ 67 h 93"/>
                    <a:gd name="T106" fmla="*/ 5 w 83"/>
                    <a:gd name="T107" fmla="*/ 57 h 93"/>
                    <a:gd name="T108" fmla="*/ 4 w 83"/>
                    <a:gd name="T109" fmla="*/ 46 h 93"/>
                    <a:gd name="T110" fmla="*/ 4 w 83"/>
                    <a:gd name="T111" fmla="*/ 42 h 93"/>
                    <a:gd name="T112" fmla="*/ 5 w 83"/>
                    <a:gd name="T113" fmla="*/ 36 h 93"/>
                    <a:gd name="T114" fmla="*/ 7 w 83"/>
                    <a:gd name="T115" fmla="*/ 30 h 93"/>
                    <a:gd name="T116" fmla="*/ 8 w 83"/>
                    <a:gd name="T117" fmla="*/ 24 h 93"/>
                    <a:gd name="T118" fmla="*/ 15 w 83"/>
                    <a:gd name="T119" fmla="*/ 16 h 93"/>
                    <a:gd name="T120" fmla="*/ 23 w 83"/>
                    <a:gd name="T121" fmla="*/ 9 h 93"/>
                    <a:gd name="T122" fmla="*/ 33 w 83"/>
                    <a:gd name="T123" fmla="*/ 6 h 93"/>
                    <a:gd name="T124" fmla="*/ 41 w 83"/>
                    <a:gd name="T125" fmla="*/ 4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3" h="93">
                      <a:moveTo>
                        <a:pt x="41" y="0"/>
                      </a:moveTo>
                      <a:lnTo>
                        <a:pt x="37" y="0"/>
                      </a:lnTo>
                      <a:lnTo>
                        <a:pt x="31" y="1"/>
                      </a:lnTo>
                      <a:lnTo>
                        <a:pt x="25" y="3"/>
                      </a:lnTo>
                      <a:lnTo>
                        <a:pt x="21" y="6"/>
                      </a:lnTo>
                      <a:lnTo>
                        <a:pt x="17" y="9"/>
                      </a:lnTo>
                      <a:lnTo>
                        <a:pt x="13" y="13"/>
                      </a:lnTo>
                      <a:lnTo>
                        <a:pt x="8" y="17"/>
                      </a:lnTo>
                      <a:lnTo>
                        <a:pt x="7" y="23"/>
                      </a:lnTo>
                      <a:lnTo>
                        <a:pt x="5" y="26"/>
                      </a:lnTo>
                      <a:lnTo>
                        <a:pt x="4" y="29"/>
                      </a:lnTo>
                      <a:lnTo>
                        <a:pt x="2" y="32"/>
                      </a:lnTo>
                      <a:lnTo>
                        <a:pt x="2" y="34"/>
                      </a:lnTo>
                      <a:lnTo>
                        <a:pt x="1" y="37"/>
                      </a:lnTo>
                      <a:lnTo>
                        <a:pt x="1" y="40"/>
                      </a:lnTo>
                      <a:lnTo>
                        <a:pt x="1" y="43"/>
                      </a:lnTo>
                      <a:lnTo>
                        <a:pt x="0" y="46"/>
                      </a:lnTo>
                      <a:lnTo>
                        <a:pt x="1" y="52"/>
                      </a:lnTo>
                      <a:lnTo>
                        <a:pt x="1" y="57"/>
                      </a:lnTo>
                      <a:lnTo>
                        <a:pt x="4" y="63"/>
                      </a:lnTo>
                      <a:lnTo>
                        <a:pt x="5" y="69"/>
                      </a:lnTo>
                      <a:lnTo>
                        <a:pt x="8" y="74"/>
                      </a:lnTo>
                      <a:lnTo>
                        <a:pt x="13" y="79"/>
                      </a:lnTo>
                      <a:lnTo>
                        <a:pt x="17" y="83"/>
                      </a:lnTo>
                      <a:lnTo>
                        <a:pt x="21" y="86"/>
                      </a:lnTo>
                      <a:lnTo>
                        <a:pt x="24" y="87"/>
                      </a:lnTo>
                      <a:lnTo>
                        <a:pt x="25" y="89"/>
                      </a:lnTo>
                      <a:lnTo>
                        <a:pt x="28" y="90"/>
                      </a:lnTo>
                      <a:lnTo>
                        <a:pt x="31" y="90"/>
                      </a:lnTo>
                      <a:lnTo>
                        <a:pt x="34" y="92"/>
                      </a:lnTo>
                      <a:lnTo>
                        <a:pt x="36" y="92"/>
                      </a:lnTo>
                      <a:lnTo>
                        <a:pt x="38" y="93"/>
                      </a:lnTo>
                      <a:lnTo>
                        <a:pt x="41" y="93"/>
                      </a:lnTo>
                      <a:lnTo>
                        <a:pt x="44" y="93"/>
                      </a:lnTo>
                      <a:lnTo>
                        <a:pt x="47" y="92"/>
                      </a:lnTo>
                      <a:lnTo>
                        <a:pt x="48" y="92"/>
                      </a:lnTo>
                      <a:lnTo>
                        <a:pt x="51" y="90"/>
                      </a:lnTo>
                      <a:lnTo>
                        <a:pt x="54" y="90"/>
                      </a:lnTo>
                      <a:lnTo>
                        <a:pt x="57" y="89"/>
                      </a:lnTo>
                      <a:lnTo>
                        <a:pt x="60" y="87"/>
                      </a:lnTo>
                      <a:lnTo>
                        <a:pt x="61" y="86"/>
                      </a:lnTo>
                      <a:lnTo>
                        <a:pt x="66" y="83"/>
                      </a:lnTo>
                      <a:lnTo>
                        <a:pt x="70" y="79"/>
                      </a:lnTo>
                      <a:lnTo>
                        <a:pt x="74" y="74"/>
                      </a:lnTo>
                      <a:lnTo>
                        <a:pt x="77" y="69"/>
                      </a:lnTo>
                      <a:lnTo>
                        <a:pt x="79" y="63"/>
                      </a:lnTo>
                      <a:lnTo>
                        <a:pt x="82" y="57"/>
                      </a:lnTo>
                      <a:lnTo>
                        <a:pt x="82" y="52"/>
                      </a:lnTo>
                      <a:lnTo>
                        <a:pt x="83" y="46"/>
                      </a:lnTo>
                      <a:lnTo>
                        <a:pt x="82" y="40"/>
                      </a:lnTo>
                      <a:lnTo>
                        <a:pt x="82" y="34"/>
                      </a:lnTo>
                      <a:lnTo>
                        <a:pt x="79" y="29"/>
                      </a:lnTo>
                      <a:lnTo>
                        <a:pt x="77" y="23"/>
                      </a:lnTo>
                      <a:lnTo>
                        <a:pt x="76" y="20"/>
                      </a:lnTo>
                      <a:lnTo>
                        <a:pt x="74" y="17"/>
                      </a:lnTo>
                      <a:lnTo>
                        <a:pt x="73" y="16"/>
                      </a:lnTo>
                      <a:lnTo>
                        <a:pt x="70" y="13"/>
                      </a:lnTo>
                      <a:lnTo>
                        <a:pt x="69" y="10"/>
                      </a:lnTo>
                      <a:lnTo>
                        <a:pt x="66" y="9"/>
                      </a:lnTo>
                      <a:lnTo>
                        <a:pt x="64" y="7"/>
                      </a:lnTo>
                      <a:lnTo>
                        <a:pt x="61" y="6"/>
                      </a:lnTo>
                      <a:lnTo>
                        <a:pt x="57" y="3"/>
                      </a:lnTo>
                      <a:lnTo>
                        <a:pt x="51" y="1"/>
                      </a:lnTo>
                      <a:lnTo>
                        <a:pt x="46" y="0"/>
                      </a:lnTo>
                      <a:lnTo>
                        <a:pt x="41" y="0"/>
                      </a:lnTo>
                      <a:close/>
                      <a:moveTo>
                        <a:pt x="41" y="4"/>
                      </a:moveTo>
                      <a:lnTo>
                        <a:pt x="43" y="4"/>
                      </a:lnTo>
                      <a:lnTo>
                        <a:pt x="46" y="4"/>
                      </a:lnTo>
                      <a:lnTo>
                        <a:pt x="48" y="6"/>
                      </a:lnTo>
                      <a:lnTo>
                        <a:pt x="51" y="6"/>
                      </a:lnTo>
                      <a:lnTo>
                        <a:pt x="53" y="6"/>
                      </a:lnTo>
                      <a:lnTo>
                        <a:pt x="56" y="7"/>
                      </a:lnTo>
                      <a:lnTo>
                        <a:pt x="57" y="9"/>
                      </a:lnTo>
                      <a:lnTo>
                        <a:pt x="60" y="9"/>
                      </a:lnTo>
                      <a:lnTo>
                        <a:pt x="61" y="10"/>
                      </a:lnTo>
                      <a:lnTo>
                        <a:pt x="64" y="13"/>
                      </a:lnTo>
                      <a:lnTo>
                        <a:pt x="66" y="14"/>
                      </a:lnTo>
                      <a:lnTo>
                        <a:pt x="67" y="16"/>
                      </a:lnTo>
                      <a:lnTo>
                        <a:pt x="70" y="19"/>
                      </a:lnTo>
                      <a:lnTo>
                        <a:pt x="71" y="20"/>
                      </a:lnTo>
                      <a:lnTo>
                        <a:pt x="73" y="23"/>
                      </a:lnTo>
                      <a:lnTo>
                        <a:pt x="74" y="24"/>
                      </a:lnTo>
                      <a:lnTo>
                        <a:pt x="76" y="30"/>
                      </a:lnTo>
                      <a:lnTo>
                        <a:pt x="77" y="36"/>
                      </a:lnTo>
                      <a:lnTo>
                        <a:pt x="79" y="42"/>
                      </a:lnTo>
                      <a:lnTo>
                        <a:pt x="79" y="46"/>
                      </a:lnTo>
                      <a:lnTo>
                        <a:pt x="79" y="52"/>
                      </a:lnTo>
                      <a:lnTo>
                        <a:pt x="77" y="57"/>
                      </a:lnTo>
                      <a:lnTo>
                        <a:pt x="76" y="62"/>
                      </a:lnTo>
                      <a:lnTo>
                        <a:pt x="74" y="67"/>
                      </a:lnTo>
                      <a:lnTo>
                        <a:pt x="71" y="72"/>
                      </a:lnTo>
                      <a:lnTo>
                        <a:pt x="69" y="76"/>
                      </a:lnTo>
                      <a:lnTo>
                        <a:pt x="64" y="79"/>
                      </a:lnTo>
                      <a:lnTo>
                        <a:pt x="60" y="83"/>
                      </a:lnTo>
                      <a:lnTo>
                        <a:pt x="56" y="85"/>
                      </a:lnTo>
                      <a:lnTo>
                        <a:pt x="51" y="87"/>
                      </a:lnTo>
                      <a:lnTo>
                        <a:pt x="46" y="87"/>
                      </a:lnTo>
                      <a:lnTo>
                        <a:pt x="41" y="89"/>
                      </a:lnTo>
                      <a:lnTo>
                        <a:pt x="37" y="87"/>
                      </a:lnTo>
                      <a:lnTo>
                        <a:pt x="31" y="87"/>
                      </a:lnTo>
                      <a:lnTo>
                        <a:pt x="27" y="85"/>
                      </a:lnTo>
                      <a:lnTo>
                        <a:pt x="23" y="83"/>
                      </a:lnTo>
                      <a:lnTo>
                        <a:pt x="18" y="79"/>
                      </a:lnTo>
                      <a:lnTo>
                        <a:pt x="15" y="76"/>
                      </a:lnTo>
                      <a:lnTo>
                        <a:pt x="11" y="72"/>
                      </a:lnTo>
                      <a:lnTo>
                        <a:pt x="8" y="67"/>
                      </a:lnTo>
                      <a:lnTo>
                        <a:pt x="7" y="62"/>
                      </a:lnTo>
                      <a:lnTo>
                        <a:pt x="5" y="57"/>
                      </a:lnTo>
                      <a:lnTo>
                        <a:pt x="4" y="52"/>
                      </a:lnTo>
                      <a:lnTo>
                        <a:pt x="4" y="46"/>
                      </a:lnTo>
                      <a:lnTo>
                        <a:pt x="4" y="43"/>
                      </a:lnTo>
                      <a:lnTo>
                        <a:pt x="4" y="42"/>
                      </a:lnTo>
                      <a:lnTo>
                        <a:pt x="5" y="39"/>
                      </a:lnTo>
                      <a:lnTo>
                        <a:pt x="5" y="36"/>
                      </a:lnTo>
                      <a:lnTo>
                        <a:pt x="7" y="33"/>
                      </a:lnTo>
                      <a:lnTo>
                        <a:pt x="7" y="30"/>
                      </a:lnTo>
                      <a:lnTo>
                        <a:pt x="7" y="27"/>
                      </a:lnTo>
                      <a:lnTo>
                        <a:pt x="8" y="24"/>
                      </a:lnTo>
                      <a:lnTo>
                        <a:pt x="11" y="20"/>
                      </a:lnTo>
                      <a:lnTo>
                        <a:pt x="15" y="16"/>
                      </a:lnTo>
                      <a:lnTo>
                        <a:pt x="18" y="13"/>
                      </a:lnTo>
                      <a:lnTo>
                        <a:pt x="23" y="9"/>
                      </a:lnTo>
                      <a:lnTo>
                        <a:pt x="27" y="7"/>
                      </a:lnTo>
                      <a:lnTo>
                        <a:pt x="33" y="6"/>
                      </a:lnTo>
                      <a:lnTo>
                        <a:pt x="37" y="4"/>
                      </a:lnTo>
                      <a:lnTo>
                        <a:pt x="4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542" name="Rectangle 310"/>
                <p:cNvSpPr>
                  <a:spLocks noChangeAspect="1" noChangeArrowheads="1"/>
                </p:cNvSpPr>
                <p:nvPr/>
              </p:nvSpPr>
              <p:spPr bwMode="auto">
                <a:xfrm>
                  <a:off x="1668" y="2633"/>
                  <a:ext cx="13" cy="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400" b="0">
                      <a:solidFill>
                        <a:srgbClr val="000000"/>
                      </a:solidFill>
                    </a:rPr>
                    <a:t>a</a:t>
                  </a:r>
                  <a:endParaRPr lang="ru-RU"/>
                </a:p>
              </p:txBody>
            </p:sp>
            <p:sp>
              <p:nvSpPr>
                <p:cNvPr id="991543" name="Rectangle 311"/>
                <p:cNvSpPr>
                  <a:spLocks noChangeAspect="1" noChangeArrowheads="1"/>
                </p:cNvSpPr>
                <p:nvPr/>
              </p:nvSpPr>
              <p:spPr bwMode="auto">
                <a:xfrm>
                  <a:off x="1682" y="2633"/>
                  <a:ext cx="14" cy="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400" b="0">
                      <a:solidFill>
                        <a:srgbClr val="000000"/>
                      </a:solidFill>
                    </a:rPr>
                    <a:t>p</a:t>
                  </a:r>
                  <a:endParaRPr lang="ru-RU"/>
                </a:p>
              </p:txBody>
            </p:sp>
            <p:sp>
              <p:nvSpPr>
                <p:cNvPr id="991544" name="Rectangle 312"/>
                <p:cNvSpPr>
                  <a:spLocks noChangeAspect="1" noChangeArrowheads="1"/>
                </p:cNvSpPr>
                <p:nvPr/>
              </p:nvSpPr>
              <p:spPr bwMode="auto">
                <a:xfrm>
                  <a:off x="1696" y="2633"/>
                  <a:ext cx="14" cy="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400" b="0">
                      <a:solidFill>
                        <a:srgbClr val="000000"/>
                      </a:solidFill>
                    </a:rPr>
                    <a:t>p</a:t>
                  </a:r>
                  <a:endParaRPr lang="ru-RU"/>
                </a:p>
              </p:txBody>
            </p:sp>
            <p:sp>
              <p:nvSpPr>
                <p:cNvPr id="991545" name="Rectangle 313"/>
                <p:cNvSpPr>
                  <a:spLocks noChangeAspect="1" noChangeArrowheads="1"/>
                </p:cNvSpPr>
                <p:nvPr/>
              </p:nvSpPr>
              <p:spPr bwMode="auto">
                <a:xfrm>
                  <a:off x="1709" y="2633"/>
                  <a:ext cx="9" cy="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400" b="0">
                      <a:solidFill>
                        <a:srgbClr val="000000"/>
                      </a:solidFill>
                    </a:rPr>
                    <a:t>r</a:t>
                  </a:r>
                  <a:endParaRPr lang="ru-RU"/>
                </a:p>
              </p:txBody>
            </p:sp>
            <p:sp>
              <p:nvSpPr>
                <p:cNvPr id="991546" name="Rectangle 314"/>
                <p:cNvSpPr>
                  <a:spLocks noChangeAspect="1" noChangeArrowheads="1"/>
                </p:cNvSpPr>
                <p:nvPr/>
              </p:nvSpPr>
              <p:spPr bwMode="auto">
                <a:xfrm>
                  <a:off x="1718" y="2633"/>
                  <a:ext cx="14" cy="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400" b="0">
                      <a:solidFill>
                        <a:srgbClr val="000000"/>
                      </a:solidFill>
                    </a:rPr>
                    <a:t>o</a:t>
                  </a:r>
                  <a:endParaRPr lang="ru-RU"/>
                </a:p>
              </p:txBody>
            </p:sp>
            <p:sp>
              <p:nvSpPr>
                <p:cNvPr id="991547" name="Rectangle 315"/>
                <p:cNvSpPr>
                  <a:spLocks noChangeAspect="1" noChangeArrowheads="1"/>
                </p:cNvSpPr>
                <p:nvPr/>
              </p:nvSpPr>
              <p:spPr bwMode="auto">
                <a:xfrm>
                  <a:off x="1732" y="2633"/>
                  <a:ext cx="13" cy="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400" b="0">
                      <a:solidFill>
                        <a:srgbClr val="000000"/>
                      </a:solidFill>
                    </a:rPr>
                    <a:t>x</a:t>
                  </a:r>
                  <a:endParaRPr lang="ru-RU"/>
                </a:p>
              </p:txBody>
            </p:sp>
            <p:sp>
              <p:nvSpPr>
                <p:cNvPr id="991548" name="Rectangle 316"/>
                <p:cNvSpPr>
                  <a:spLocks noChangeAspect="1" noChangeArrowheads="1"/>
                </p:cNvSpPr>
                <p:nvPr/>
              </p:nvSpPr>
              <p:spPr bwMode="auto">
                <a:xfrm>
                  <a:off x="1744" y="2633"/>
                  <a:ext cx="7" cy="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400" b="0">
                      <a:solidFill>
                        <a:srgbClr val="000000"/>
                      </a:solidFill>
                    </a:rPr>
                    <a:t>.</a:t>
                  </a:r>
                  <a:endParaRPr lang="ru-RU"/>
                </a:p>
              </p:txBody>
            </p:sp>
            <p:sp>
              <p:nvSpPr>
                <p:cNvPr id="991549" name="Line 317"/>
                <p:cNvSpPr>
                  <a:spLocks noChangeAspect="1" noChangeShapeType="1"/>
                </p:cNvSpPr>
                <p:nvPr/>
              </p:nvSpPr>
              <p:spPr bwMode="auto">
                <a:xfrm>
                  <a:off x="1511" y="2648"/>
                  <a:ext cx="142" cy="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550" name="Freeform 318"/>
                <p:cNvSpPr>
                  <a:spLocks noChangeAspect="1"/>
                </p:cNvSpPr>
                <p:nvPr/>
              </p:nvSpPr>
              <p:spPr bwMode="auto">
                <a:xfrm>
                  <a:off x="824" y="2876"/>
                  <a:ext cx="34" cy="29"/>
                </a:xfrm>
                <a:custGeom>
                  <a:avLst/>
                  <a:gdLst>
                    <a:gd name="T0" fmla="*/ 0 w 69"/>
                    <a:gd name="T1" fmla="*/ 59 h 59"/>
                    <a:gd name="T2" fmla="*/ 35 w 69"/>
                    <a:gd name="T3" fmla="*/ 0 h 59"/>
                    <a:gd name="T4" fmla="*/ 69 w 69"/>
                    <a:gd name="T5" fmla="*/ 59 h 59"/>
                    <a:gd name="T6" fmla="*/ 0 w 69"/>
                    <a:gd name="T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9" h="59">
                      <a:moveTo>
                        <a:pt x="0" y="59"/>
                      </a:moveTo>
                      <a:lnTo>
                        <a:pt x="35" y="0"/>
                      </a:lnTo>
                      <a:lnTo>
                        <a:pt x="69" y="59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551" name="Freeform 319"/>
                <p:cNvSpPr>
                  <a:spLocks noChangeAspect="1"/>
                </p:cNvSpPr>
                <p:nvPr/>
              </p:nvSpPr>
              <p:spPr bwMode="auto">
                <a:xfrm>
                  <a:off x="915" y="2917"/>
                  <a:ext cx="34" cy="34"/>
                </a:xfrm>
                <a:custGeom>
                  <a:avLst/>
                  <a:gdLst>
                    <a:gd name="T0" fmla="*/ 30 w 69"/>
                    <a:gd name="T1" fmla="*/ 0 h 68"/>
                    <a:gd name="T2" fmla="*/ 21 w 69"/>
                    <a:gd name="T3" fmla="*/ 1 h 68"/>
                    <a:gd name="T4" fmla="*/ 13 w 69"/>
                    <a:gd name="T5" fmla="*/ 5 h 68"/>
                    <a:gd name="T6" fmla="*/ 7 w 69"/>
                    <a:gd name="T7" fmla="*/ 12 h 68"/>
                    <a:gd name="T8" fmla="*/ 3 w 69"/>
                    <a:gd name="T9" fmla="*/ 18 h 68"/>
                    <a:gd name="T10" fmla="*/ 1 w 69"/>
                    <a:gd name="T11" fmla="*/ 22 h 68"/>
                    <a:gd name="T12" fmla="*/ 0 w 69"/>
                    <a:gd name="T13" fmla="*/ 27 h 68"/>
                    <a:gd name="T14" fmla="*/ 0 w 69"/>
                    <a:gd name="T15" fmla="*/ 31 h 68"/>
                    <a:gd name="T16" fmla="*/ 0 w 69"/>
                    <a:gd name="T17" fmla="*/ 37 h 68"/>
                    <a:gd name="T18" fmla="*/ 3 w 69"/>
                    <a:gd name="T19" fmla="*/ 45 h 68"/>
                    <a:gd name="T20" fmla="*/ 7 w 69"/>
                    <a:gd name="T21" fmla="*/ 54 h 68"/>
                    <a:gd name="T22" fmla="*/ 13 w 69"/>
                    <a:gd name="T23" fmla="*/ 60 h 68"/>
                    <a:gd name="T24" fmla="*/ 18 w 69"/>
                    <a:gd name="T25" fmla="*/ 64 h 68"/>
                    <a:gd name="T26" fmla="*/ 23 w 69"/>
                    <a:gd name="T27" fmla="*/ 65 h 68"/>
                    <a:gd name="T28" fmla="*/ 27 w 69"/>
                    <a:gd name="T29" fmla="*/ 67 h 68"/>
                    <a:gd name="T30" fmla="*/ 31 w 69"/>
                    <a:gd name="T31" fmla="*/ 68 h 68"/>
                    <a:gd name="T32" fmla="*/ 36 w 69"/>
                    <a:gd name="T33" fmla="*/ 68 h 68"/>
                    <a:gd name="T34" fmla="*/ 41 w 69"/>
                    <a:gd name="T35" fmla="*/ 67 h 68"/>
                    <a:gd name="T36" fmla="*/ 46 w 69"/>
                    <a:gd name="T37" fmla="*/ 65 h 68"/>
                    <a:gd name="T38" fmla="*/ 49 w 69"/>
                    <a:gd name="T39" fmla="*/ 64 h 68"/>
                    <a:gd name="T40" fmla="*/ 54 w 69"/>
                    <a:gd name="T41" fmla="*/ 60 h 68"/>
                    <a:gd name="T42" fmla="*/ 62 w 69"/>
                    <a:gd name="T43" fmla="*/ 54 h 68"/>
                    <a:gd name="T44" fmla="*/ 66 w 69"/>
                    <a:gd name="T45" fmla="*/ 45 h 68"/>
                    <a:gd name="T46" fmla="*/ 67 w 69"/>
                    <a:gd name="T47" fmla="*/ 37 h 68"/>
                    <a:gd name="T48" fmla="*/ 67 w 69"/>
                    <a:gd name="T49" fmla="*/ 28 h 68"/>
                    <a:gd name="T50" fmla="*/ 66 w 69"/>
                    <a:gd name="T51" fmla="*/ 20 h 68"/>
                    <a:gd name="T52" fmla="*/ 63 w 69"/>
                    <a:gd name="T53" fmla="*/ 14 h 68"/>
                    <a:gd name="T54" fmla="*/ 60 w 69"/>
                    <a:gd name="T55" fmla="*/ 10 h 68"/>
                    <a:gd name="T56" fmla="*/ 57 w 69"/>
                    <a:gd name="T57" fmla="*/ 7 h 68"/>
                    <a:gd name="T58" fmla="*/ 53 w 69"/>
                    <a:gd name="T59" fmla="*/ 4 h 68"/>
                    <a:gd name="T60" fmla="*/ 46 w 69"/>
                    <a:gd name="T61" fmla="*/ 1 h 68"/>
                    <a:gd name="T62" fmla="*/ 39 w 69"/>
                    <a:gd name="T6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9" h="68">
                      <a:moveTo>
                        <a:pt x="34" y="0"/>
                      </a:moveTo>
                      <a:lnTo>
                        <a:pt x="30" y="0"/>
                      </a:lnTo>
                      <a:lnTo>
                        <a:pt x="26" y="0"/>
                      </a:lnTo>
                      <a:lnTo>
                        <a:pt x="21" y="1"/>
                      </a:lnTo>
                      <a:lnTo>
                        <a:pt x="17" y="2"/>
                      </a:lnTo>
                      <a:lnTo>
                        <a:pt x="13" y="5"/>
                      </a:lnTo>
                      <a:lnTo>
                        <a:pt x="10" y="8"/>
                      </a:lnTo>
                      <a:lnTo>
                        <a:pt x="7" y="12"/>
                      </a:lnTo>
                      <a:lnTo>
                        <a:pt x="4" y="17"/>
                      </a:lnTo>
                      <a:lnTo>
                        <a:pt x="3" y="18"/>
                      </a:lnTo>
                      <a:lnTo>
                        <a:pt x="3" y="20"/>
                      </a:lnTo>
                      <a:lnTo>
                        <a:pt x="1" y="22"/>
                      </a:lnTo>
                      <a:lnTo>
                        <a:pt x="1" y="24"/>
                      </a:lnTo>
                      <a:lnTo>
                        <a:pt x="0" y="27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0" y="34"/>
                      </a:lnTo>
                      <a:lnTo>
                        <a:pt x="0" y="37"/>
                      </a:lnTo>
                      <a:lnTo>
                        <a:pt x="1" y="41"/>
                      </a:lnTo>
                      <a:lnTo>
                        <a:pt x="3" y="45"/>
                      </a:lnTo>
                      <a:lnTo>
                        <a:pt x="4" y="50"/>
                      </a:lnTo>
                      <a:lnTo>
                        <a:pt x="7" y="54"/>
                      </a:lnTo>
                      <a:lnTo>
                        <a:pt x="10" y="57"/>
                      </a:lnTo>
                      <a:lnTo>
                        <a:pt x="13" y="60"/>
                      </a:lnTo>
                      <a:lnTo>
                        <a:pt x="17" y="62"/>
                      </a:lnTo>
                      <a:lnTo>
                        <a:pt x="18" y="64"/>
                      </a:lnTo>
                      <a:lnTo>
                        <a:pt x="21" y="65"/>
                      </a:lnTo>
                      <a:lnTo>
                        <a:pt x="23" y="65"/>
                      </a:lnTo>
                      <a:lnTo>
                        <a:pt x="26" y="67"/>
                      </a:lnTo>
                      <a:lnTo>
                        <a:pt x="27" y="67"/>
                      </a:lnTo>
                      <a:lnTo>
                        <a:pt x="29" y="67"/>
                      </a:lnTo>
                      <a:lnTo>
                        <a:pt x="31" y="68"/>
                      </a:lnTo>
                      <a:lnTo>
                        <a:pt x="34" y="68"/>
                      </a:lnTo>
                      <a:lnTo>
                        <a:pt x="36" y="68"/>
                      </a:lnTo>
                      <a:lnTo>
                        <a:pt x="39" y="67"/>
                      </a:lnTo>
                      <a:lnTo>
                        <a:pt x="41" y="67"/>
                      </a:lnTo>
                      <a:lnTo>
                        <a:pt x="43" y="67"/>
                      </a:lnTo>
                      <a:lnTo>
                        <a:pt x="46" y="65"/>
                      </a:lnTo>
                      <a:lnTo>
                        <a:pt x="47" y="65"/>
                      </a:lnTo>
                      <a:lnTo>
                        <a:pt x="49" y="64"/>
                      </a:lnTo>
                      <a:lnTo>
                        <a:pt x="52" y="62"/>
                      </a:lnTo>
                      <a:lnTo>
                        <a:pt x="54" y="60"/>
                      </a:lnTo>
                      <a:lnTo>
                        <a:pt x="59" y="57"/>
                      </a:lnTo>
                      <a:lnTo>
                        <a:pt x="62" y="54"/>
                      </a:lnTo>
                      <a:lnTo>
                        <a:pt x="63" y="50"/>
                      </a:lnTo>
                      <a:lnTo>
                        <a:pt x="66" y="45"/>
                      </a:lnTo>
                      <a:lnTo>
                        <a:pt x="67" y="41"/>
                      </a:lnTo>
                      <a:lnTo>
                        <a:pt x="67" y="37"/>
                      </a:lnTo>
                      <a:lnTo>
                        <a:pt x="69" y="34"/>
                      </a:lnTo>
                      <a:lnTo>
                        <a:pt x="67" y="28"/>
                      </a:lnTo>
                      <a:lnTo>
                        <a:pt x="67" y="24"/>
                      </a:lnTo>
                      <a:lnTo>
                        <a:pt x="66" y="20"/>
                      </a:lnTo>
                      <a:lnTo>
                        <a:pt x="63" y="17"/>
                      </a:lnTo>
                      <a:lnTo>
                        <a:pt x="63" y="14"/>
                      </a:lnTo>
                      <a:lnTo>
                        <a:pt x="62" y="12"/>
                      </a:lnTo>
                      <a:lnTo>
                        <a:pt x="60" y="10"/>
                      </a:lnTo>
                      <a:lnTo>
                        <a:pt x="59" y="8"/>
                      </a:lnTo>
                      <a:lnTo>
                        <a:pt x="57" y="7"/>
                      </a:lnTo>
                      <a:lnTo>
                        <a:pt x="54" y="5"/>
                      </a:lnTo>
                      <a:lnTo>
                        <a:pt x="53" y="4"/>
                      </a:lnTo>
                      <a:lnTo>
                        <a:pt x="52" y="2"/>
                      </a:lnTo>
                      <a:lnTo>
                        <a:pt x="46" y="1"/>
                      </a:lnTo>
                      <a:lnTo>
                        <a:pt x="43" y="0"/>
                      </a:lnTo>
                      <a:lnTo>
                        <a:pt x="39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552" name="Freeform 320"/>
                <p:cNvSpPr>
                  <a:spLocks noChangeAspect="1"/>
                </p:cNvSpPr>
                <p:nvPr/>
              </p:nvSpPr>
              <p:spPr bwMode="auto">
                <a:xfrm>
                  <a:off x="922" y="2963"/>
                  <a:ext cx="35" cy="30"/>
                </a:xfrm>
                <a:custGeom>
                  <a:avLst/>
                  <a:gdLst>
                    <a:gd name="T0" fmla="*/ 0 w 69"/>
                    <a:gd name="T1" fmla="*/ 60 h 60"/>
                    <a:gd name="T2" fmla="*/ 35 w 69"/>
                    <a:gd name="T3" fmla="*/ 0 h 60"/>
                    <a:gd name="T4" fmla="*/ 69 w 69"/>
                    <a:gd name="T5" fmla="*/ 60 h 60"/>
                    <a:gd name="T6" fmla="*/ 0 w 69"/>
                    <a:gd name="T7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9" h="60">
                      <a:moveTo>
                        <a:pt x="0" y="60"/>
                      </a:moveTo>
                      <a:lnTo>
                        <a:pt x="35" y="0"/>
                      </a:lnTo>
                      <a:lnTo>
                        <a:pt x="69" y="60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553" name="Freeform 321"/>
                <p:cNvSpPr>
                  <a:spLocks noChangeAspect="1"/>
                </p:cNvSpPr>
                <p:nvPr/>
              </p:nvSpPr>
              <p:spPr bwMode="auto">
                <a:xfrm>
                  <a:off x="929" y="2943"/>
                  <a:ext cx="35" cy="29"/>
                </a:xfrm>
                <a:custGeom>
                  <a:avLst/>
                  <a:gdLst>
                    <a:gd name="T0" fmla="*/ 0 w 70"/>
                    <a:gd name="T1" fmla="*/ 59 h 59"/>
                    <a:gd name="T2" fmla="*/ 34 w 70"/>
                    <a:gd name="T3" fmla="*/ 0 h 59"/>
                    <a:gd name="T4" fmla="*/ 70 w 70"/>
                    <a:gd name="T5" fmla="*/ 59 h 59"/>
                    <a:gd name="T6" fmla="*/ 0 w 70"/>
                    <a:gd name="T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0" h="59">
                      <a:moveTo>
                        <a:pt x="0" y="59"/>
                      </a:moveTo>
                      <a:lnTo>
                        <a:pt x="34" y="0"/>
                      </a:lnTo>
                      <a:lnTo>
                        <a:pt x="70" y="59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554" name="Freeform 322"/>
                <p:cNvSpPr>
                  <a:spLocks noChangeAspect="1"/>
                </p:cNvSpPr>
                <p:nvPr/>
              </p:nvSpPr>
              <p:spPr bwMode="auto">
                <a:xfrm>
                  <a:off x="1006" y="3151"/>
                  <a:ext cx="35" cy="35"/>
                </a:xfrm>
                <a:custGeom>
                  <a:avLst/>
                  <a:gdLst>
                    <a:gd name="T0" fmla="*/ 31 w 69"/>
                    <a:gd name="T1" fmla="*/ 0 h 69"/>
                    <a:gd name="T2" fmla="*/ 23 w 69"/>
                    <a:gd name="T3" fmla="*/ 3 h 69"/>
                    <a:gd name="T4" fmla="*/ 15 w 69"/>
                    <a:gd name="T5" fmla="*/ 7 h 69"/>
                    <a:gd name="T6" fmla="*/ 8 w 69"/>
                    <a:gd name="T7" fmla="*/ 13 h 69"/>
                    <a:gd name="T8" fmla="*/ 5 w 69"/>
                    <a:gd name="T9" fmla="*/ 19 h 69"/>
                    <a:gd name="T10" fmla="*/ 3 w 69"/>
                    <a:gd name="T11" fmla="*/ 23 h 69"/>
                    <a:gd name="T12" fmla="*/ 2 w 69"/>
                    <a:gd name="T13" fmla="*/ 27 h 69"/>
                    <a:gd name="T14" fmla="*/ 2 w 69"/>
                    <a:gd name="T15" fmla="*/ 31 h 69"/>
                    <a:gd name="T16" fmla="*/ 2 w 69"/>
                    <a:gd name="T17" fmla="*/ 39 h 69"/>
                    <a:gd name="T18" fmla="*/ 3 w 69"/>
                    <a:gd name="T19" fmla="*/ 47 h 69"/>
                    <a:gd name="T20" fmla="*/ 8 w 69"/>
                    <a:gd name="T21" fmla="*/ 54 h 69"/>
                    <a:gd name="T22" fmla="*/ 15 w 69"/>
                    <a:gd name="T23" fmla="*/ 62 h 69"/>
                    <a:gd name="T24" fmla="*/ 21 w 69"/>
                    <a:gd name="T25" fmla="*/ 66 h 69"/>
                    <a:gd name="T26" fmla="*/ 25 w 69"/>
                    <a:gd name="T27" fmla="*/ 66 h 69"/>
                    <a:gd name="T28" fmla="*/ 29 w 69"/>
                    <a:gd name="T29" fmla="*/ 67 h 69"/>
                    <a:gd name="T30" fmla="*/ 33 w 69"/>
                    <a:gd name="T31" fmla="*/ 69 h 69"/>
                    <a:gd name="T32" fmla="*/ 38 w 69"/>
                    <a:gd name="T33" fmla="*/ 69 h 69"/>
                    <a:gd name="T34" fmla="*/ 42 w 69"/>
                    <a:gd name="T35" fmla="*/ 67 h 69"/>
                    <a:gd name="T36" fmla="*/ 46 w 69"/>
                    <a:gd name="T37" fmla="*/ 66 h 69"/>
                    <a:gd name="T38" fmla="*/ 51 w 69"/>
                    <a:gd name="T39" fmla="*/ 66 h 69"/>
                    <a:gd name="T40" fmla="*/ 56 w 69"/>
                    <a:gd name="T41" fmla="*/ 62 h 69"/>
                    <a:gd name="T42" fmla="*/ 62 w 69"/>
                    <a:gd name="T43" fmla="*/ 54 h 69"/>
                    <a:gd name="T44" fmla="*/ 68 w 69"/>
                    <a:gd name="T45" fmla="*/ 47 h 69"/>
                    <a:gd name="T46" fmla="*/ 69 w 69"/>
                    <a:gd name="T47" fmla="*/ 39 h 69"/>
                    <a:gd name="T48" fmla="*/ 69 w 69"/>
                    <a:gd name="T49" fmla="*/ 30 h 69"/>
                    <a:gd name="T50" fmla="*/ 68 w 69"/>
                    <a:gd name="T51" fmla="*/ 21 h 69"/>
                    <a:gd name="T52" fmla="*/ 64 w 69"/>
                    <a:gd name="T53" fmla="*/ 14 h 69"/>
                    <a:gd name="T54" fmla="*/ 61 w 69"/>
                    <a:gd name="T55" fmla="*/ 11 h 69"/>
                    <a:gd name="T56" fmla="*/ 58 w 69"/>
                    <a:gd name="T57" fmla="*/ 9 h 69"/>
                    <a:gd name="T58" fmla="*/ 55 w 69"/>
                    <a:gd name="T59" fmla="*/ 6 h 69"/>
                    <a:gd name="T60" fmla="*/ 48 w 69"/>
                    <a:gd name="T61" fmla="*/ 3 h 69"/>
                    <a:gd name="T62" fmla="*/ 41 w 69"/>
                    <a:gd name="T63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9" h="69">
                      <a:moveTo>
                        <a:pt x="35" y="0"/>
                      </a:moveTo>
                      <a:lnTo>
                        <a:pt x="31" y="0"/>
                      </a:lnTo>
                      <a:lnTo>
                        <a:pt x="26" y="1"/>
                      </a:lnTo>
                      <a:lnTo>
                        <a:pt x="23" y="3"/>
                      </a:lnTo>
                      <a:lnTo>
                        <a:pt x="19" y="4"/>
                      </a:lnTo>
                      <a:lnTo>
                        <a:pt x="15" y="7"/>
                      </a:lnTo>
                      <a:lnTo>
                        <a:pt x="10" y="10"/>
                      </a:lnTo>
                      <a:lnTo>
                        <a:pt x="8" y="13"/>
                      </a:lnTo>
                      <a:lnTo>
                        <a:pt x="5" y="17"/>
                      </a:lnTo>
                      <a:lnTo>
                        <a:pt x="5" y="19"/>
                      </a:lnTo>
                      <a:lnTo>
                        <a:pt x="3" y="21"/>
                      </a:lnTo>
                      <a:lnTo>
                        <a:pt x="3" y="23"/>
                      </a:lnTo>
                      <a:lnTo>
                        <a:pt x="2" y="26"/>
                      </a:lnTo>
                      <a:lnTo>
                        <a:pt x="2" y="27"/>
                      </a:lnTo>
                      <a:lnTo>
                        <a:pt x="2" y="30"/>
                      </a:lnTo>
                      <a:lnTo>
                        <a:pt x="2" y="31"/>
                      </a:lnTo>
                      <a:lnTo>
                        <a:pt x="0" y="34"/>
                      </a:lnTo>
                      <a:lnTo>
                        <a:pt x="2" y="39"/>
                      </a:lnTo>
                      <a:lnTo>
                        <a:pt x="2" y="43"/>
                      </a:lnTo>
                      <a:lnTo>
                        <a:pt x="3" y="47"/>
                      </a:lnTo>
                      <a:lnTo>
                        <a:pt x="5" y="52"/>
                      </a:lnTo>
                      <a:lnTo>
                        <a:pt x="8" y="54"/>
                      </a:lnTo>
                      <a:lnTo>
                        <a:pt x="10" y="59"/>
                      </a:lnTo>
                      <a:lnTo>
                        <a:pt x="15" y="62"/>
                      </a:lnTo>
                      <a:lnTo>
                        <a:pt x="19" y="64"/>
                      </a:lnTo>
                      <a:lnTo>
                        <a:pt x="21" y="66"/>
                      </a:lnTo>
                      <a:lnTo>
                        <a:pt x="23" y="66"/>
                      </a:lnTo>
                      <a:lnTo>
                        <a:pt x="25" y="66"/>
                      </a:lnTo>
                      <a:lnTo>
                        <a:pt x="26" y="67"/>
                      </a:lnTo>
                      <a:lnTo>
                        <a:pt x="29" y="67"/>
                      </a:lnTo>
                      <a:lnTo>
                        <a:pt x="31" y="69"/>
                      </a:lnTo>
                      <a:lnTo>
                        <a:pt x="33" y="69"/>
                      </a:lnTo>
                      <a:lnTo>
                        <a:pt x="35" y="69"/>
                      </a:lnTo>
                      <a:lnTo>
                        <a:pt x="38" y="69"/>
                      </a:lnTo>
                      <a:lnTo>
                        <a:pt x="41" y="69"/>
                      </a:lnTo>
                      <a:lnTo>
                        <a:pt x="42" y="67"/>
                      </a:lnTo>
                      <a:lnTo>
                        <a:pt x="44" y="67"/>
                      </a:lnTo>
                      <a:lnTo>
                        <a:pt x="46" y="66"/>
                      </a:lnTo>
                      <a:lnTo>
                        <a:pt x="48" y="66"/>
                      </a:lnTo>
                      <a:lnTo>
                        <a:pt x="51" y="66"/>
                      </a:lnTo>
                      <a:lnTo>
                        <a:pt x="52" y="64"/>
                      </a:lnTo>
                      <a:lnTo>
                        <a:pt x="56" y="62"/>
                      </a:lnTo>
                      <a:lnTo>
                        <a:pt x="59" y="59"/>
                      </a:lnTo>
                      <a:lnTo>
                        <a:pt x="62" y="54"/>
                      </a:lnTo>
                      <a:lnTo>
                        <a:pt x="65" y="52"/>
                      </a:lnTo>
                      <a:lnTo>
                        <a:pt x="68" y="47"/>
                      </a:lnTo>
                      <a:lnTo>
                        <a:pt x="69" y="43"/>
                      </a:lnTo>
                      <a:lnTo>
                        <a:pt x="69" y="39"/>
                      </a:lnTo>
                      <a:lnTo>
                        <a:pt x="69" y="34"/>
                      </a:lnTo>
                      <a:lnTo>
                        <a:pt x="69" y="30"/>
                      </a:lnTo>
                      <a:lnTo>
                        <a:pt x="69" y="26"/>
                      </a:lnTo>
                      <a:lnTo>
                        <a:pt x="68" y="21"/>
                      </a:lnTo>
                      <a:lnTo>
                        <a:pt x="65" y="17"/>
                      </a:lnTo>
                      <a:lnTo>
                        <a:pt x="64" y="14"/>
                      </a:lnTo>
                      <a:lnTo>
                        <a:pt x="62" y="13"/>
                      </a:lnTo>
                      <a:lnTo>
                        <a:pt x="61" y="11"/>
                      </a:lnTo>
                      <a:lnTo>
                        <a:pt x="59" y="10"/>
                      </a:lnTo>
                      <a:lnTo>
                        <a:pt x="58" y="9"/>
                      </a:lnTo>
                      <a:lnTo>
                        <a:pt x="56" y="7"/>
                      </a:lnTo>
                      <a:lnTo>
                        <a:pt x="55" y="6"/>
                      </a:lnTo>
                      <a:lnTo>
                        <a:pt x="52" y="4"/>
                      </a:lnTo>
                      <a:lnTo>
                        <a:pt x="48" y="3"/>
                      </a:lnTo>
                      <a:lnTo>
                        <a:pt x="44" y="1"/>
                      </a:lnTo>
                      <a:lnTo>
                        <a:pt x="41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555" name="Freeform 323"/>
                <p:cNvSpPr>
                  <a:spLocks noChangeAspect="1"/>
                </p:cNvSpPr>
                <p:nvPr/>
              </p:nvSpPr>
              <p:spPr bwMode="auto">
                <a:xfrm>
                  <a:off x="1023" y="3167"/>
                  <a:ext cx="34" cy="30"/>
                </a:xfrm>
                <a:custGeom>
                  <a:avLst/>
                  <a:gdLst>
                    <a:gd name="T0" fmla="*/ 0 w 70"/>
                    <a:gd name="T1" fmla="*/ 60 h 60"/>
                    <a:gd name="T2" fmla="*/ 35 w 70"/>
                    <a:gd name="T3" fmla="*/ 0 h 60"/>
                    <a:gd name="T4" fmla="*/ 70 w 70"/>
                    <a:gd name="T5" fmla="*/ 60 h 60"/>
                    <a:gd name="T6" fmla="*/ 0 w 70"/>
                    <a:gd name="T7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0" h="60">
                      <a:moveTo>
                        <a:pt x="0" y="60"/>
                      </a:moveTo>
                      <a:lnTo>
                        <a:pt x="35" y="0"/>
                      </a:lnTo>
                      <a:lnTo>
                        <a:pt x="70" y="60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556" name="Freeform 324"/>
                <p:cNvSpPr>
                  <a:spLocks noChangeAspect="1"/>
                </p:cNvSpPr>
                <p:nvPr/>
              </p:nvSpPr>
              <p:spPr bwMode="auto">
                <a:xfrm>
                  <a:off x="1047" y="3317"/>
                  <a:ext cx="35" cy="34"/>
                </a:xfrm>
                <a:custGeom>
                  <a:avLst/>
                  <a:gdLst>
                    <a:gd name="T0" fmla="*/ 31 w 69"/>
                    <a:gd name="T1" fmla="*/ 0 h 68"/>
                    <a:gd name="T2" fmla="*/ 22 w 69"/>
                    <a:gd name="T3" fmla="*/ 1 h 68"/>
                    <a:gd name="T4" fmla="*/ 13 w 69"/>
                    <a:gd name="T5" fmla="*/ 5 h 68"/>
                    <a:gd name="T6" fmla="*/ 8 w 69"/>
                    <a:gd name="T7" fmla="*/ 13 h 68"/>
                    <a:gd name="T8" fmla="*/ 5 w 69"/>
                    <a:gd name="T9" fmla="*/ 18 h 68"/>
                    <a:gd name="T10" fmla="*/ 2 w 69"/>
                    <a:gd name="T11" fmla="*/ 23 h 68"/>
                    <a:gd name="T12" fmla="*/ 0 w 69"/>
                    <a:gd name="T13" fmla="*/ 27 h 68"/>
                    <a:gd name="T14" fmla="*/ 0 w 69"/>
                    <a:gd name="T15" fmla="*/ 31 h 68"/>
                    <a:gd name="T16" fmla="*/ 0 w 69"/>
                    <a:gd name="T17" fmla="*/ 38 h 68"/>
                    <a:gd name="T18" fmla="*/ 3 w 69"/>
                    <a:gd name="T19" fmla="*/ 47 h 68"/>
                    <a:gd name="T20" fmla="*/ 8 w 69"/>
                    <a:gd name="T21" fmla="*/ 54 h 68"/>
                    <a:gd name="T22" fmla="*/ 13 w 69"/>
                    <a:gd name="T23" fmla="*/ 61 h 68"/>
                    <a:gd name="T24" fmla="*/ 19 w 69"/>
                    <a:gd name="T25" fmla="*/ 64 h 68"/>
                    <a:gd name="T26" fmla="*/ 25 w 69"/>
                    <a:gd name="T27" fmla="*/ 67 h 68"/>
                    <a:gd name="T28" fmla="*/ 29 w 69"/>
                    <a:gd name="T29" fmla="*/ 67 h 68"/>
                    <a:gd name="T30" fmla="*/ 32 w 69"/>
                    <a:gd name="T31" fmla="*/ 68 h 68"/>
                    <a:gd name="T32" fmla="*/ 36 w 69"/>
                    <a:gd name="T33" fmla="*/ 68 h 68"/>
                    <a:gd name="T34" fmla="*/ 42 w 69"/>
                    <a:gd name="T35" fmla="*/ 67 h 68"/>
                    <a:gd name="T36" fmla="*/ 46 w 69"/>
                    <a:gd name="T37" fmla="*/ 67 h 68"/>
                    <a:gd name="T38" fmla="*/ 49 w 69"/>
                    <a:gd name="T39" fmla="*/ 64 h 68"/>
                    <a:gd name="T40" fmla="*/ 56 w 69"/>
                    <a:gd name="T41" fmla="*/ 61 h 68"/>
                    <a:gd name="T42" fmla="*/ 62 w 69"/>
                    <a:gd name="T43" fmla="*/ 54 h 68"/>
                    <a:gd name="T44" fmla="*/ 67 w 69"/>
                    <a:gd name="T45" fmla="*/ 47 h 68"/>
                    <a:gd name="T46" fmla="*/ 69 w 69"/>
                    <a:gd name="T47" fmla="*/ 38 h 68"/>
                    <a:gd name="T48" fmla="*/ 69 w 69"/>
                    <a:gd name="T49" fmla="*/ 30 h 68"/>
                    <a:gd name="T50" fmla="*/ 67 w 69"/>
                    <a:gd name="T51" fmla="*/ 20 h 68"/>
                    <a:gd name="T52" fmla="*/ 64 w 69"/>
                    <a:gd name="T53" fmla="*/ 14 h 68"/>
                    <a:gd name="T54" fmla="*/ 61 w 69"/>
                    <a:gd name="T55" fmla="*/ 11 h 68"/>
                    <a:gd name="T56" fmla="*/ 58 w 69"/>
                    <a:gd name="T57" fmla="*/ 7 h 68"/>
                    <a:gd name="T58" fmla="*/ 54 w 69"/>
                    <a:gd name="T59" fmla="*/ 5 h 68"/>
                    <a:gd name="T60" fmla="*/ 48 w 69"/>
                    <a:gd name="T61" fmla="*/ 1 h 68"/>
                    <a:gd name="T62" fmla="*/ 39 w 69"/>
                    <a:gd name="T6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9" h="68">
                      <a:moveTo>
                        <a:pt x="35" y="0"/>
                      </a:moveTo>
                      <a:lnTo>
                        <a:pt x="31" y="0"/>
                      </a:lnTo>
                      <a:lnTo>
                        <a:pt x="26" y="1"/>
                      </a:lnTo>
                      <a:lnTo>
                        <a:pt x="22" y="1"/>
                      </a:lnTo>
                      <a:lnTo>
                        <a:pt x="18" y="4"/>
                      </a:lnTo>
                      <a:lnTo>
                        <a:pt x="13" y="5"/>
                      </a:lnTo>
                      <a:lnTo>
                        <a:pt x="10" y="10"/>
                      </a:lnTo>
                      <a:lnTo>
                        <a:pt x="8" y="13"/>
                      </a:lnTo>
                      <a:lnTo>
                        <a:pt x="5" y="17"/>
                      </a:lnTo>
                      <a:lnTo>
                        <a:pt x="5" y="18"/>
                      </a:lnTo>
                      <a:lnTo>
                        <a:pt x="3" y="20"/>
                      </a:lnTo>
                      <a:lnTo>
                        <a:pt x="2" y="23"/>
                      </a:lnTo>
                      <a:lnTo>
                        <a:pt x="2" y="25"/>
                      </a:lnTo>
                      <a:lnTo>
                        <a:pt x="0" y="27"/>
                      </a:lnTo>
                      <a:lnTo>
                        <a:pt x="0" y="30"/>
                      </a:lnTo>
                      <a:lnTo>
                        <a:pt x="0" y="31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2" y="43"/>
                      </a:lnTo>
                      <a:lnTo>
                        <a:pt x="3" y="47"/>
                      </a:lnTo>
                      <a:lnTo>
                        <a:pt x="5" y="51"/>
                      </a:lnTo>
                      <a:lnTo>
                        <a:pt x="8" y="54"/>
                      </a:lnTo>
                      <a:lnTo>
                        <a:pt x="10" y="58"/>
                      </a:lnTo>
                      <a:lnTo>
                        <a:pt x="13" y="61"/>
                      </a:lnTo>
                      <a:lnTo>
                        <a:pt x="18" y="64"/>
                      </a:lnTo>
                      <a:lnTo>
                        <a:pt x="19" y="64"/>
                      </a:lnTo>
                      <a:lnTo>
                        <a:pt x="22" y="65"/>
                      </a:lnTo>
                      <a:lnTo>
                        <a:pt x="25" y="67"/>
                      </a:lnTo>
                      <a:lnTo>
                        <a:pt x="26" y="67"/>
                      </a:lnTo>
                      <a:lnTo>
                        <a:pt x="29" y="67"/>
                      </a:lnTo>
                      <a:lnTo>
                        <a:pt x="31" y="68"/>
                      </a:lnTo>
                      <a:lnTo>
                        <a:pt x="32" y="68"/>
                      </a:lnTo>
                      <a:lnTo>
                        <a:pt x="35" y="68"/>
                      </a:lnTo>
                      <a:lnTo>
                        <a:pt x="36" y="68"/>
                      </a:lnTo>
                      <a:lnTo>
                        <a:pt x="39" y="68"/>
                      </a:lnTo>
                      <a:lnTo>
                        <a:pt x="42" y="67"/>
                      </a:lnTo>
                      <a:lnTo>
                        <a:pt x="44" y="67"/>
                      </a:lnTo>
                      <a:lnTo>
                        <a:pt x="46" y="67"/>
                      </a:lnTo>
                      <a:lnTo>
                        <a:pt x="48" y="65"/>
                      </a:lnTo>
                      <a:lnTo>
                        <a:pt x="49" y="64"/>
                      </a:lnTo>
                      <a:lnTo>
                        <a:pt x="52" y="64"/>
                      </a:lnTo>
                      <a:lnTo>
                        <a:pt x="56" y="61"/>
                      </a:lnTo>
                      <a:lnTo>
                        <a:pt x="59" y="58"/>
                      </a:lnTo>
                      <a:lnTo>
                        <a:pt x="62" y="54"/>
                      </a:lnTo>
                      <a:lnTo>
                        <a:pt x="64" y="51"/>
                      </a:lnTo>
                      <a:lnTo>
                        <a:pt x="67" y="47"/>
                      </a:lnTo>
                      <a:lnTo>
                        <a:pt x="68" y="43"/>
                      </a:lnTo>
                      <a:lnTo>
                        <a:pt x="69" y="38"/>
                      </a:lnTo>
                      <a:lnTo>
                        <a:pt x="69" y="34"/>
                      </a:lnTo>
                      <a:lnTo>
                        <a:pt x="69" y="30"/>
                      </a:lnTo>
                      <a:lnTo>
                        <a:pt x="68" y="25"/>
                      </a:lnTo>
                      <a:lnTo>
                        <a:pt x="67" y="20"/>
                      </a:lnTo>
                      <a:lnTo>
                        <a:pt x="64" y="17"/>
                      </a:lnTo>
                      <a:lnTo>
                        <a:pt x="64" y="14"/>
                      </a:lnTo>
                      <a:lnTo>
                        <a:pt x="62" y="13"/>
                      </a:lnTo>
                      <a:lnTo>
                        <a:pt x="61" y="11"/>
                      </a:lnTo>
                      <a:lnTo>
                        <a:pt x="59" y="10"/>
                      </a:lnTo>
                      <a:lnTo>
                        <a:pt x="58" y="7"/>
                      </a:lnTo>
                      <a:lnTo>
                        <a:pt x="55" y="5"/>
                      </a:lnTo>
                      <a:lnTo>
                        <a:pt x="54" y="5"/>
                      </a:lnTo>
                      <a:lnTo>
                        <a:pt x="52" y="4"/>
                      </a:lnTo>
                      <a:lnTo>
                        <a:pt x="48" y="1"/>
                      </a:lnTo>
                      <a:lnTo>
                        <a:pt x="44" y="1"/>
                      </a:lnTo>
                      <a:lnTo>
                        <a:pt x="39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557" name="Freeform 325"/>
                <p:cNvSpPr>
                  <a:spLocks noChangeAspect="1"/>
                </p:cNvSpPr>
                <p:nvPr/>
              </p:nvSpPr>
              <p:spPr bwMode="auto">
                <a:xfrm>
                  <a:off x="1047" y="3275"/>
                  <a:ext cx="35" cy="30"/>
                </a:xfrm>
                <a:custGeom>
                  <a:avLst/>
                  <a:gdLst>
                    <a:gd name="T0" fmla="*/ 0 w 69"/>
                    <a:gd name="T1" fmla="*/ 58 h 58"/>
                    <a:gd name="T2" fmla="*/ 35 w 69"/>
                    <a:gd name="T3" fmla="*/ 0 h 58"/>
                    <a:gd name="T4" fmla="*/ 69 w 69"/>
                    <a:gd name="T5" fmla="*/ 58 h 58"/>
                    <a:gd name="T6" fmla="*/ 0 w 69"/>
                    <a:gd name="T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9" h="58">
                      <a:moveTo>
                        <a:pt x="0" y="58"/>
                      </a:moveTo>
                      <a:lnTo>
                        <a:pt x="35" y="0"/>
                      </a:lnTo>
                      <a:lnTo>
                        <a:pt x="69" y="58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558" name="Freeform 326"/>
                <p:cNvSpPr>
                  <a:spLocks noChangeAspect="1"/>
                </p:cNvSpPr>
                <p:nvPr/>
              </p:nvSpPr>
              <p:spPr bwMode="auto">
                <a:xfrm>
                  <a:off x="1072" y="3202"/>
                  <a:ext cx="35" cy="34"/>
                </a:xfrm>
                <a:custGeom>
                  <a:avLst/>
                  <a:gdLst>
                    <a:gd name="T0" fmla="*/ 30 w 69"/>
                    <a:gd name="T1" fmla="*/ 0 h 69"/>
                    <a:gd name="T2" fmla="*/ 21 w 69"/>
                    <a:gd name="T3" fmla="*/ 2 h 69"/>
                    <a:gd name="T4" fmla="*/ 13 w 69"/>
                    <a:gd name="T5" fmla="*/ 7 h 69"/>
                    <a:gd name="T6" fmla="*/ 7 w 69"/>
                    <a:gd name="T7" fmla="*/ 13 h 69"/>
                    <a:gd name="T8" fmla="*/ 3 w 69"/>
                    <a:gd name="T9" fmla="*/ 19 h 69"/>
                    <a:gd name="T10" fmla="*/ 1 w 69"/>
                    <a:gd name="T11" fmla="*/ 23 h 69"/>
                    <a:gd name="T12" fmla="*/ 0 w 69"/>
                    <a:gd name="T13" fmla="*/ 27 h 69"/>
                    <a:gd name="T14" fmla="*/ 0 w 69"/>
                    <a:gd name="T15" fmla="*/ 32 h 69"/>
                    <a:gd name="T16" fmla="*/ 0 w 69"/>
                    <a:gd name="T17" fmla="*/ 39 h 69"/>
                    <a:gd name="T18" fmla="*/ 3 w 69"/>
                    <a:gd name="T19" fmla="*/ 47 h 69"/>
                    <a:gd name="T20" fmla="*/ 7 w 69"/>
                    <a:gd name="T21" fmla="*/ 55 h 69"/>
                    <a:gd name="T22" fmla="*/ 13 w 69"/>
                    <a:gd name="T23" fmla="*/ 62 h 69"/>
                    <a:gd name="T24" fmla="*/ 18 w 69"/>
                    <a:gd name="T25" fmla="*/ 65 h 69"/>
                    <a:gd name="T26" fmla="*/ 23 w 69"/>
                    <a:gd name="T27" fmla="*/ 67 h 69"/>
                    <a:gd name="T28" fmla="*/ 27 w 69"/>
                    <a:gd name="T29" fmla="*/ 69 h 69"/>
                    <a:gd name="T30" fmla="*/ 31 w 69"/>
                    <a:gd name="T31" fmla="*/ 69 h 69"/>
                    <a:gd name="T32" fmla="*/ 36 w 69"/>
                    <a:gd name="T33" fmla="*/ 69 h 69"/>
                    <a:gd name="T34" fmla="*/ 41 w 69"/>
                    <a:gd name="T35" fmla="*/ 69 h 69"/>
                    <a:gd name="T36" fmla="*/ 46 w 69"/>
                    <a:gd name="T37" fmla="*/ 67 h 69"/>
                    <a:gd name="T38" fmla="*/ 49 w 69"/>
                    <a:gd name="T39" fmla="*/ 65 h 69"/>
                    <a:gd name="T40" fmla="*/ 54 w 69"/>
                    <a:gd name="T41" fmla="*/ 62 h 69"/>
                    <a:gd name="T42" fmla="*/ 62 w 69"/>
                    <a:gd name="T43" fmla="*/ 55 h 69"/>
                    <a:gd name="T44" fmla="*/ 66 w 69"/>
                    <a:gd name="T45" fmla="*/ 47 h 69"/>
                    <a:gd name="T46" fmla="*/ 69 w 69"/>
                    <a:gd name="T47" fmla="*/ 39 h 69"/>
                    <a:gd name="T48" fmla="*/ 69 w 69"/>
                    <a:gd name="T49" fmla="*/ 30 h 69"/>
                    <a:gd name="T50" fmla="*/ 66 w 69"/>
                    <a:gd name="T51" fmla="*/ 22 h 69"/>
                    <a:gd name="T52" fmla="*/ 63 w 69"/>
                    <a:gd name="T53" fmla="*/ 16 h 69"/>
                    <a:gd name="T54" fmla="*/ 60 w 69"/>
                    <a:gd name="T55" fmla="*/ 12 h 69"/>
                    <a:gd name="T56" fmla="*/ 57 w 69"/>
                    <a:gd name="T57" fmla="*/ 9 h 69"/>
                    <a:gd name="T58" fmla="*/ 53 w 69"/>
                    <a:gd name="T59" fmla="*/ 6 h 69"/>
                    <a:gd name="T60" fmla="*/ 47 w 69"/>
                    <a:gd name="T61" fmla="*/ 2 h 69"/>
                    <a:gd name="T62" fmla="*/ 39 w 69"/>
                    <a:gd name="T63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9" h="69">
                      <a:moveTo>
                        <a:pt x="34" y="0"/>
                      </a:moveTo>
                      <a:lnTo>
                        <a:pt x="30" y="0"/>
                      </a:lnTo>
                      <a:lnTo>
                        <a:pt x="26" y="0"/>
                      </a:lnTo>
                      <a:lnTo>
                        <a:pt x="21" y="2"/>
                      </a:lnTo>
                      <a:lnTo>
                        <a:pt x="17" y="4"/>
                      </a:lnTo>
                      <a:lnTo>
                        <a:pt x="13" y="7"/>
                      </a:lnTo>
                      <a:lnTo>
                        <a:pt x="10" y="10"/>
                      </a:lnTo>
                      <a:lnTo>
                        <a:pt x="7" y="13"/>
                      </a:lnTo>
                      <a:lnTo>
                        <a:pt x="4" y="17"/>
                      </a:lnTo>
                      <a:lnTo>
                        <a:pt x="3" y="19"/>
                      </a:lnTo>
                      <a:lnTo>
                        <a:pt x="3" y="22"/>
                      </a:lnTo>
                      <a:lnTo>
                        <a:pt x="1" y="23"/>
                      </a:lnTo>
                      <a:lnTo>
                        <a:pt x="1" y="26"/>
                      </a:lnTo>
                      <a:lnTo>
                        <a:pt x="0" y="27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0" y="35"/>
                      </a:lnTo>
                      <a:lnTo>
                        <a:pt x="0" y="39"/>
                      </a:lnTo>
                      <a:lnTo>
                        <a:pt x="1" y="43"/>
                      </a:lnTo>
                      <a:lnTo>
                        <a:pt x="3" y="47"/>
                      </a:lnTo>
                      <a:lnTo>
                        <a:pt x="4" y="52"/>
                      </a:lnTo>
                      <a:lnTo>
                        <a:pt x="7" y="55"/>
                      </a:lnTo>
                      <a:lnTo>
                        <a:pt x="10" y="59"/>
                      </a:lnTo>
                      <a:lnTo>
                        <a:pt x="13" y="62"/>
                      </a:lnTo>
                      <a:lnTo>
                        <a:pt x="17" y="65"/>
                      </a:lnTo>
                      <a:lnTo>
                        <a:pt x="18" y="65"/>
                      </a:lnTo>
                      <a:lnTo>
                        <a:pt x="21" y="66"/>
                      </a:lnTo>
                      <a:lnTo>
                        <a:pt x="23" y="67"/>
                      </a:lnTo>
                      <a:lnTo>
                        <a:pt x="26" y="67"/>
                      </a:lnTo>
                      <a:lnTo>
                        <a:pt x="27" y="69"/>
                      </a:lnTo>
                      <a:lnTo>
                        <a:pt x="30" y="69"/>
                      </a:lnTo>
                      <a:lnTo>
                        <a:pt x="31" y="69"/>
                      </a:lnTo>
                      <a:lnTo>
                        <a:pt x="34" y="69"/>
                      </a:lnTo>
                      <a:lnTo>
                        <a:pt x="36" y="69"/>
                      </a:lnTo>
                      <a:lnTo>
                        <a:pt x="39" y="69"/>
                      </a:lnTo>
                      <a:lnTo>
                        <a:pt x="41" y="69"/>
                      </a:lnTo>
                      <a:lnTo>
                        <a:pt x="43" y="67"/>
                      </a:lnTo>
                      <a:lnTo>
                        <a:pt x="46" y="67"/>
                      </a:lnTo>
                      <a:lnTo>
                        <a:pt x="47" y="66"/>
                      </a:lnTo>
                      <a:lnTo>
                        <a:pt x="49" y="65"/>
                      </a:lnTo>
                      <a:lnTo>
                        <a:pt x="51" y="65"/>
                      </a:lnTo>
                      <a:lnTo>
                        <a:pt x="54" y="62"/>
                      </a:lnTo>
                      <a:lnTo>
                        <a:pt x="59" y="59"/>
                      </a:lnTo>
                      <a:lnTo>
                        <a:pt x="62" y="55"/>
                      </a:lnTo>
                      <a:lnTo>
                        <a:pt x="64" y="52"/>
                      </a:lnTo>
                      <a:lnTo>
                        <a:pt x="66" y="47"/>
                      </a:lnTo>
                      <a:lnTo>
                        <a:pt x="67" y="43"/>
                      </a:lnTo>
                      <a:lnTo>
                        <a:pt x="69" y="39"/>
                      </a:lnTo>
                      <a:lnTo>
                        <a:pt x="69" y="35"/>
                      </a:lnTo>
                      <a:lnTo>
                        <a:pt x="69" y="30"/>
                      </a:lnTo>
                      <a:lnTo>
                        <a:pt x="67" y="26"/>
                      </a:lnTo>
                      <a:lnTo>
                        <a:pt x="66" y="22"/>
                      </a:lnTo>
                      <a:lnTo>
                        <a:pt x="64" y="17"/>
                      </a:lnTo>
                      <a:lnTo>
                        <a:pt x="63" y="16"/>
                      </a:lnTo>
                      <a:lnTo>
                        <a:pt x="62" y="13"/>
                      </a:lnTo>
                      <a:lnTo>
                        <a:pt x="60" y="12"/>
                      </a:lnTo>
                      <a:lnTo>
                        <a:pt x="59" y="10"/>
                      </a:lnTo>
                      <a:lnTo>
                        <a:pt x="57" y="9"/>
                      </a:lnTo>
                      <a:lnTo>
                        <a:pt x="54" y="7"/>
                      </a:lnTo>
                      <a:lnTo>
                        <a:pt x="53" y="6"/>
                      </a:lnTo>
                      <a:lnTo>
                        <a:pt x="51" y="4"/>
                      </a:lnTo>
                      <a:lnTo>
                        <a:pt x="47" y="2"/>
                      </a:lnTo>
                      <a:lnTo>
                        <a:pt x="43" y="0"/>
                      </a:lnTo>
                      <a:lnTo>
                        <a:pt x="39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559" name="Freeform 327"/>
                <p:cNvSpPr>
                  <a:spLocks noChangeAspect="1"/>
                </p:cNvSpPr>
                <p:nvPr/>
              </p:nvSpPr>
              <p:spPr bwMode="auto">
                <a:xfrm>
                  <a:off x="1133" y="3353"/>
                  <a:ext cx="35" cy="35"/>
                </a:xfrm>
                <a:custGeom>
                  <a:avLst/>
                  <a:gdLst>
                    <a:gd name="T0" fmla="*/ 30 w 69"/>
                    <a:gd name="T1" fmla="*/ 2 h 70"/>
                    <a:gd name="T2" fmla="*/ 22 w 69"/>
                    <a:gd name="T3" fmla="*/ 3 h 70"/>
                    <a:gd name="T4" fmla="*/ 13 w 69"/>
                    <a:gd name="T5" fmla="*/ 7 h 70"/>
                    <a:gd name="T6" fmla="*/ 7 w 69"/>
                    <a:gd name="T7" fmla="*/ 15 h 70"/>
                    <a:gd name="T8" fmla="*/ 3 w 69"/>
                    <a:gd name="T9" fmla="*/ 20 h 70"/>
                    <a:gd name="T10" fmla="*/ 1 w 69"/>
                    <a:gd name="T11" fmla="*/ 25 h 70"/>
                    <a:gd name="T12" fmla="*/ 0 w 69"/>
                    <a:gd name="T13" fmla="*/ 29 h 70"/>
                    <a:gd name="T14" fmla="*/ 0 w 69"/>
                    <a:gd name="T15" fmla="*/ 33 h 70"/>
                    <a:gd name="T16" fmla="*/ 0 w 69"/>
                    <a:gd name="T17" fmla="*/ 40 h 70"/>
                    <a:gd name="T18" fmla="*/ 1 w 69"/>
                    <a:gd name="T19" fmla="*/ 49 h 70"/>
                    <a:gd name="T20" fmla="*/ 7 w 69"/>
                    <a:gd name="T21" fmla="*/ 56 h 70"/>
                    <a:gd name="T22" fmla="*/ 13 w 69"/>
                    <a:gd name="T23" fmla="*/ 63 h 70"/>
                    <a:gd name="T24" fmla="*/ 19 w 69"/>
                    <a:gd name="T25" fmla="*/ 66 h 70"/>
                    <a:gd name="T26" fmla="*/ 23 w 69"/>
                    <a:gd name="T27" fmla="*/ 67 h 70"/>
                    <a:gd name="T28" fmla="*/ 27 w 69"/>
                    <a:gd name="T29" fmla="*/ 69 h 70"/>
                    <a:gd name="T30" fmla="*/ 32 w 69"/>
                    <a:gd name="T31" fmla="*/ 70 h 70"/>
                    <a:gd name="T32" fmla="*/ 36 w 69"/>
                    <a:gd name="T33" fmla="*/ 70 h 70"/>
                    <a:gd name="T34" fmla="*/ 40 w 69"/>
                    <a:gd name="T35" fmla="*/ 69 h 70"/>
                    <a:gd name="T36" fmla="*/ 45 w 69"/>
                    <a:gd name="T37" fmla="*/ 67 h 70"/>
                    <a:gd name="T38" fmla="*/ 49 w 69"/>
                    <a:gd name="T39" fmla="*/ 66 h 70"/>
                    <a:gd name="T40" fmla="*/ 55 w 69"/>
                    <a:gd name="T41" fmla="*/ 63 h 70"/>
                    <a:gd name="T42" fmla="*/ 62 w 69"/>
                    <a:gd name="T43" fmla="*/ 56 h 70"/>
                    <a:gd name="T44" fmla="*/ 66 w 69"/>
                    <a:gd name="T45" fmla="*/ 49 h 70"/>
                    <a:gd name="T46" fmla="*/ 68 w 69"/>
                    <a:gd name="T47" fmla="*/ 40 h 70"/>
                    <a:gd name="T48" fmla="*/ 68 w 69"/>
                    <a:gd name="T49" fmla="*/ 32 h 70"/>
                    <a:gd name="T50" fmla="*/ 66 w 69"/>
                    <a:gd name="T51" fmla="*/ 22 h 70"/>
                    <a:gd name="T52" fmla="*/ 63 w 69"/>
                    <a:gd name="T53" fmla="*/ 16 h 70"/>
                    <a:gd name="T54" fmla="*/ 60 w 69"/>
                    <a:gd name="T55" fmla="*/ 13 h 70"/>
                    <a:gd name="T56" fmla="*/ 56 w 69"/>
                    <a:gd name="T57" fmla="*/ 9 h 70"/>
                    <a:gd name="T58" fmla="*/ 53 w 69"/>
                    <a:gd name="T59" fmla="*/ 6 h 70"/>
                    <a:gd name="T60" fmla="*/ 47 w 69"/>
                    <a:gd name="T61" fmla="*/ 3 h 70"/>
                    <a:gd name="T62" fmla="*/ 39 w 69"/>
                    <a:gd name="T63" fmla="*/ 2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9" h="70">
                      <a:moveTo>
                        <a:pt x="34" y="0"/>
                      </a:moveTo>
                      <a:lnTo>
                        <a:pt x="30" y="2"/>
                      </a:lnTo>
                      <a:lnTo>
                        <a:pt x="26" y="2"/>
                      </a:lnTo>
                      <a:lnTo>
                        <a:pt x="22" y="3"/>
                      </a:lnTo>
                      <a:lnTo>
                        <a:pt x="17" y="6"/>
                      </a:lnTo>
                      <a:lnTo>
                        <a:pt x="13" y="7"/>
                      </a:lnTo>
                      <a:lnTo>
                        <a:pt x="10" y="12"/>
                      </a:lnTo>
                      <a:lnTo>
                        <a:pt x="7" y="15"/>
                      </a:lnTo>
                      <a:lnTo>
                        <a:pt x="4" y="19"/>
                      </a:lnTo>
                      <a:lnTo>
                        <a:pt x="3" y="20"/>
                      </a:lnTo>
                      <a:lnTo>
                        <a:pt x="3" y="22"/>
                      </a:lnTo>
                      <a:lnTo>
                        <a:pt x="1" y="25"/>
                      </a:lnTo>
                      <a:lnTo>
                        <a:pt x="0" y="26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0" y="33"/>
                      </a:lnTo>
                      <a:lnTo>
                        <a:pt x="0" y="36"/>
                      </a:lnTo>
                      <a:lnTo>
                        <a:pt x="0" y="40"/>
                      </a:lnTo>
                      <a:lnTo>
                        <a:pt x="0" y="45"/>
                      </a:lnTo>
                      <a:lnTo>
                        <a:pt x="1" y="49"/>
                      </a:lnTo>
                      <a:lnTo>
                        <a:pt x="4" y="53"/>
                      </a:lnTo>
                      <a:lnTo>
                        <a:pt x="7" y="56"/>
                      </a:lnTo>
                      <a:lnTo>
                        <a:pt x="10" y="60"/>
                      </a:lnTo>
                      <a:lnTo>
                        <a:pt x="13" y="63"/>
                      </a:lnTo>
                      <a:lnTo>
                        <a:pt x="17" y="66"/>
                      </a:lnTo>
                      <a:lnTo>
                        <a:pt x="19" y="66"/>
                      </a:lnTo>
                      <a:lnTo>
                        <a:pt x="22" y="67"/>
                      </a:lnTo>
                      <a:lnTo>
                        <a:pt x="23" y="67"/>
                      </a:lnTo>
                      <a:lnTo>
                        <a:pt x="26" y="69"/>
                      </a:lnTo>
                      <a:lnTo>
                        <a:pt x="27" y="69"/>
                      </a:lnTo>
                      <a:lnTo>
                        <a:pt x="30" y="70"/>
                      </a:lnTo>
                      <a:lnTo>
                        <a:pt x="32" y="70"/>
                      </a:lnTo>
                      <a:lnTo>
                        <a:pt x="34" y="70"/>
                      </a:lnTo>
                      <a:lnTo>
                        <a:pt x="36" y="70"/>
                      </a:lnTo>
                      <a:lnTo>
                        <a:pt x="39" y="70"/>
                      </a:lnTo>
                      <a:lnTo>
                        <a:pt x="40" y="69"/>
                      </a:lnTo>
                      <a:lnTo>
                        <a:pt x="43" y="69"/>
                      </a:lnTo>
                      <a:lnTo>
                        <a:pt x="45" y="67"/>
                      </a:lnTo>
                      <a:lnTo>
                        <a:pt x="47" y="67"/>
                      </a:lnTo>
                      <a:lnTo>
                        <a:pt x="49" y="66"/>
                      </a:lnTo>
                      <a:lnTo>
                        <a:pt x="50" y="66"/>
                      </a:lnTo>
                      <a:lnTo>
                        <a:pt x="55" y="63"/>
                      </a:lnTo>
                      <a:lnTo>
                        <a:pt x="59" y="60"/>
                      </a:lnTo>
                      <a:lnTo>
                        <a:pt x="62" y="56"/>
                      </a:lnTo>
                      <a:lnTo>
                        <a:pt x="65" y="53"/>
                      </a:lnTo>
                      <a:lnTo>
                        <a:pt x="66" y="49"/>
                      </a:lnTo>
                      <a:lnTo>
                        <a:pt x="68" y="45"/>
                      </a:lnTo>
                      <a:lnTo>
                        <a:pt x="68" y="40"/>
                      </a:lnTo>
                      <a:lnTo>
                        <a:pt x="69" y="36"/>
                      </a:lnTo>
                      <a:lnTo>
                        <a:pt x="68" y="32"/>
                      </a:lnTo>
                      <a:lnTo>
                        <a:pt x="68" y="27"/>
                      </a:lnTo>
                      <a:lnTo>
                        <a:pt x="66" y="22"/>
                      </a:lnTo>
                      <a:lnTo>
                        <a:pt x="65" y="19"/>
                      </a:lnTo>
                      <a:lnTo>
                        <a:pt x="63" y="16"/>
                      </a:lnTo>
                      <a:lnTo>
                        <a:pt x="62" y="15"/>
                      </a:lnTo>
                      <a:lnTo>
                        <a:pt x="60" y="13"/>
                      </a:lnTo>
                      <a:lnTo>
                        <a:pt x="59" y="12"/>
                      </a:lnTo>
                      <a:lnTo>
                        <a:pt x="56" y="9"/>
                      </a:lnTo>
                      <a:lnTo>
                        <a:pt x="55" y="7"/>
                      </a:lnTo>
                      <a:lnTo>
                        <a:pt x="53" y="6"/>
                      </a:lnTo>
                      <a:lnTo>
                        <a:pt x="50" y="6"/>
                      </a:lnTo>
                      <a:lnTo>
                        <a:pt x="47" y="3"/>
                      </a:lnTo>
                      <a:lnTo>
                        <a:pt x="43" y="2"/>
                      </a:lnTo>
                      <a:lnTo>
                        <a:pt x="39" y="2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560" name="Freeform 328"/>
                <p:cNvSpPr>
                  <a:spLocks noChangeAspect="1"/>
                </p:cNvSpPr>
                <p:nvPr/>
              </p:nvSpPr>
              <p:spPr bwMode="auto">
                <a:xfrm>
                  <a:off x="1151" y="3295"/>
                  <a:ext cx="35" cy="34"/>
                </a:xfrm>
                <a:custGeom>
                  <a:avLst/>
                  <a:gdLst>
                    <a:gd name="T0" fmla="*/ 30 w 69"/>
                    <a:gd name="T1" fmla="*/ 0 h 69"/>
                    <a:gd name="T2" fmla="*/ 21 w 69"/>
                    <a:gd name="T3" fmla="*/ 3 h 69"/>
                    <a:gd name="T4" fmla="*/ 14 w 69"/>
                    <a:gd name="T5" fmla="*/ 7 h 69"/>
                    <a:gd name="T6" fmla="*/ 7 w 69"/>
                    <a:gd name="T7" fmla="*/ 13 h 69"/>
                    <a:gd name="T8" fmla="*/ 3 w 69"/>
                    <a:gd name="T9" fmla="*/ 20 h 69"/>
                    <a:gd name="T10" fmla="*/ 1 w 69"/>
                    <a:gd name="T11" fmla="*/ 25 h 69"/>
                    <a:gd name="T12" fmla="*/ 0 w 69"/>
                    <a:gd name="T13" fmla="*/ 27 h 69"/>
                    <a:gd name="T14" fmla="*/ 0 w 69"/>
                    <a:gd name="T15" fmla="*/ 33 h 69"/>
                    <a:gd name="T16" fmla="*/ 0 w 69"/>
                    <a:gd name="T17" fmla="*/ 39 h 69"/>
                    <a:gd name="T18" fmla="*/ 3 w 69"/>
                    <a:gd name="T19" fmla="*/ 47 h 69"/>
                    <a:gd name="T20" fmla="*/ 7 w 69"/>
                    <a:gd name="T21" fmla="*/ 56 h 69"/>
                    <a:gd name="T22" fmla="*/ 14 w 69"/>
                    <a:gd name="T23" fmla="*/ 62 h 69"/>
                    <a:gd name="T24" fmla="*/ 19 w 69"/>
                    <a:gd name="T25" fmla="*/ 66 h 69"/>
                    <a:gd name="T26" fmla="*/ 23 w 69"/>
                    <a:gd name="T27" fmla="*/ 68 h 69"/>
                    <a:gd name="T28" fmla="*/ 27 w 69"/>
                    <a:gd name="T29" fmla="*/ 69 h 69"/>
                    <a:gd name="T30" fmla="*/ 32 w 69"/>
                    <a:gd name="T31" fmla="*/ 69 h 69"/>
                    <a:gd name="T32" fmla="*/ 36 w 69"/>
                    <a:gd name="T33" fmla="*/ 69 h 69"/>
                    <a:gd name="T34" fmla="*/ 40 w 69"/>
                    <a:gd name="T35" fmla="*/ 69 h 69"/>
                    <a:gd name="T36" fmla="*/ 46 w 69"/>
                    <a:gd name="T37" fmla="*/ 68 h 69"/>
                    <a:gd name="T38" fmla="*/ 50 w 69"/>
                    <a:gd name="T39" fmla="*/ 66 h 69"/>
                    <a:gd name="T40" fmla="*/ 55 w 69"/>
                    <a:gd name="T41" fmla="*/ 62 h 69"/>
                    <a:gd name="T42" fmla="*/ 62 w 69"/>
                    <a:gd name="T43" fmla="*/ 56 h 69"/>
                    <a:gd name="T44" fmla="*/ 66 w 69"/>
                    <a:gd name="T45" fmla="*/ 47 h 69"/>
                    <a:gd name="T46" fmla="*/ 67 w 69"/>
                    <a:gd name="T47" fmla="*/ 39 h 69"/>
                    <a:gd name="T48" fmla="*/ 67 w 69"/>
                    <a:gd name="T49" fmla="*/ 30 h 69"/>
                    <a:gd name="T50" fmla="*/ 66 w 69"/>
                    <a:gd name="T51" fmla="*/ 22 h 69"/>
                    <a:gd name="T52" fmla="*/ 63 w 69"/>
                    <a:gd name="T53" fmla="*/ 16 h 69"/>
                    <a:gd name="T54" fmla="*/ 60 w 69"/>
                    <a:gd name="T55" fmla="*/ 12 h 69"/>
                    <a:gd name="T56" fmla="*/ 57 w 69"/>
                    <a:gd name="T57" fmla="*/ 9 h 69"/>
                    <a:gd name="T58" fmla="*/ 53 w 69"/>
                    <a:gd name="T59" fmla="*/ 6 h 69"/>
                    <a:gd name="T60" fmla="*/ 47 w 69"/>
                    <a:gd name="T61" fmla="*/ 3 h 69"/>
                    <a:gd name="T62" fmla="*/ 39 w 69"/>
                    <a:gd name="T63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9" h="69">
                      <a:moveTo>
                        <a:pt x="34" y="0"/>
                      </a:moveTo>
                      <a:lnTo>
                        <a:pt x="30" y="0"/>
                      </a:lnTo>
                      <a:lnTo>
                        <a:pt x="26" y="2"/>
                      </a:lnTo>
                      <a:lnTo>
                        <a:pt x="21" y="3"/>
                      </a:lnTo>
                      <a:lnTo>
                        <a:pt x="17" y="5"/>
                      </a:lnTo>
                      <a:lnTo>
                        <a:pt x="14" y="7"/>
                      </a:lnTo>
                      <a:lnTo>
                        <a:pt x="10" y="10"/>
                      </a:lnTo>
                      <a:lnTo>
                        <a:pt x="7" y="13"/>
                      </a:lnTo>
                      <a:lnTo>
                        <a:pt x="4" y="17"/>
                      </a:lnTo>
                      <a:lnTo>
                        <a:pt x="3" y="20"/>
                      </a:lnTo>
                      <a:lnTo>
                        <a:pt x="3" y="22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0" y="27"/>
                      </a:lnTo>
                      <a:lnTo>
                        <a:pt x="0" y="30"/>
                      </a:lnTo>
                      <a:lnTo>
                        <a:pt x="0" y="33"/>
                      </a:lnTo>
                      <a:lnTo>
                        <a:pt x="0" y="35"/>
                      </a:lnTo>
                      <a:lnTo>
                        <a:pt x="0" y="39"/>
                      </a:lnTo>
                      <a:lnTo>
                        <a:pt x="1" y="43"/>
                      </a:lnTo>
                      <a:lnTo>
                        <a:pt x="3" y="47"/>
                      </a:lnTo>
                      <a:lnTo>
                        <a:pt x="4" y="52"/>
                      </a:lnTo>
                      <a:lnTo>
                        <a:pt x="7" y="56"/>
                      </a:lnTo>
                      <a:lnTo>
                        <a:pt x="10" y="59"/>
                      </a:lnTo>
                      <a:lnTo>
                        <a:pt x="14" y="62"/>
                      </a:lnTo>
                      <a:lnTo>
                        <a:pt x="17" y="65"/>
                      </a:lnTo>
                      <a:lnTo>
                        <a:pt x="19" y="66"/>
                      </a:lnTo>
                      <a:lnTo>
                        <a:pt x="21" y="66"/>
                      </a:lnTo>
                      <a:lnTo>
                        <a:pt x="23" y="68"/>
                      </a:lnTo>
                      <a:lnTo>
                        <a:pt x="26" y="68"/>
                      </a:lnTo>
                      <a:lnTo>
                        <a:pt x="27" y="69"/>
                      </a:lnTo>
                      <a:lnTo>
                        <a:pt x="30" y="69"/>
                      </a:lnTo>
                      <a:lnTo>
                        <a:pt x="32" y="69"/>
                      </a:lnTo>
                      <a:lnTo>
                        <a:pt x="34" y="69"/>
                      </a:lnTo>
                      <a:lnTo>
                        <a:pt x="36" y="69"/>
                      </a:lnTo>
                      <a:lnTo>
                        <a:pt x="39" y="69"/>
                      </a:lnTo>
                      <a:lnTo>
                        <a:pt x="40" y="69"/>
                      </a:lnTo>
                      <a:lnTo>
                        <a:pt x="43" y="68"/>
                      </a:lnTo>
                      <a:lnTo>
                        <a:pt x="46" y="68"/>
                      </a:lnTo>
                      <a:lnTo>
                        <a:pt x="47" y="66"/>
                      </a:lnTo>
                      <a:lnTo>
                        <a:pt x="50" y="66"/>
                      </a:lnTo>
                      <a:lnTo>
                        <a:pt x="52" y="65"/>
                      </a:lnTo>
                      <a:lnTo>
                        <a:pt x="55" y="62"/>
                      </a:lnTo>
                      <a:lnTo>
                        <a:pt x="59" y="59"/>
                      </a:lnTo>
                      <a:lnTo>
                        <a:pt x="62" y="56"/>
                      </a:lnTo>
                      <a:lnTo>
                        <a:pt x="65" y="52"/>
                      </a:lnTo>
                      <a:lnTo>
                        <a:pt x="66" y="47"/>
                      </a:lnTo>
                      <a:lnTo>
                        <a:pt x="67" y="43"/>
                      </a:lnTo>
                      <a:lnTo>
                        <a:pt x="67" y="39"/>
                      </a:lnTo>
                      <a:lnTo>
                        <a:pt x="69" y="35"/>
                      </a:lnTo>
                      <a:lnTo>
                        <a:pt x="67" y="30"/>
                      </a:lnTo>
                      <a:lnTo>
                        <a:pt x="67" y="26"/>
                      </a:lnTo>
                      <a:lnTo>
                        <a:pt x="66" y="22"/>
                      </a:lnTo>
                      <a:lnTo>
                        <a:pt x="65" y="17"/>
                      </a:lnTo>
                      <a:lnTo>
                        <a:pt x="63" y="16"/>
                      </a:lnTo>
                      <a:lnTo>
                        <a:pt x="62" y="13"/>
                      </a:lnTo>
                      <a:lnTo>
                        <a:pt x="60" y="12"/>
                      </a:lnTo>
                      <a:lnTo>
                        <a:pt x="59" y="10"/>
                      </a:lnTo>
                      <a:lnTo>
                        <a:pt x="57" y="9"/>
                      </a:lnTo>
                      <a:lnTo>
                        <a:pt x="55" y="7"/>
                      </a:lnTo>
                      <a:lnTo>
                        <a:pt x="53" y="6"/>
                      </a:lnTo>
                      <a:lnTo>
                        <a:pt x="52" y="5"/>
                      </a:lnTo>
                      <a:lnTo>
                        <a:pt x="47" y="3"/>
                      </a:lnTo>
                      <a:lnTo>
                        <a:pt x="43" y="2"/>
                      </a:lnTo>
                      <a:lnTo>
                        <a:pt x="39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561" name="Freeform 329"/>
                <p:cNvSpPr>
                  <a:spLocks noChangeAspect="1"/>
                </p:cNvSpPr>
                <p:nvPr/>
              </p:nvSpPr>
              <p:spPr bwMode="auto">
                <a:xfrm>
                  <a:off x="1226" y="3265"/>
                  <a:ext cx="35" cy="29"/>
                </a:xfrm>
                <a:custGeom>
                  <a:avLst/>
                  <a:gdLst>
                    <a:gd name="T0" fmla="*/ 0 w 69"/>
                    <a:gd name="T1" fmla="*/ 59 h 59"/>
                    <a:gd name="T2" fmla="*/ 35 w 69"/>
                    <a:gd name="T3" fmla="*/ 0 h 59"/>
                    <a:gd name="T4" fmla="*/ 69 w 69"/>
                    <a:gd name="T5" fmla="*/ 59 h 59"/>
                    <a:gd name="T6" fmla="*/ 0 w 69"/>
                    <a:gd name="T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9" h="59">
                      <a:moveTo>
                        <a:pt x="0" y="59"/>
                      </a:moveTo>
                      <a:lnTo>
                        <a:pt x="35" y="0"/>
                      </a:lnTo>
                      <a:lnTo>
                        <a:pt x="69" y="59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562" name="Freeform 330"/>
                <p:cNvSpPr>
                  <a:spLocks noChangeAspect="1"/>
                </p:cNvSpPr>
                <p:nvPr/>
              </p:nvSpPr>
              <p:spPr bwMode="auto">
                <a:xfrm>
                  <a:off x="1226" y="3328"/>
                  <a:ext cx="35" cy="35"/>
                </a:xfrm>
                <a:custGeom>
                  <a:avLst/>
                  <a:gdLst>
                    <a:gd name="T0" fmla="*/ 31 w 69"/>
                    <a:gd name="T1" fmla="*/ 1 h 68"/>
                    <a:gd name="T2" fmla="*/ 23 w 69"/>
                    <a:gd name="T3" fmla="*/ 2 h 68"/>
                    <a:gd name="T4" fmla="*/ 15 w 69"/>
                    <a:gd name="T5" fmla="*/ 7 h 68"/>
                    <a:gd name="T6" fmla="*/ 8 w 69"/>
                    <a:gd name="T7" fmla="*/ 14 h 68"/>
                    <a:gd name="T8" fmla="*/ 5 w 69"/>
                    <a:gd name="T9" fmla="*/ 20 h 68"/>
                    <a:gd name="T10" fmla="*/ 3 w 69"/>
                    <a:gd name="T11" fmla="*/ 24 h 68"/>
                    <a:gd name="T12" fmla="*/ 2 w 69"/>
                    <a:gd name="T13" fmla="*/ 28 h 68"/>
                    <a:gd name="T14" fmla="*/ 0 w 69"/>
                    <a:gd name="T15" fmla="*/ 32 h 68"/>
                    <a:gd name="T16" fmla="*/ 2 w 69"/>
                    <a:gd name="T17" fmla="*/ 40 h 68"/>
                    <a:gd name="T18" fmla="*/ 3 w 69"/>
                    <a:gd name="T19" fmla="*/ 48 h 68"/>
                    <a:gd name="T20" fmla="*/ 8 w 69"/>
                    <a:gd name="T21" fmla="*/ 55 h 68"/>
                    <a:gd name="T22" fmla="*/ 15 w 69"/>
                    <a:gd name="T23" fmla="*/ 63 h 68"/>
                    <a:gd name="T24" fmla="*/ 21 w 69"/>
                    <a:gd name="T25" fmla="*/ 65 h 68"/>
                    <a:gd name="T26" fmla="*/ 25 w 69"/>
                    <a:gd name="T27" fmla="*/ 67 h 68"/>
                    <a:gd name="T28" fmla="*/ 29 w 69"/>
                    <a:gd name="T29" fmla="*/ 68 h 68"/>
                    <a:gd name="T30" fmla="*/ 34 w 69"/>
                    <a:gd name="T31" fmla="*/ 68 h 68"/>
                    <a:gd name="T32" fmla="*/ 38 w 69"/>
                    <a:gd name="T33" fmla="*/ 68 h 68"/>
                    <a:gd name="T34" fmla="*/ 42 w 69"/>
                    <a:gd name="T35" fmla="*/ 68 h 68"/>
                    <a:gd name="T36" fmla="*/ 46 w 69"/>
                    <a:gd name="T37" fmla="*/ 67 h 68"/>
                    <a:gd name="T38" fmla="*/ 51 w 69"/>
                    <a:gd name="T39" fmla="*/ 65 h 68"/>
                    <a:gd name="T40" fmla="*/ 57 w 69"/>
                    <a:gd name="T41" fmla="*/ 63 h 68"/>
                    <a:gd name="T42" fmla="*/ 62 w 69"/>
                    <a:gd name="T43" fmla="*/ 55 h 68"/>
                    <a:gd name="T44" fmla="*/ 68 w 69"/>
                    <a:gd name="T45" fmla="*/ 48 h 68"/>
                    <a:gd name="T46" fmla="*/ 69 w 69"/>
                    <a:gd name="T47" fmla="*/ 40 h 68"/>
                    <a:gd name="T48" fmla="*/ 69 w 69"/>
                    <a:gd name="T49" fmla="*/ 31 h 68"/>
                    <a:gd name="T50" fmla="*/ 68 w 69"/>
                    <a:gd name="T51" fmla="*/ 21 h 68"/>
                    <a:gd name="T52" fmla="*/ 64 w 69"/>
                    <a:gd name="T53" fmla="*/ 15 h 68"/>
                    <a:gd name="T54" fmla="*/ 61 w 69"/>
                    <a:gd name="T55" fmla="*/ 12 h 68"/>
                    <a:gd name="T56" fmla="*/ 58 w 69"/>
                    <a:gd name="T57" fmla="*/ 8 h 68"/>
                    <a:gd name="T58" fmla="*/ 55 w 69"/>
                    <a:gd name="T59" fmla="*/ 5 h 68"/>
                    <a:gd name="T60" fmla="*/ 48 w 69"/>
                    <a:gd name="T61" fmla="*/ 2 h 68"/>
                    <a:gd name="T62" fmla="*/ 41 w 69"/>
                    <a:gd name="T63" fmla="*/ 1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9" h="68">
                      <a:moveTo>
                        <a:pt x="35" y="0"/>
                      </a:moveTo>
                      <a:lnTo>
                        <a:pt x="31" y="1"/>
                      </a:lnTo>
                      <a:lnTo>
                        <a:pt x="26" y="1"/>
                      </a:lnTo>
                      <a:lnTo>
                        <a:pt x="23" y="2"/>
                      </a:lnTo>
                      <a:lnTo>
                        <a:pt x="19" y="5"/>
                      </a:lnTo>
                      <a:lnTo>
                        <a:pt x="15" y="7"/>
                      </a:lnTo>
                      <a:lnTo>
                        <a:pt x="11" y="11"/>
                      </a:lnTo>
                      <a:lnTo>
                        <a:pt x="8" y="14"/>
                      </a:lnTo>
                      <a:lnTo>
                        <a:pt x="6" y="17"/>
                      </a:lnTo>
                      <a:lnTo>
                        <a:pt x="5" y="20"/>
                      </a:lnTo>
                      <a:lnTo>
                        <a:pt x="3" y="21"/>
                      </a:lnTo>
                      <a:lnTo>
                        <a:pt x="3" y="24"/>
                      </a:lnTo>
                      <a:lnTo>
                        <a:pt x="2" y="25"/>
                      </a:lnTo>
                      <a:lnTo>
                        <a:pt x="2" y="28"/>
                      </a:lnTo>
                      <a:lnTo>
                        <a:pt x="2" y="31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2" y="40"/>
                      </a:lnTo>
                      <a:lnTo>
                        <a:pt x="2" y="44"/>
                      </a:lnTo>
                      <a:lnTo>
                        <a:pt x="3" y="48"/>
                      </a:lnTo>
                      <a:lnTo>
                        <a:pt x="6" y="51"/>
                      </a:lnTo>
                      <a:lnTo>
                        <a:pt x="8" y="55"/>
                      </a:lnTo>
                      <a:lnTo>
                        <a:pt x="11" y="60"/>
                      </a:lnTo>
                      <a:lnTo>
                        <a:pt x="15" y="63"/>
                      </a:lnTo>
                      <a:lnTo>
                        <a:pt x="19" y="64"/>
                      </a:lnTo>
                      <a:lnTo>
                        <a:pt x="21" y="65"/>
                      </a:lnTo>
                      <a:lnTo>
                        <a:pt x="23" y="67"/>
                      </a:lnTo>
                      <a:lnTo>
                        <a:pt x="25" y="67"/>
                      </a:lnTo>
                      <a:lnTo>
                        <a:pt x="26" y="67"/>
                      </a:lnTo>
                      <a:lnTo>
                        <a:pt x="29" y="68"/>
                      </a:lnTo>
                      <a:lnTo>
                        <a:pt x="31" y="68"/>
                      </a:lnTo>
                      <a:lnTo>
                        <a:pt x="34" y="68"/>
                      </a:lnTo>
                      <a:lnTo>
                        <a:pt x="35" y="68"/>
                      </a:lnTo>
                      <a:lnTo>
                        <a:pt x="38" y="68"/>
                      </a:lnTo>
                      <a:lnTo>
                        <a:pt x="41" y="68"/>
                      </a:lnTo>
                      <a:lnTo>
                        <a:pt x="42" y="68"/>
                      </a:lnTo>
                      <a:lnTo>
                        <a:pt x="44" y="67"/>
                      </a:lnTo>
                      <a:lnTo>
                        <a:pt x="46" y="67"/>
                      </a:lnTo>
                      <a:lnTo>
                        <a:pt x="48" y="67"/>
                      </a:lnTo>
                      <a:lnTo>
                        <a:pt x="51" y="65"/>
                      </a:lnTo>
                      <a:lnTo>
                        <a:pt x="52" y="64"/>
                      </a:lnTo>
                      <a:lnTo>
                        <a:pt x="57" y="63"/>
                      </a:lnTo>
                      <a:lnTo>
                        <a:pt x="59" y="60"/>
                      </a:lnTo>
                      <a:lnTo>
                        <a:pt x="62" y="55"/>
                      </a:lnTo>
                      <a:lnTo>
                        <a:pt x="65" y="51"/>
                      </a:lnTo>
                      <a:lnTo>
                        <a:pt x="68" y="48"/>
                      </a:lnTo>
                      <a:lnTo>
                        <a:pt x="69" y="44"/>
                      </a:lnTo>
                      <a:lnTo>
                        <a:pt x="69" y="40"/>
                      </a:lnTo>
                      <a:lnTo>
                        <a:pt x="69" y="34"/>
                      </a:lnTo>
                      <a:lnTo>
                        <a:pt x="69" y="31"/>
                      </a:lnTo>
                      <a:lnTo>
                        <a:pt x="69" y="27"/>
                      </a:lnTo>
                      <a:lnTo>
                        <a:pt x="68" y="21"/>
                      </a:lnTo>
                      <a:lnTo>
                        <a:pt x="65" y="17"/>
                      </a:lnTo>
                      <a:lnTo>
                        <a:pt x="64" y="15"/>
                      </a:lnTo>
                      <a:lnTo>
                        <a:pt x="62" y="14"/>
                      </a:lnTo>
                      <a:lnTo>
                        <a:pt x="61" y="12"/>
                      </a:lnTo>
                      <a:lnTo>
                        <a:pt x="59" y="11"/>
                      </a:lnTo>
                      <a:lnTo>
                        <a:pt x="58" y="8"/>
                      </a:lnTo>
                      <a:lnTo>
                        <a:pt x="57" y="7"/>
                      </a:lnTo>
                      <a:lnTo>
                        <a:pt x="55" y="5"/>
                      </a:lnTo>
                      <a:lnTo>
                        <a:pt x="52" y="5"/>
                      </a:lnTo>
                      <a:lnTo>
                        <a:pt x="48" y="2"/>
                      </a:lnTo>
                      <a:lnTo>
                        <a:pt x="44" y="1"/>
                      </a:lnTo>
                      <a:lnTo>
                        <a:pt x="41" y="1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563" name="Freeform 331"/>
                <p:cNvSpPr>
                  <a:spLocks noChangeAspect="1"/>
                </p:cNvSpPr>
                <p:nvPr/>
              </p:nvSpPr>
              <p:spPr bwMode="auto">
                <a:xfrm>
                  <a:off x="1328" y="3484"/>
                  <a:ext cx="34" cy="34"/>
                </a:xfrm>
                <a:custGeom>
                  <a:avLst/>
                  <a:gdLst>
                    <a:gd name="T0" fmla="*/ 30 w 69"/>
                    <a:gd name="T1" fmla="*/ 0 h 69"/>
                    <a:gd name="T2" fmla="*/ 22 w 69"/>
                    <a:gd name="T3" fmla="*/ 3 h 69"/>
                    <a:gd name="T4" fmla="*/ 15 w 69"/>
                    <a:gd name="T5" fmla="*/ 6 h 69"/>
                    <a:gd name="T6" fmla="*/ 7 w 69"/>
                    <a:gd name="T7" fmla="*/ 13 h 69"/>
                    <a:gd name="T8" fmla="*/ 3 w 69"/>
                    <a:gd name="T9" fmla="*/ 19 h 69"/>
                    <a:gd name="T10" fmla="*/ 2 w 69"/>
                    <a:gd name="T11" fmla="*/ 23 h 69"/>
                    <a:gd name="T12" fmla="*/ 0 w 69"/>
                    <a:gd name="T13" fmla="*/ 27 h 69"/>
                    <a:gd name="T14" fmla="*/ 0 w 69"/>
                    <a:gd name="T15" fmla="*/ 32 h 69"/>
                    <a:gd name="T16" fmla="*/ 0 w 69"/>
                    <a:gd name="T17" fmla="*/ 39 h 69"/>
                    <a:gd name="T18" fmla="*/ 3 w 69"/>
                    <a:gd name="T19" fmla="*/ 46 h 69"/>
                    <a:gd name="T20" fmla="*/ 7 w 69"/>
                    <a:gd name="T21" fmla="*/ 55 h 69"/>
                    <a:gd name="T22" fmla="*/ 15 w 69"/>
                    <a:gd name="T23" fmla="*/ 62 h 69"/>
                    <a:gd name="T24" fmla="*/ 19 w 69"/>
                    <a:gd name="T25" fmla="*/ 65 h 69"/>
                    <a:gd name="T26" fmla="*/ 23 w 69"/>
                    <a:gd name="T27" fmla="*/ 66 h 69"/>
                    <a:gd name="T28" fmla="*/ 29 w 69"/>
                    <a:gd name="T29" fmla="*/ 67 h 69"/>
                    <a:gd name="T30" fmla="*/ 33 w 69"/>
                    <a:gd name="T31" fmla="*/ 69 h 69"/>
                    <a:gd name="T32" fmla="*/ 36 w 69"/>
                    <a:gd name="T33" fmla="*/ 69 h 69"/>
                    <a:gd name="T34" fmla="*/ 42 w 69"/>
                    <a:gd name="T35" fmla="*/ 67 h 69"/>
                    <a:gd name="T36" fmla="*/ 46 w 69"/>
                    <a:gd name="T37" fmla="*/ 66 h 69"/>
                    <a:gd name="T38" fmla="*/ 51 w 69"/>
                    <a:gd name="T39" fmla="*/ 65 h 69"/>
                    <a:gd name="T40" fmla="*/ 56 w 69"/>
                    <a:gd name="T41" fmla="*/ 62 h 69"/>
                    <a:gd name="T42" fmla="*/ 62 w 69"/>
                    <a:gd name="T43" fmla="*/ 55 h 69"/>
                    <a:gd name="T44" fmla="*/ 66 w 69"/>
                    <a:gd name="T45" fmla="*/ 46 h 69"/>
                    <a:gd name="T46" fmla="*/ 69 w 69"/>
                    <a:gd name="T47" fmla="*/ 39 h 69"/>
                    <a:gd name="T48" fmla="*/ 69 w 69"/>
                    <a:gd name="T49" fmla="*/ 30 h 69"/>
                    <a:gd name="T50" fmla="*/ 66 w 69"/>
                    <a:gd name="T51" fmla="*/ 22 h 69"/>
                    <a:gd name="T52" fmla="*/ 63 w 69"/>
                    <a:gd name="T53" fmla="*/ 14 h 69"/>
                    <a:gd name="T54" fmla="*/ 61 w 69"/>
                    <a:gd name="T55" fmla="*/ 12 h 69"/>
                    <a:gd name="T56" fmla="*/ 58 w 69"/>
                    <a:gd name="T57" fmla="*/ 7 h 69"/>
                    <a:gd name="T58" fmla="*/ 53 w 69"/>
                    <a:gd name="T59" fmla="*/ 4 h 69"/>
                    <a:gd name="T60" fmla="*/ 48 w 69"/>
                    <a:gd name="T61" fmla="*/ 3 h 69"/>
                    <a:gd name="T62" fmla="*/ 39 w 69"/>
                    <a:gd name="T63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9" h="69">
                      <a:moveTo>
                        <a:pt x="35" y="0"/>
                      </a:moveTo>
                      <a:lnTo>
                        <a:pt x="30" y="0"/>
                      </a:lnTo>
                      <a:lnTo>
                        <a:pt x="26" y="2"/>
                      </a:lnTo>
                      <a:lnTo>
                        <a:pt x="22" y="3"/>
                      </a:lnTo>
                      <a:lnTo>
                        <a:pt x="17" y="4"/>
                      </a:lnTo>
                      <a:lnTo>
                        <a:pt x="15" y="6"/>
                      </a:lnTo>
                      <a:lnTo>
                        <a:pt x="10" y="9"/>
                      </a:lnTo>
                      <a:lnTo>
                        <a:pt x="7" y="13"/>
                      </a:lnTo>
                      <a:lnTo>
                        <a:pt x="5" y="17"/>
                      </a:lnTo>
                      <a:lnTo>
                        <a:pt x="3" y="19"/>
                      </a:lnTo>
                      <a:lnTo>
                        <a:pt x="3" y="22"/>
                      </a:lnTo>
                      <a:lnTo>
                        <a:pt x="2" y="23"/>
                      </a:lnTo>
                      <a:lnTo>
                        <a:pt x="2" y="24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9"/>
                      </a:lnTo>
                      <a:lnTo>
                        <a:pt x="2" y="42"/>
                      </a:lnTo>
                      <a:lnTo>
                        <a:pt x="3" y="46"/>
                      </a:lnTo>
                      <a:lnTo>
                        <a:pt x="5" y="50"/>
                      </a:lnTo>
                      <a:lnTo>
                        <a:pt x="7" y="55"/>
                      </a:lnTo>
                      <a:lnTo>
                        <a:pt x="10" y="59"/>
                      </a:lnTo>
                      <a:lnTo>
                        <a:pt x="15" y="62"/>
                      </a:lnTo>
                      <a:lnTo>
                        <a:pt x="17" y="63"/>
                      </a:lnTo>
                      <a:lnTo>
                        <a:pt x="19" y="65"/>
                      </a:lnTo>
                      <a:lnTo>
                        <a:pt x="22" y="66"/>
                      </a:lnTo>
                      <a:lnTo>
                        <a:pt x="23" y="66"/>
                      </a:lnTo>
                      <a:lnTo>
                        <a:pt x="26" y="67"/>
                      </a:lnTo>
                      <a:lnTo>
                        <a:pt x="29" y="67"/>
                      </a:lnTo>
                      <a:lnTo>
                        <a:pt x="30" y="67"/>
                      </a:lnTo>
                      <a:lnTo>
                        <a:pt x="33" y="69"/>
                      </a:lnTo>
                      <a:lnTo>
                        <a:pt x="35" y="69"/>
                      </a:lnTo>
                      <a:lnTo>
                        <a:pt x="36" y="69"/>
                      </a:lnTo>
                      <a:lnTo>
                        <a:pt x="39" y="67"/>
                      </a:lnTo>
                      <a:lnTo>
                        <a:pt x="42" y="67"/>
                      </a:lnTo>
                      <a:lnTo>
                        <a:pt x="43" y="67"/>
                      </a:lnTo>
                      <a:lnTo>
                        <a:pt x="46" y="66"/>
                      </a:lnTo>
                      <a:lnTo>
                        <a:pt x="48" y="66"/>
                      </a:lnTo>
                      <a:lnTo>
                        <a:pt x="51" y="65"/>
                      </a:lnTo>
                      <a:lnTo>
                        <a:pt x="52" y="63"/>
                      </a:lnTo>
                      <a:lnTo>
                        <a:pt x="56" y="62"/>
                      </a:lnTo>
                      <a:lnTo>
                        <a:pt x="59" y="59"/>
                      </a:lnTo>
                      <a:lnTo>
                        <a:pt x="62" y="55"/>
                      </a:lnTo>
                      <a:lnTo>
                        <a:pt x="65" y="50"/>
                      </a:lnTo>
                      <a:lnTo>
                        <a:pt x="66" y="46"/>
                      </a:lnTo>
                      <a:lnTo>
                        <a:pt x="68" y="42"/>
                      </a:lnTo>
                      <a:lnTo>
                        <a:pt x="69" y="39"/>
                      </a:lnTo>
                      <a:lnTo>
                        <a:pt x="69" y="34"/>
                      </a:lnTo>
                      <a:lnTo>
                        <a:pt x="69" y="30"/>
                      </a:lnTo>
                      <a:lnTo>
                        <a:pt x="68" y="24"/>
                      </a:lnTo>
                      <a:lnTo>
                        <a:pt x="66" y="22"/>
                      </a:lnTo>
                      <a:lnTo>
                        <a:pt x="65" y="17"/>
                      </a:lnTo>
                      <a:lnTo>
                        <a:pt x="63" y="14"/>
                      </a:lnTo>
                      <a:lnTo>
                        <a:pt x="62" y="13"/>
                      </a:lnTo>
                      <a:lnTo>
                        <a:pt x="61" y="12"/>
                      </a:lnTo>
                      <a:lnTo>
                        <a:pt x="59" y="9"/>
                      </a:lnTo>
                      <a:lnTo>
                        <a:pt x="58" y="7"/>
                      </a:lnTo>
                      <a:lnTo>
                        <a:pt x="55" y="6"/>
                      </a:lnTo>
                      <a:lnTo>
                        <a:pt x="53" y="4"/>
                      </a:lnTo>
                      <a:lnTo>
                        <a:pt x="52" y="4"/>
                      </a:lnTo>
                      <a:lnTo>
                        <a:pt x="48" y="3"/>
                      </a:lnTo>
                      <a:lnTo>
                        <a:pt x="43" y="2"/>
                      </a:lnTo>
                      <a:lnTo>
                        <a:pt x="39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564" name="Freeform 332"/>
                <p:cNvSpPr>
                  <a:spLocks noChangeAspect="1"/>
                </p:cNvSpPr>
                <p:nvPr/>
              </p:nvSpPr>
              <p:spPr bwMode="auto">
                <a:xfrm>
                  <a:off x="1776" y="3627"/>
                  <a:ext cx="35" cy="34"/>
                </a:xfrm>
                <a:custGeom>
                  <a:avLst/>
                  <a:gdLst>
                    <a:gd name="T0" fmla="*/ 30 w 69"/>
                    <a:gd name="T1" fmla="*/ 0 h 69"/>
                    <a:gd name="T2" fmla="*/ 21 w 69"/>
                    <a:gd name="T3" fmla="*/ 3 h 69"/>
                    <a:gd name="T4" fmla="*/ 12 w 69"/>
                    <a:gd name="T5" fmla="*/ 6 h 69"/>
                    <a:gd name="T6" fmla="*/ 7 w 69"/>
                    <a:gd name="T7" fmla="*/ 13 h 69"/>
                    <a:gd name="T8" fmla="*/ 2 w 69"/>
                    <a:gd name="T9" fmla="*/ 19 h 69"/>
                    <a:gd name="T10" fmla="*/ 1 w 69"/>
                    <a:gd name="T11" fmla="*/ 23 h 69"/>
                    <a:gd name="T12" fmla="*/ 0 w 69"/>
                    <a:gd name="T13" fmla="*/ 28 h 69"/>
                    <a:gd name="T14" fmla="*/ 0 w 69"/>
                    <a:gd name="T15" fmla="*/ 32 h 69"/>
                    <a:gd name="T16" fmla="*/ 0 w 69"/>
                    <a:gd name="T17" fmla="*/ 39 h 69"/>
                    <a:gd name="T18" fmla="*/ 1 w 69"/>
                    <a:gd name="T19" fmla="*/ 48 h 69"/>
                    <a:gd name="T20" fmla="*/ 7 w 69"/>
                    <a:gd name="T21" fmla="*/ 55 h 69"/>
                    <a:gd name="T22" fmla="*/ 12 w 69"/>
                    <a:gd name="T23" fmla="*/ 62 h 69"/>
                    <a:gd name="T24" fmla="*/ 18 w 69"/>
                    <a:gd name="T25" fmla="*/ 65 h 69"/>
                    <a:gd name="T26" fmla="*/ 23 w 69"/>
                    <a:gd name="T27" fmla="*/ 66 h 69"/>
                    <a:gd name="T28" fmla="*/ 27 w 69"/>
                    <a:gd name="T29" fmla="*/ 68 h 69"/>
                    <a:gd name="T30" fmla="*/ 31 w 69"/>
                    <a:gd name="T31" fmla="*/ 69 h 69"/>
                    <a:gd name="T32" fmla="*/ 35 w 69"/>
                    <a:gd name="T33" fmla="*/ 69 h 69"/>
                    <a:gd name="T34" fmla="*/ 40 w 69"/>
                    <a:gd name="T35" fmla="*/ 68 h 69"/>
                    <a:gd name="T36" fmla="*/ 44 w 69"/>
                    <a:gd name="T37" fmla="*/ 66 h 69"/>
                    <a:gd name="T38" fmla="*/ 48 w 69"/>
                    <a:gd name="T39" fmla="*/ 65 h 69"/>
                    <a:gd name="T40" fmla="*/ 54 w 69"/>
                    <a:gd name="T41" fmla="*/ 62 h 69"/>
                    <a:gd name="T42" fmla="*/ 61 w 69"/>
                    <a:gd name="T43" fmla="*/ 55 h 69"/>
                    <a:gd name="T44" fmla="*/ 66 w 69"/>
                    <a:gd name="T45" fmla="*/ 48 h 69"/>
                    <a:gd name="T46" fmla="*/ 69 w 69"/>
                    <a:gd name="T47" fmla="*/ 39 h 69"/>
                    <a:gd name="T48" fmla="*/ 69 w 69"/>
                    <a:gd name="T49" fmla="*/ 30 h 69"/>
                    <a:gd name="T50" fmla="*/ 66 w 69"/>
                    <a:gd name="T51" fmla="*/ 20 h 69"/>
                    <a:gd name="T52" fmla="*/ 63 w 69"/>
                    <a:gd name="T53" fmla="*/ 15 h 69"/>
                    <a:gd name="T54" fmla="*/ 60 w 69"/>
                    <a:gd name="T55" fmla="*/ 12 h 69"/>
                    <a:gd name="T56" fmla="*/ 56 w 69"/>
                    <a:gd name="T57" fmla="*/ 8 h 69"/>
                    <a:gd name="T58" fmla="*/ 53 w 69"/>
                    <a:gd name="T59" fmla="*/ 5 h 69"/>
                    <a:gd name="T60" fmla="*/ 47 w 69"/>
                    <a:gd name="T61" fmla="*/ 3 h 69"/>
                    <a:gd name="T62" fmla="*/ 37 w 69"/>
                    <a:gd name="T63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9" h="69">
                      <a:moveTo>
                        <a:pt x="34" y="0"/>
                      </a:moveTo>
                      <a:lnTo>
                        <a:pt x="30" y="0"/>
                      </a:lnTo>
                      <a:lnTo>
                        <a:pt x="25" y="2"/>
                      </a:lnTo>
                      <a:lnTo>
                        <a:pt x="21" y="3"/>
                      </a:lnTo>
                      <a:lnTo>
                        <a:pt x="17" y="5"/>
                      </a:lnTo>
                      <a:lnTo>
                        <a:pt x="12" y="6"/>
                      </a:lnTo>
                      <a:lnTo>
                        <a:pt x="10" y="9"/>
                      </a:lnTo>
                      <a:lnTo>
                        <a:pt x="7" y="13"/>
                      </a:lnTo>
                      <a:lnTo>
                        <a:pt x="4" y="18"/>
                      </a:lnTo>
                      <a:lnTo>
                        <a:pt x="2" y="19"/>
                      </a:lnTo>
                      <a:lnTo>
                        <a:pt x="1" y="20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0" y="28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0" y="35"/>
                      </a:lnTo>
                      <a:lnTo>
                        <a:pt x="0" y="39"/>
                      </a:lnTo>
                      <a:lnTo>
                        <a:pt x="1" y="42"/>
                      </a:lnTo>
                      <a:lnTo>
                        <a:pt x="1" y="48"/>
                      </a:lnTo>
                      <a:lnTo>
                        <a:pt x="4" y="52"/>
                      </a:lnTo>
                      <a:lnTo>
                        <a:pt x="7" y="55"/>
                      </a:lnTo>
                      <a:lnTo>
                        <a:pt x="10" y="58"/>
                      </a:lnTo>
                      <a:lnTo>
                        <a:pt x="12" y="62"/>
                      </a:lnTo>
                      <a:lnTo>
                        <a:pt x="17" y="63"/>
                      </a:lnTo>
                      <a:lnTo>
                        <a:pt x="18" y="65"/>
                      </a:lnTo>
                      <a:lnTo>
                        <a:pt x="21" y="66"/>
                      </a:lnTo>
                      <a:lnTo>
                        <a:pt x="23" y="66"/>
                      </a:lnTo>
                      <a:lnTo>
                        <a:pt x="25" y="68"/>
                      </a:lnTo>
                      <a:lnTo>
                        <a:pt x="27" y="68"/>
                      </a:lnTo>
                      <a:lnTo>
                        <a:pt x="30" y="69"/>
                      </a:lnTo>
                      <a:lnTo>
                        <a:pt x="31" y="69"/>
                      </a:lnTo>
                      <a:lnTo>
                        <a:pt x="34" y="69"/>
                      </a:lnTo>
                      <a:lnTo>
                        <a:pt x="35" y="69"/>
                      </a:lnTo>
                      <a:lnTo>
                        <a:pt x="38" y="69"/>
                      </a:lnTo>
                      <a:lnTo>
                        <a:pt x="40" y="68"/>
                      </a:lnTo>
                      <a:lnTo>
                        <a:pt x="43" y="68"/>
                      </a:lnTo>
                      <a:lnTo>
                        <a:pt x="44" y="66"/>
                      </a:lnTo>
                      <a:lnTo>
                        <a:pt x="47" y="66"/>
                      </a:lnTo>
                      <a:lnTo>
                        <a:pt x="48" y="65"/>
                      </a:lnTo>
                      <a:lnTo>
                        <a:pt x="51" y="63"/>
                      </a:lnTo>
                      <a:lnTo>
                        <a:pt x="54" y="62"/>
                      </a:lnTo>
                      <a:lnTo>
                        <a:pt x="58" y="58"/>
                      </a:lnTo>
                      <a:lnTo>
                        <a:pt x="61" y="55"/>
                      </a:lnTo>
                      <a:lnTo>
                        <a:pt x="63" y="52"/>
                      </a:lnTo>
                      <a:lnTo>
                        <a:pt x="66" y="48"/>
                      </a:lnTo>
                      <a:lnTo>
                        <a:pt x="67" y="42"/>
                      </a:lnTo>
                      <a:lnTo>
                        <a:pt x="69" y="39"/>
                      </a:lnTo>
                      <a:lnTo>
                        <a:pt x="69" y="35"/>
                      </a:lnTo>
                      <a:lnTo>
                        <a:pt x="69" y="30"/>
                      </a:lnTo>
                      <a:lnTo>
                        <a:pt x="67" y="25"/>
                      </a:lnTo>
                      <a:lnTo>
                        <a:pt x="66" y="20"/>
                      </a:lnTo>
                      <a:lnTo>
                        <a:pt x="63" y="18"/>
                      </a:lnTo>
                      <a:lnTo>
                        <a:pt x="63" y="15"/>
                      </a:lnTo>
                      <a:lnTo>
                        <a:pt x="61" y="13"/>
                      </a:lnTo>
                      <a:lnTo>
                        <a:pt x="60" y="12"/>
                      </a:lnTo>
                      <a:lnTo>
                        <a:pt x="57" y="9"/>
                      </a:lnTo>
                      <a:lnTo>
                        <a:pt x="56" y="8"/>
                      </a:lnTo>
                      <a:lnTo>
                        <a:pt x="54" y="6"/>
                      </a:lnTo>
                      <a:lnTo>
                        <a:pt x="53" y="5"/>
                      </a:lnTo>
                      <a:lnTo>
                        <a:pt x="51" y="5"/>
                      </a:lnTo>
                      <a:lnTo>
                        <a:pt x="47" y="3"/>
                      </a:lnTo>
                      <a:lnTo>
                        <a:pt x="43" y="2"/>
                      </a:lnTo>
                      <a:lnTo>
                        <a:pt x="37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565" name="Rectangle 333"/>
                <p:cNvSpPr>
                  <a:spLocks noChangeAspect="1" noChangeArrowheads="1"/>
                </p:cNvSpPr>
                <p:nvPr/>
              </p:nvSpPr>
              <p:spPr bwMode="auto">
                <a:xfrm>
                  <a:off x="1497" y="2671"/>
                  <a:ext cx="407" cy="244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566" name="Rectangle 334"/>
                <p:cNvSpPr>
                  <a:spLocks noChangeAspect="1" noChangeArrowheads="1"/>
                </p:cNvSpPr>
                <p:nvPr/>
              </p:nvSpPr>
              <p:spPr bwMode="auto">
                <a:xfrm>
                  <a:off x="1512" y="2688"/>
                  <a:ext cx="27" cy="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600" b="0">
                      <a:solidFill>
                        <a:srgbClr val="000000"/>
                      </a:solidFill>
                    </a:rPr>
                    <a:t>U</a:t>
                  </a:r>
                  <a:endParaRPr lang="ru-RU"/>
                </a:p>
              </p:txBody>
            </p:sp>
            <p:sp>
              <p:nvSpPr>
                <p:cNvPr id="991567" name="Rectangle 335"/>
                <p:cNvSpPr>
                  <a:spLocks noChangeAspect="1" noChangeArrowheads="1"/>
                </p:cNvSpPr>
                <p:nvPr/>
              </p:nvSpPr>
              <p:spPr bwMode="auto">
                <a:xfrm>
                  <a:off x="1543" y="2688"/>
                  <a:ext cx="29" cy="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600" b="0">
                      <a:solidFill>
                        <a:srgbClr val="000000"/>
                      </a:solidFill>
                    </a:rPr>
                    <a:t>O</a:t>
                  </a:r>
                  <a:endParaRPr lang="ru-RU"/>
                </a:p>
              </p:txBody>
            </p:sp>
            <p:sp>
              <p:nvSpPr>
                <p:cNvPr id="991568" name="Rectangle 336"/>
                <p:cNvSpPr>
                  <a:spLocks noChangeAspect="1" noChangeArrowheads="1"/>
                </p:cNvSpPr>
                <p:nvPr/>
              </p:nvSpPr>
              <p:spPr bwMode="auto">
                <a:xfrm>
                  <a:off x="1578" y="2698"/>
                  <a:ext cx="20" cy="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600" b="0">
                      <a:solidFill>
                        <a:srgbClr val="000000"/>
                      </a:solidFill>
                    </a:rPr>
                    <a:t>2</a:t>
                  </a:r>
                  <a:endParaRPr lang="ru-RU"/>
                </a:p>
              </p:txBody>
            </p:sp>
            <p:sp>
              <p:nvSpPr>
                <p:cNvPr id="991569" name="Rectangle 337"/>
                <p:cNvSpPr>
                  <a:spLocks noChangeAspect="1" noChangeArrowheads="1"/>
                </p:cNvSpPr>
                <p:nvPr/>
              </p:nvSpPr>
              <p:spPr bwMode="auto">
                <a:xfrm>
                  <a:off x="1602" y="2698"/>
                  <a:ext cx="22" cy="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600" b="0">
                      <a:solidFill>
                        <a:srgbClr val="000000"/>
                      </a:solidFill>
                    </a:rPr>
                    <a:t>+</a:t>
                  </a:r>
                  <a:endParaRPr lang="ru-RU"/>
                </a:p>
              </p:txBody>
            </p:sp>
            <p:sp>
              <p:nvSpPr>
                <p:cNvPr id="991570" name="Rectangle 338"/>
                <p:cNvSpPr>
                  <a:spLocks noChangeAspect="1" noChangeArrowheads="1"/>
                </p:cNvSpPr>
                <p:nvPr/>
              </p:nvSpPr>
              <p:spPr bwMode="auto">
                <a:xfrm>
                  <a:off x="1628" y="2698"/>
                  <a:ext cx="18" cy="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600" b="0">
                      <a:solidFill>
                        <a:srgbClr val="000000"/>
                      </a:solidFill>
                    </a:rPr>
                    <a:t>x</a:t>
                  </a:r>
                  <a:endParaRPr lang="ru-RU"/>
                </a:p>
              </p:txBody>
            </p:sp>
            <p:sp>
              <p:nvSpPr>
                <p:cNvPr id="991571" name="Rectangle 339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2688"/>
                  <a:ext cx="12" cy="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600" b="0">
                      <a:solidFill>
                        <a:srgbClr val="000000"/>
                      </a:solidFill>
                    </a:rPr>
                    <a:t>-</a:t>
                  </a:r>
                  <a:endParaRPr lang="ru-RU"/>
                </a:p>
              </p:txBody>
            </p:sp>
            <p:sp>
              <p:nvSpPr>
                <p:cNvPr id="991572" name="Rectangle 340"/>
                <p:cNvSpPr>
                  <a:spLocks noChangeAspect="1" noChangeArrowheads="1"/>
                </p:cNvSpPr>
                <p:nvPr/>
              </p:nvSpPr>
              <p:spPr bwMode="auto">
                <a:xfrm>
                  <a:off x="1665" y="2688"/>
                  <a:ext cx="23" cy="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600" b="0">
                      <a:solidFill>
                        <a:srgbClr val="000000"/>
                      </a:solidFill>
                    </a:rPr>
                    <a:t>Z</a:t>
                  </a:r>
                  <a:endParaRPr lang="ru-RU"/>
                </a:p>
              </p:txBody>
            </p:sp>
            <p:sp>
              <p:nvSpPr>
                <p:cNvPr id="991573" name="Rectangle 341"/>
                <p:cNvSpPr>
                  <a:spLocks noChangeAspect="1" noChangeArrowheads="1"/>
                </p:cNvSpPr>
                <p:nvPr/>
              </p:nvSpPr>
              <p:spPr bwMode="auto">
                <a:xfrm>
                  <a:off x="1691" y="2688"/>
                  <a:ext cx="12" cy="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600" b="0">
                      <a:solidFill>
                        <a:srgbClr val="000000"/>
                      </a:solidFill>
                    </a:rPr>
                    <a:t>r</a:t>
                  </a:r>
                  <a:endParaRPr lang="ru-RU"/>
                </a:p>
              </p:txBody>
            </p:sp>
            <p:sp>
              <p:nvSpPr>
                <p:cNvPr id="991574" name="Rectangle 342"/>
                <p:cNvSpPr>
                  <a:spLocks noChangeAspect="1" noChangeArrowheads="1"/>
                </p:cNvSpPr>
                <p:nvPr/>
              </p:nvSpPr>
              <p:spPr bwMode="auto">
                <a:xfrm>
                  <a:off x="1707" y="2688"/>
                  <a:ext cx="28" cy="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600" b="0">
                      <a:solidFill>
                        <a:srgbClr val="000000"/>
                      </a:solidFill>
                    </a:rPr>
                    <a:t>O</a:t>
                  </a:r>
                  <a:endParaRPr lang="ru-RU"/>
                </a:p>
              </p:txBody>
            </p:sp>
            <p:sp>
              <p:nvSpPr>
                <p:cNvPr id="991575" name="Rectangle 34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2" y="2698"/>
                  <a:ext cx="21" cy="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600" b="0">
                      <a:solidFill>
                        <a:srgbClr val="000000"/>
                      </a:solidFill>
                    </a:rPr>
                    <a:t>2</a:t>
                  </a:r>
                  <a:endParaRPr lang="ru-RU"/>
                </a:p>
              </p:txBody>
            </p:sp>
            <p:sp>
              <p:nvSpPr>
                <p:cNvPr id="991576" name="Rectangle 344"/>
                <p:cNvSpPr>
                  <a:spLocks noChangeAspect="1" noChangeArrowheads="1"/>
                </p:cNvSpPr>
                <p:nvPr/>
              </p:nvSpPr>
              <p:spPr bwMode="auto">
                <a:xfrm>
                  <a:off x="1765" y="2688"/>
                  <a:ext cx="13" cy="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600" b="0">
                      <a:solidFill>
                        <a:srgbClr val="000000"/>
                      </a:solidFill>
                    </a:rPr>
                    <a:t>-</a:t>
                  </a:r>
                  <a:endParaRPr lang="ru-RU"/>
                </a:p>
              </p:txBody>
            </p:sp>
            <p:sp>
              <p:nvSpPr>
                <p:cNvPr id="991577" name="Rectangle 345"/>
                <p:cNvSpPr>
                  <a:spLocks noChangeAspect="1" noChangeArrowheads="1"/>
                </p:cNvSpPr>
                <p:nvPr/>
              </p:nvSpPr>
              <p:spPr bwMode="auto">
                <a:xfrm>
                  <a:off x="1781" y="2688"/>
                  <a:ext cx="22" cy="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600" b="0">
                      <a:solidFill>
                        <a:srgbClr val="000000"/>
                      </a:solidFill>
                    </a:rPr>
                    <a:t>F</a:t>
                  </a:r>
                  <a:endParaRPr lang="ru-RU"/>
                </a:p>
              </p:txBody>
            </p:sp>
            <p:sp>
              <p:nvSpPr>
                <p:cNvPr id="991578" name="Rectangle 346"/>
                <p:cNvSpPr>
                  <a:spLocks noChangeAspect="1" noChangeArrowheads="1"/>
                </p:cNvSpPr>
                <p:nvPr/>
              </p:nvSpPr>
              <p:spPr bwMode="auto">
                <a:xfrm>
                  <a:off x="1807" y="2688"/>
                  <a:ext cx="21" cy="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600" b="0">
                      <a:solidFill>
                        <a:srgbClr val="000000"/>
                      </a:solidFill>
                    </a:rPr>
                    <a:t>e</a:t>
                  </a:r>
                  <a:endParaRPr lang="ru-RU"/>
                </a:p>
              </p:txBody>
            </p:sp>
            <p:sp>
              <p:nvSpPr>
                <p:cNvPr id="991579" name="Rectangle 347"/>
                <p:cNvSpPr>
                  <a:spLocks noChangeAspect="1" noChangeArrowheads="1"/>
                </p:cNvSpPr>
                <p:nvPr/>
              </p:nvSpPr>
              <p:spPr bwMode="auto">
                <a:xfrm>
                  <a:off x="1831" y="2688"/>
                  <a:ext cx="28" cy="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600" b="0">
                      <a:solidFill>
                        <a:srgbClr val="000000"/>
                      </a:solidFill>
                    </a:rPr>
                    <a:t>O</a:t>
                  </a:r>
                  <a:endParaRPr lang="ru-RU"/>
                </a:p>
              </p:txBody>
            </p:sp>
            <p:sp>
              <p:nvSpPr>
                <p:cNvPr id="991580" name="Rectangle 348"/>
                <p:cNvSpPr>
                  <a:spLocks noChangeAspect="1" noChangeArrowheads="1"/>
                </p:cNvSpPr>
                <p:nvPr/>
              </p:nvSpPr>
              <p:spPr bwMode="auto">
                <a:xfrm>
                  <a:off x="1865" y="2698"/>
                  <a:ext cx="19" cy="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600" b="0">
                      <a:solidFill>
                        <a:srgbClr val="000000"/>
                      </a:solidFill>
                    </a:rPr>
                    <a:t>y</a:t>
                  </a:r>
                  <a:endParaRPr lang="ru-RU"/>
                </a:p>
              </p:txBody>
            </p:sp>
            <p:sp>
              <p:nvSpPr>
                <p:cNvPr id="991581" name="Rectangle 349"/>
                <p:cNvSpPr>
                  <a:spLocks noChangeAspect="1" noChangeArrowheads="1"/>
                </p:cNvSpPr>
                <p:nvPr/>
              </p:nvSpPr>
              <p:spPr bwMode="auto">
                <a:xfrm>
                  <a:off x="1677" y="2758"/>
                  <a:ext cx="15" cy="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500" b="0">
                      <a:solidFill>
                        <a:srgbClr val="000000"/>
                      </a:solidFill>
                    </a:rPr>
                    <a:t>s</a:t>
                  </a:r>
                  <a:endParaRPr lang="ru-RU"/>
                </a:p>
              </p:txBody>
            </p:sp>
            <p:sp>
              <p:nvSpPr>
                <p:cNvPr id="991582" name="Rectangle 350"/>
                <p:cNvSpPr>
                  <a:spLocks noChangeAspect="1" noChangeArrowheads="1"/>
                </p:cNvSpPr>
                <p:nvPr/>
              </p:nvSpPr>
              <p:spPr bwMode="auto">
                <a:xfrm>
                  <a:off x="1695" y="2758"/>
                  <a:ext cx="9" cy="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500" b="0">
                      <a:solidFill>
                        <a:srgbClr val="000000"/>
                      </a:solidFill>
                    </a:rPr>
                    <a:t>t</a:t>
                  </a:r>
                  <a:endParaRPr lang="ru-RU"/>
                </a:p>
              </p:txBody>
            </p:sp>
            <p:sp>
              <p:nvSpPr>
                <p:cNvPr id="991583" name="Rectangle 351"/>
                <p:cNvSpPr>
                  <a:spLocks noChangeAspect="1" noChangeArrowheads="1"/>
                </p:cNvSpPr>
                <p:nvPr/>
              </p:nvSpPr>
              <p:spPr bwMode="auto">
                <a:xfrm>
                  <a:off x="1704" y="2758"/>
                  <a:ext cx="17" cy="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500" b="0">
                      <a:solidFill>
                        <a:srgbClr val="000000"/>
                      </a:solidFill>
                    </a:rPr>
                    <a:t>e</a:t>
                  </a:r>
                  <a:endParaRPr lang="ru-RU"/>
                </a:p>
              </p:txBody>
            </p:sp>
            <p:sp>
              <p:nvSpPr>
                <p:cNvPr id="991584" name="Rectangle 352"/>
                <p:cNvSpPr>
                  <a:spLocks noChangeAspect="1" noChangeArrowheads="1"/>
                </p:cNvSpPr>
                <p:nvPr/>
              </p:nvSpPr>
              <p:spPr bwMode="auto">
                <a:xfrm>
                  <a:off x="1724" y="2758"/>
                  <a:ext cx="17" cy="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500" b="0">
                      <a:solidFill>
                        <a:srgbClr val="000000"/>
                      </a:solidFill>
                    </a:rPr>
                    <a:t>a</a:t>
                  </a:r>
                  <a:endParaRPr lang="ru-RU"/>
                </a:p>
              </p:txBody>
            </p:sp>
            <p:sp>
              <p:nvSpPr>
                <p:cNvPr id="991585" name="Rectangle 35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3" y="2758"/>
                  <a:ext cx="25" cy="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500" b="0">
                      <a:solidFill>
                        <a:srgbClr val="000000"/>
                      </a:solidFill>
                    </a:rPr>
                    <a:t>m</a:t>
                  </a:r>
                  <a:endParaRPr lang="ru-RU"/>
                </a:p>
              </p:txBody>
            </p:sp>
            <p:sp>
              <p:nvSpPr>
                <p:cNvPr id="991586" name="Freeform 354"/>
                <p:cNvSpPr>
                  <a:spLocks noChangeAspect="1"/>
                </p:cNvSpPr>
                <p:nvPr/>
              </p:nvSpPr>
              <p:spPr bwMode="auto">
                <a:xfrm>
                  <a:off x="1566" y="2760"/>
                  <a:ext cx="43" cy="42"/>
                </a:xfrm>
                <a:custGeom>
                  <a:avLst/>
                  <a:gdLst>
                    <a:gd name="T0" fmla="*/ 0 w 86"/>
                    <a:gd name="T1" fmla="*/ 84 h 84"/>
                    <a:gd name="T2" fmla="*/ 43 w 86"/>
                    <a:gd name="T3" fmla="*/ 0 h 84"/>
                    <a:gd name="T4" fmla="*/ 86 w 86"/>
                    <a:gd name="T5" fmla="*/ 84 h 84"/>
                    <a:gd name="T6" fmla="*/ 0 w 86"/>
                    <a:gd name="T7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6" h="84">
                      <a:moveTo>
                        <a:pt x="0" y="84"/>
                      </a:moveTo>
                      <a:lnTo>
                        <a:pt x="43" y="0"/>
                      </a:lnTo>
                      <a:lnTo>
                        <a:pt x="86" y="84"/>
                      </a:lnTo>
                      <a:lnTo>
                        <a:pt x="0" y="8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587" name="Rectangle 355"/>
                <p:cNvSpPr>
                  <a:spLocks noChangeAspect="1" noChangeArrowheads="1"/>
                </p:cNvSpPr>
                <p:nvPr/>
              </p:nvSpPr>
              <p:spPr bwMode="auto">
                <a:xfrm>
                  <a:off x="1677" y="2816"/>
                  <a:ext cx="17" cy="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500" b="0">
                      <a:solidFill>
                        <a:srgbClr val="000000"/>
                      </a:solidFill>
                    </a:rPr>
                    <a:t>a</a:t>
                  </a:r>
                  <a:endParaRPr lang="ru-RU"/>
                </a:p>
              </p:txBody>
            </p:sp>
            <p:sp>
              <p:nvSpPr>
                <p:cNvPr id="991588" name="Rectangle 356"/>
                <p:cNvSpPr>
                  <a:spLocks noChangeAspect="1" noChangeArrowheads="1"/>
                </p:cNvSpPr>
                <p:nvPr/>
              </p:nvSpPr>
              <p:spPr bwMode="auto">
                <a:xfrm>
                  <a:off x="1697" y="2816"/>
                  <a:ext cx="7" cy="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500" b="0">
                      <a:solidFill>
                        <a:srgbClr val="000000"/>
                      </a:solidFill>
                    </a:rPr>
                    <a:t>i</a:t>
                  </a:r>
                  <a:endParaRPr lang="ru-RU"/>
                </a:p>
              </p:txBody>
            </p:sp>
            <p:sp>
              <p:nvSpPr>
                <p:cNvPr id="991589" name="Rectangle 357"/>
                <p:cNvSpPr>
                  <a:spLocks noChangeAspect="1" noChangeArrowheads="1"/>
                </p:cNvSpPr>
                <p:nvPr/>
              </p:nvSpPr>
              <p:spPr bwMode="auto">
                <a:xfrm>
                  <a:off x="1704" y="2816"/>
                  <a:ext cx="10" cy="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500" b="0">
                      <a:solidFill>
                        <a:srgbClr val="000000"/>
                      </a:solidFill>
                    </a:rPr>
                    <a:t>r</a:t>
                  </a:r>
                  <a:endParaRPr lang="ru-RU"/>
                </a:p>
              </p:txBody>
            </p:sp>
            <p:sp>
              <p:nvSpPr>
                <p:cNvPr id="991590" name="Freeform 358"/>
                <p:cNvSpPr>
                  <a:spLocks noChangeAspect="1"/>
                </p:cNvSpPr>
                <p:nvPr/>
              </p:nvSpPr>
              <p:spPr bwMode="auto">
                <a:xfrm>
                  <a:off x="1566" y="2814"/>
                  <a:ext cx="43" cy="49"/>
                </a:xfrm>
                <a:custGeom>
                  <a:avLst/>
                  <a:gdLst>
                    <a:gd name="T0" fmla="*/ 38 w 86"/>
                    <a:gd name="T1" fmla="*/ 2 h 99"/>
                    <a:gd name="T2" fmla="*/ 28 w 86"/>
                    <a:gd name="T3" fmla="*/ 5 h 99"/>
                    <a:gd name="T4" fmla="*/ 17 w 86"/>
                    <a:gd name="T5" fmla="*/ 10 h 99"/>
                    <a:gd name="T6" fmla="*/ 9 w 86"/>
                    <a:gd name="T7" fmla="*/ 20 h 99"/>
                    <a:gd name="T8" fmla="*/ 5 w 86"/>
                    <a:gd name="T9" fmla="*/ 29 h 99"/>
                    <a:gd name="T10" fmla="*/ 2 w 86"/>
                    <a:gd name="T11" fmla="*/ 33 h 99"/>
                    <a:gd name="T12" fmla="*/ 0 w 86"/>
                    <a:gd name="T13" fmla="*/ 40 h 99"/>
                    <a:gd name="T14" fmla="*/ 0 w 86"/>
                    <a:gd name="T15" fmla="*/ 46 h 99"/>
                    <a:gd name="T16" fmla="*/ 0 w 86"/>
                    <a:gd name="T17" fmla="*/ 56 h 99"/>
                    <a:gd name="T18" fmla="*/ 3 w 86"/>
                    <a:gd name="T19" fmla="*/ 68 h 99"/>
                    <a:gd name="T20" fmla="*/ 9 w 86"/>
                    <a:gd name="T21" fmla="*/ 79 h 99"/>
                    <a:gd name="T22" fmla="*/ 17 w 86"/>
                    <a:gd name="T23" fmla="*/ 88 h 99"/>
                    <a:gd name="T24" fmla="*/ 25 w 86"/>
                    <a:gd name="T25" fmla="*/ 93 h 99"/>
                    <a:gd name="T26" fmla="*/ 30 w 86"/>
                    <a:gd name="T27" fmla="*/ 96 h 99"/>
                    <a:gd name="T28" fmla="*/ 35 w 86"/>
                    <a:gd name="T29" fmla="*/ 98 h 99"/>
                    <a:gd name="T30" fmla="*/ 40 w 86"/>
                    <a:gd name="T31" fmla="*/ 99 h 99"/>
                    <a:gd name="T32" fmla="*/ 46 w 86"/>
                    <a:gd name="T33" fmla="*/ 99 h 99"/>
                    <a:gd name="T34" fmla="*/ 52 w 86"/>
                    <a:gd name="T35" fmla="*/ 98 h 99"/>
                    <a:gd name="T36" fmla="*/ 56 w 86"/>
                    <a:gd name="T37" fmla="*/ 96 h 99"/>
                    <a:gd name="T38" fmla="*/ 62 w 86"/>
                    <a:gd name="T39" fmla="*/ 93 h 99"/>
                    <a:gd name="T40" fmla="*/ 69 w 86"/>
                    <a:gd name="T41" fmla="*/ 88 h 99"/>
                    <a:gd name="T42" fmla="*/ 78 w 86"/>
                    <a:gd name="T43" fmla="*/ 79 h 99"/>
                    <a:gd name="T44" fmla="*/ 84 w 86"/>
                    <a:gd name="T45" fmla="*/ 68 h 99"/>
                    <a:gd name="T46" fmla="*/ 86 w 86"/>
                    <a:gd name="T47" fmla="*/ 56 h 99"/>
                    <a:gd name="T48" fmla="*/ 86 w 86"/>
                    <a:gd name="T49" fmla="*/ 43 h 99"/>
                    <a:gd name="T50" fmla="*/ 84 w 86"/>
                    <a:gd name="T51" fmla="*/ 30 h 99"/>
                    <a:gd name="T52" fmla="*/ 79 w 86"/>
                    <a:gd name="T53" fmla="*/ 22 h 99"/>
                    <a:gd name="T54" fmla="*/ 75 w 86"/>
                    <a:gd name="T55" fmla="*/ 18 h 99"/>
                    <a:gd name="T56" fmla="*/ 72 w 86"/>
                    <a:gd name="T57" fmla="*/ 13 h 99"/>
                    <a:gd name="T58" fmla="*/ 68 w 86"/>
                    <a:gd name="T59" fmla="*/ 9 h 99"/>
                    <a:gd name="T60" fmla="*/ 59 w 86"/>
                    <a:gd name="T61" fmla="*/ 5 h 99"/>
                    <a:gd name="T62" fmla="*/ 49 w 86"/>
                    <a:gd name="T63" fmla="*/ 2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6" h="99">
                      <a:moveTo>
                        <a:pt x="43" y="0"/>
                      </a:moveTo>
                      <a:lnTo>
                        <a:pt x="38" y="2"/>
                      </a:lnTo>
                      <a:lnTo>
                        <a:pt x="33" y="3"/>
                      </a:lnTo>
                      <a:lnTo>
                        <a:pt x="28" y="5"/>
                      </a:lnTo>
                      <a:lnTo>
                        <a:pt x="22" y="8"/>
                      </a:lnTo>
                      <a:lnTo>
                        <a:pt x="17" y="10"/>
                      </a:lnTo>
                      <a:lnTo>
                        <a:pt x="13" y="15"/>
                      </a:lnTo>
                      <a:lnTo>
                        <a:pt x="9" y="20"/>
                      </a:lnTo>
                      <a:lnTo>
                        <a:pt x="6" y="25"/>
                      </a:lnTo>
                      <a:lnTo>
                        <a:pt x="5" y="29"/>
                      </a:lnTo>
                      <a:lnTo>
                        <a:pt x="3" y="30"/>
                      </a:lnTo>
                      <a:lnTo>
                        <a:pt x="2" y="33"/>
                      </a:lnTo>
                      <a:lnTo>
                        <a:pt x="2" y="38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6"/>
                      </a:lnTo>
                      <a:lnTo>
                        <a:pt x="0" y="49"/>
                      </a:lnTo>
                      <a:lnTo>
                        <a:pt x="0" y="56"/>
                      </a:lnTo>
                      <a:lnTo>
                        <a:pt x="2" y="62"/>
                      </a:lnTo>
                      <a:lnTo>
                        <a:pt x="3" y="68"/>
                      </a:lnTo>
                      <a:lnTo>
                        <a:pt x="6" y="73"/>
                      </a:lnTo>
                      <a:lnTo>
                        <a:pt x="9" y="79"/>
                      </a:lnTo>
                      <a:lnTo>
                        <a:pt x="13" y="85"/>
                      </a:lnTo>
                      <a:lnTo>
                        <a:pt x="17" y="88"/>
                      </a:lnTo>
                      <a:lnTo>
                        <a:pt x="22" y="92"/>
                      </a:lnTo>
                      <a:lnTo>
                        <a:pt x="25" y="93"/>
                      </a:lnTo>
                      <a:lnTo>
                        <a:pt x="28" y="95"/>
                      </a:lnTo>
                      <a:lnTo>
                        <a:pt x="30" y="96"/>
                      </a:lnTo>
                      <a:lnTo>
                        <a:pt x="33" y="96"/>
                      </a:lnTo>
                      <a:lnTo>
                        <a:pt x="35" y="98"/>
                      </a:lnTo>
                      <a:lnTo>
                        <a:pt x="38" y="98"/>
                      </a:lnTo>
                      <a:lnTo>
                        <a:pt x="40" y="99"/>
                      </a:lnTo>
                      <a:lnTo>
                        <a:pt x="43" y="99"/>
                      </a:lnTo>
                      <a:lnTo>
                        <a:pt x="46" y="99"/>
                      </a:lnTo>
                      <a:lnTo>
                        <a:pt x="49" y="98"/>
                      </a:lnTo>
                      <a:lnTo>
                        <a:pt x="52" y="98"/>
                      </a:lnTo>
                      <a:lnTo>
                        <a:pt x="53" y="96"/>
                      </a:lnTo>
                      <a:lnTo>
                        <a:pt x="56" y="96"/>
                      </a:lnTo>
                      <a:lnTo>
                        <a:pt x="59" y="95"/>
                      </a:lnTo>
                      <a:lnTo>
                        <a:pt x="62" y="93"/>
                      </a:lnTo>
                      <a:lnTo>
                        <a:pt x="65" y="92"/>
                      </a:lnTo>
                      <a:lnTo>
                        <a:pt x="69" y="88"/>
                      </a:lnTo>
                      <a:lnTo>
                        <a:pt x="74" y="85"/>
                      </a:lnTo>
                      <a:lnTo>
                        <a:pt x="78" y="79"/>
                      </a:lnTo>
                      <a:lnTo>
                        <a:pt x="81" y="73"/>
                      </a:lnTo>
                      <a:lnTo>
                        <a:pt x="84" y="68"/>
                      </a:lnTo>
                      <a:lnTo>
                        <a:pt x="85" y="62"/>
                      </a:lnTo>
                      <a:lnTo>
                        <a:pt x="86" y="56"/>
                      </a:lnTo>
                      <a:lnTo>
                        <a:pt x="86" y="49"/>
                      </a:lnTo>
                      <a:lnTo>
                        <a:pt x="86" y="43"/>
                      </a:lnTo>
                      <a:lnTo>
                        <a:pt x="85" y="38"/>
                      </a:lnTo>
                      <a:lnTo>
                        <a:pt x="84" y="30"/>
                      </a:lnTo>
                      <a:lnTo>
                        <a:pt x="81" y="25"/>
                      </a:lnTo>
                      <a:lnTo>
                        <a:pt x="79" y="22"/>
                      </a:lnTo>
                      <a:lnTo>
                        <a:pt x="78" y="20"/>
                      </a:lnTo>
                      <a:lnTo>
                        <a:pt x="75" y="18"/>
                      </a:lnTo>
                      <a:lnTo>
                        <a:pt x="74" y="15"/>
                      </a:lnTo>
                      <a:lnTo>
                        <a:pt x="72" y="13"/>
                      </a:lnTo>
                      <a:lnTo>
                        <a:pt x="69" y="10"/>
                      </a:lnTo>
                      <a:lnTo>
                        <a:pt x="68" y="9"/>
                      </a:lnTo>
                      <a:lnTo>
                        <a:pt x="65" y="8"/>
                      </a:lnTo>
                      <a:lnTo>
                        <a:pt x="59" y="5"/>
                      </a:lnTo>
                      <a:lnTo>
                        <a:pt x="53" y="3"/>
                      </a:lnTo>
                      <a:lnTo>
                        <a:pt x="49" y="2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591" name="Rectangle 359"/>
                <p:cNvSpPr>
                  <a:spLocks noChangeAspect="1" noChangeArrowheads="1"/>
                </p:cNvSpPr>
                <p:nvPr/>
              </p:nvSpPr>
              <p:spPr bwMode="auto">
                <a:xfrm>
                  <a:off x="1677" y="2871"/>
                  <a:ext cx="14" cy="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400" b="0">
                      <a:solidFill>
                        <a:srgbClr val="000000"/>
                      </a:solidFill>
                    </a:rPr>
                    <a:t>a</a:t>
                  </a:r>
                  <a:endParaRPr lang="ru-RU"/>
                </a:p>
              </p:txBody>
            </p:sp>
            <p:sp>
              <p:nvSpPr>
                <p:cNvPr id="991592" name="Rectangle 360"/>
                <p:cNvSpPr>
                  <a:spLocks noChangeAspect="1" noChangeArrowheads="1"/>
                </p:cNvSpPr>
                <p:nvPr/>
              </p:nvSpPr>
              <p:spPr bwMode="auto">
                <a:xfrm>
                  <a:off x="1692" y="2871"/>
                  <a:ext cx="14" cy="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400" b="0">
                      <a:solidFill>
                        <a:srgbClr val="000000"/>
                      </a:solidFill>
                    </a:rPr>
                    <a:t>p</a:t>
                  </a:r>
                  <a:endParaRPr lang="ru-RU"/>
                </a:p>
              </p:txBody>
            </p:sp>
            <p:sp>
              <p:nvSpPr>
                <p:cNvPr id="991593" name="Rectangle 361"/>
                <p:cNvSpPr>
                  <a:spLocks noChangeAspect="1" noChangeArrowheads="1"/>
                </p:cNvSpPr>
                <p:nvPr/>
              </p:nvSpPr>
              <p:spPr bwMode="auto">
                <a:xfrm>
                  <a:off x="1707" y="2871"/>
                  <a:ext cx="14" cy="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400" b="0">
                      <a:solidFill>
                        <a:srgbClr val="000000"/>
                      </a:solidFill>
                    </a:rPr>
                    <a:t>p</a:t>
                  </a:r>
                  <a:endParaRPr lang="ru-RU"/>
                </a:p>
              </p:txBody>
            </p:sp>
            <p:sp>
              <p:nvSpPr>
                <p:cNvPr id="991594" name="Rectangle 362"/>
                <p:cNvSpPr>
                  <a:spLocks noChangeAspect="1" noChangeArrowheads="1"/>
                </p:cNvSpPr>
                <p:nvPr/>
              </p:nvSpPr>
              <p:spPr bwMode="auto">
                <a:xfrm>
                  <a:off x="1721" y="2871"/>
                  <a:ext cx="8" cy="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400" b="0">
                      <a:solidFill>
                        <a:srgbClr val="000000"/>
                      </a:solidFill>
                    </a:rPr>
                    <a:t>r</a:t>
                  </a:r>
                  <a:endParaRPr lang="ru-RU"/>
                </a:p>
              </p:txBody>
            </p:sp>
            <p:sp>
              <p:nvSpPr>
                <p:cNvPr id="991595" name="Rectangle 363"/>
                <p:cNvSpPr>
                  <a:spLocks noChangeAspect="1" noChangeArrowheads="1"/>
                </p:cNvSpPr>
                <p:nvPr/>
              </p:nvSpPr>
              <p:spPr bwMode="auto">
                <a:xfrm>
                  <a:off x="1730" y="2871"/>
                  <a:ext cx="14" cy="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400" b="0">
                      <a:solidFill>
                        <a:srgbClr val="000000"/>
                      </a:solidFill>
                    </a:rPr>
                    <a:t>o</a:t>
                  </a:r>
                  <a:endParaRPr lang="ru-RU"/>
                </a:p>
              </p:txBody>
            </p:sp>
            <p:sp>
              <p:nvSpPr>
                <p:cNvPr id="991596" name="Rectangle 364"/>
                <p:cNvSpPr>
                  <a:spLocks noChangeAspect="1" noChangeArrowheads="1"/>
                </p:cNvSpPr>
                <p:nvPr/>
              </p:nvSpPr>
              <p:spPr bwMode="auto">
                <a:xfrm>
                  <a:off x="1744" y="2871"/>
                  <a:ext cx="12" cy="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400" b="0">
                      <a:solidFill>
                        <a:srgbClr val="000000"/>
                      </a:solidFill>
                    </a:rPr>
                    <a:t>x</a:t>
                  </a:r>
                  <a:endParaRPr lang="ru-RU"/>
                </a:p>
              </p:txBody>
            </p:sp>
            <p:sp>
              <p:nvSpPr>
                <p:cNvPr id="991597" name="Rectangle 365"/>
                <p:cNvSpPr>
                  <a:spLocks noChangeAspect="1" noChangeArrowheads="1"/>
                </p:cNvSpPr>
                <p:nvPr/>
              </p:nvSpPr>
              <p:spPr bwMode="auto">
                <a:xfrm>
                  <a:off x="1758" y="2871"/>
                  <a:ext cx="7" cy="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400" b="0">
                      <a:solidFill>
                        <a:srgbClr val="000000"/>
                      </a:solidFill>
                    </a:rPr>
                    <a:t>.</a:t>
                  </a:r>
                  <a:endParaRPr lang="ru-RU"/>
                </a:p>
              </p:txBody>
            </p:sp>
            <p:sp>
              <p:nvSpPr>
                <p:cNvPr id="991598" name="Line 366"/>
                <p:cNvSpPr>
                  <a:spLocks noChangeAspect="1" noChangeShapeType="1"/>
                </p:cNvSpPr>
                <p:nvPr/>
              </p:nvSpPr>
              <p:spPr bwMode="auto">
                <a:xfrm>
                  <a:off x="1512" y="2888"/>
                  <a:ext cx="69" cy="0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599" name="Line 367"/>
                <p:cNvSpPr>
                  <a:spLocks noChangeAspect="1" noChangeShapeType="1"/>
                </p:cNvSpPr>
                <p:nvPr/>
              </p:nvSpPr>
              <p:spPr bwMode="auto">
                <a:xfrm>
                  <a:off x="1650" y="2888"/>
                  <a:ext cx="12" cy="0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00" name="Line 368"/>
                <p:cNvSpPr>
                  <a:spLocks noChangeAspect="1" noChangeShapeType="1"/>
                </p:cNvSpPr>
                <p:nvPr/>
              </p:nvSpPr>
              <p:spPr bwMode="auto">
                <a:xfrm>
                  <a:off x="1090" y="2857"/>
                  <a:ext cx="0" cy="9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01" name="Line 369"/>
                <p:cNvSpPr>
                  <a:spLocks noChangeAspect="1" noChangeShapeType="1"/>
                </p:cNvSpPr>
                <p:nvPr/>
              </p:nvSpPr>
              <p:spPr bwMode="auto">
                <a:xfrm>
                  <a:off x="1072" y="2857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02" name="Line 370"/>
                <p:cNvSpPr>
                  <a:spLocks noChangeAspect="1" noChangeShapeType="1"/>
                </p:cNvSpPr>
                <p:nvPr/>
              </p:nvSpPr>
              <p:spPr bwMode="auto">
                <a:xfrm>
                  <a:off x="1072" y="2947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03" name="Line 371"/>
                <p:cNvSpPr>
                  <a:spLocks noChangeAspect="1" noChangeShapeType="1"/>
                </p:cNvSpPr>
                <p:nvPr/>
              </p:nvSpPr>
              <p:spPr bwMode="auto">
                <a:xfrm>
                  <a:off x="861" y="2788"/>
                  <a:ext cx="0" cy="8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04" name="Line 372"/>
                <p:cNvSpPr>
                  <a:spLocks noChangeAspect="1" noChangeShapeType="1"/>
                </p:cNvSpPr>
                <p:nvPr/>
              </p:nvSpPr>
              <p:spPr bwMode="auto">
                <a:xfrm>
                  <a:off x="844" y="2788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05" name="Line 373"/>
                <p:cNvSpPr>
                  <a:spLocks noChangeAspect="1" noChangeShapeType="1"/>
                </p:cNvSpPr>
                <p:nvPr/>
              </p:nvSpPr>
              <p:spPr bwMode="auto">
                <a:xfrm>
                  <a:off x="844" y="2877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06" name="Line 374"/>
                <p:cNvSpPr>
                  <a:spLocks noChangeAspect="1" noChangeShapeType="1"/>
                </p:cNvSpPr>
                <p:nvPr/>
              </p:nvSpPr>
              <p:spPr bwMode="auto">
                <a:xfrm>
                  <a:off x="796" y="2701"/>
                  <a:ext cx="0" cy="8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07" name="Line 375"/>
                <p:cNvSpPr>
                  <a:spLocks noChangeAspect="1" noChangeShapeType="1"/>
                </p:cNvSpPr>
                <p:nvPr/>
              </p:nvSpPr>
              <p:spPr bwMode="auto">
                <a:xfrm>
                  <a:off x="778" y="2701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08" name="Line 376"/>
                <p:cNvSpPr>
                  <a:spLocks noChangeAspect="1" noChangeShapeType="1"/>
                </p:cNvSpPr>
                <p:nvPr/>
              </p:nvSpPr>
              <p:spPr bwMode="auto">
                <a:xfrm>
                  <a:off x="778" y="2790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09" name="Line 377"/>
                <p:cNvSpPr>
                  <a:spLocks noChangeAspect="1" noChangeShapeType="1"/>
                </p:cNvSpPr>
                <p:nvPr/>
              </p:nvSpPr>
              <p:spPr bwMode="auto">
                <a:xfrm>
                  <a:off x="1410" y="3089"/>
                  <a:ext cx="0" cy="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10" name="Line 378"/>
                <p:cNvSpPr>
                  <a:spLocks noChangeAspect="1" noChangeShapeType="1"/>
                </p:cNvSpPr>
                <p:nvPr/>
              </p:nvSpPr>
              <p:spPr bwMode="auto">
                <a:xfrm>
                  <a:off x="1392" y="3089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11" name="Line 379"/>
                <p:cNvSpPr>
                  <a:spLocks noChangeAspect="1" noChangeShapeType="1"/>
                </p:cNvSpPr>
                <p:nvPr/>
              </p:nvSpPr>
              <p:spPr bwMode="auto">
                <a:xfrm>
                  <a:off x="1392" y="3177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12" name="Line 380"/>
                <p:cNvSpPr>
                  <a:spLocks noChangeAspect="1" noChangeShapeType="1"/>
                </p:cNvSpPr>
                <p:nvPr/>
              </p:nvSpPr>
              <p:spPr bwMode="auto">
                <a:xfrm>
                  <a:off x="1243" y="3045"/>
                  <a:ext cx="0" cy="8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13" name="Line 381"/>
                <p:cNvSpPr>
                  <a:spLocks noChangeAspect="1" noChangeShapeType="1"/>
                </p:cNvSpPr>
                <p:nvPr/>
              </p:nvSpPr>
              <p:spPr bwMode="auto">
                <a:xfrm>
                  <a:off x="1226" y="3045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14" name="Line 382"/>
                <p:cNvSpPr>
                  <a:spLocks noChangeAspect="1" noChangeShapeType="1"/>
                </p:cNvSpPr>
                <p:nvPr/>
              </p:nvSpPr>
              <p:spPr bwMode="auto">
                <a:xfrm>
                  <a:off x="1226" y="3134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15" name="Line 383"/>
                <p:cNvSpPr>
                  <a:spLocks noChangeAspect="1" noChangeShapeType="1"/>
                </p:cNvSpPr>
                <p:nvPr/>
              </p:nvSpPr>
              <p:spPr bwMode="auto">
                <a:xfrm>
                  <a:off x="1016" y="2821"/>
                  <a:ext cx="0" cy="8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16" name="Line 384"/>
                <p:cNvSpPr>
                  <a:spLocks noChangeAspect="1" noChangeShapeType="1"/>
                </p:cNvSpPr>
                <p:nvPr/>
              </p:nvSpPr>
              <p:spPr bwMode="auto">
                <a:xfrm>
                  <a:off x="998" y="2821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17" name="Line 385"/>
                <p:cNvSpPr>
                  <a:spLocks noChangeAspect="1" noChangeShapeType="1"/>
                </p:cNvSpPr>
                <p:nvPr/>
              </p:nvSpPr>
              <p:spPr bwMode="auto">
                <a:xfrm>
                  <a:off x="998" y="2910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18" name="Line 386"/>
                <p:cNvSpPr>
                  <a:spLocks noChangeAspect="1" noChangeShapeType="1"/>
                </p:cNvSpPr>
                <p:nvPr/>
              </p:nvSpPr>
              <p:spPr bwMode="auto">
                <a:xfrm>
                  <a:off x="889" y="2701"/>
                  <a:ext cx="0" cy="9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19" name="Line 387"/>
                <p:cNvSpPr>
                  <a:spLocks noChangeAspect="1" noChangeShapeType="1"/>
                </p:cNvSpPr>
                <p:nvPr/>
              </p:nvSpPr>
              <p:spPr bwMode="auto">
                <a:xfrm>
                  <a:off x="872" y="2701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20" name="Line 388"/>
                <p:cNvSpPr>
                  <a:spLocks noChangeAspect="1" noChangeShapeType="1"/>
                </p:cNvSpPr>
                <p:nvPr/>
              </p:nvSpPr>
              <p:spPr bwMode="auto">
                <a:xfrm>
                  <a:off x="872" y="2791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21" name="Line 389"/>
                <p:cNvSpPr>
                  <a:spLocks noChangeAspect="1" noChangeShapeType="1"/>
                </p:cNvSpPr>
                <p:nvPr/>
              </p:nvSpPr>
              <p:spPr bwMode="auto">
                <a:xfrm>
                  <a:off x="828" y="2668"/>
                  <a:ext cx="0" cy="8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22" name="Line 390"/>
                <p:cNvSpPr>
                  <a:spLocks noChangeAspect="1" noChangeShapeType="1"/>
                </p:cNvSpPr>
                <p:nvPr/>
              </p:nvSpPr>
              <p:spPr bwMode="auto">
                <a:xfrm>
                  <a:off x="811" y="2668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23" name="Line 391"/>
                <p:cNvSpPr>
                  <a:spLocks noChangeAspect="1" noChangeShapeType="1"/>
                </p:cNvSpPr>
                <p:nvPr/>
              </p:nvSpPr>
              <p:spPr bwMode="auto">
                <a:xfrm>
                  <a:off x="811" y="2757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24" name="Line 392"/>
                <p:cNvSpPr>
                  <a:spLocks noChangeAspect="1" noChangeShapeType="1"/>
                </p:cNvSpPr>
                <p:nvPr/>
              </p:nvSpPr>
              <p:spPr bwMode="auto">
                <a:xfrm>
                  <a:off x="802" y="2615"/>
                  <a:ext cx="0" cy="9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25" name="Line 393"/>
                <p:cNvSpPr>
                  <a:spLocks noChangeAspect="1" noChangeShapeType="1"/>
                </p:cNvSpPr>
                <p:nvPr/>
              </p:nvSpPr>
              <p:spPr bwMode="auto">
                <a:xfrm>
                  <a:off x="785" y="2615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26" name="Line 394"/>
                <p:cNvSpPr>
                  <a:spLocks noChangeAspect="1" noChangeShapeType="1"/>
                </p:cNvSpPr>
                <p:nvPr/>
              </p:nvSpPr>
              <p:spPr bwMode="auto">
                <a:xfrm>
                  <a:off x="785" y="2705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27" name="Line 395"/>
                <p:cNvSpPr>
                  <a:spLocks noChangeAspect="1" noChangeShapeType="1"/>
                </p:cNvSpPr>
                <p:nvPr/>
              </p:nvSpPr>
              <p:spPr bwMode="auto">
                <a:xfrm>
                  <a:off x="687" y="2608"/>
                  <a:ext cx="0" cy="9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28" name="Line 396"/>
                <p:cNvSpPr>
                  <a:spLocks noChangeAspect="1" noChangeShapeType="1"/>
                </p:cNvSpPr>
                <p:nvPr/>
              </p:nvSpPr>
              <p:spPr bwMode="auto">
                <a:xfrm>
                  <a:off x="670" y="2608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29" name="Line 397"/>
                <p:cNvSpPr>
                  <a:spLocks noChangeAspect="1" noChangeShapeType="1"/>
                </p:cNvSpPr>
                <p:nvPr/>
              </p:nvSpPr>
              <p:spPr bwMode="auto">
                <a:xfrm>
                  <a:off x="670" y="2698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30" name="Line 398"/>
                <p:cNvSpPr>
                  <a:spLocks noChangeAspect="1" noChangeShapeType="1"/>
                </p:cNvSpPr>
                <p:nvPr/>
              </p:nvSpPr>
              <p:spPr bwMode="auto">
                <a:xfrm>
                  <a:off x="659" y="2598"/>
                  <a:ext cx="0" cy="8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31" name="Line 399"/>
                <p:cNvSpPr>
                  <a:spLocks noChangeAspect="1" noChangeShapeType="1"/>
                </p:cNvSpPr>
                <p:nvPr/>
              </p:nvSpPr>
              <p:spPr bwMode="auto">
                <a:xfrm>
                  <a:off x="642" y="2598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32" name="Line 400"/>
                <p:cNvSpPr>
                  <a:spLocks noChangeAspect="1" noChangeShapeType="1"/>
                </p:cNvSpPr>
                <p:nvPr/>
              </p:nvSpPr>
              <p:spPr bwMode="auto">
                <a:xfrm>
                  <a:off x="642" y="2687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33" name="Line 401"/>
                <p:cNvSpPr>
                  <a:spLocks noChangeAspect="1" noChangeShapeType="1"/>
                </p:cNvSpPr>
                <p:nvPr/>
              </p:nvSpPr>
              <p:spPr bwMode="auto">
                <a:xfrm>
                  <a:off x="637" y="2573"/>
                  <a:ext cx="0" cy="8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34" name="Line 402"/>
                <p:cNvSpPr>
                  <a:spLocks noChangeAspect="1" noChangeShapeType="1"/>
                </p:cNvSpPr>
                <p:nvPr/>
              </p:nvSpPr>
              <p:spPr bwMode="auto">
                <a:xfrm>
                  <a:off x="620" y="2573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35" name="Line 403"/>
                <p:cNvSpPr>
                  <a:spLocks noChangeAspect="1" noChangeShapeType="1"/>
                </p:cNvSpPr>
                <p:nvPr/>
              </p:nvSpPr>
              <p:spPr bwMode="auto">
                <a:xfrm>
                  <a:off x="620" y="2662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36" name="Line 40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90" y="2896"/>
                  <a:ext cx="51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37" name="Line 405"/>
                <p:cNvSpPr>
                  <a:spLocks noChangeAspect="1" noChangeShapeType="1"/>
                </p:cNvSpPr>
                <p:nvPr/>
              </p:nvSpPr>
              <p:spPr bwMode="auto">
                <a:xfrm>
                  <a:off x="1141" y="2879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38" name="Line 406"/>
                <p:cNvSpPr>
                  <a:spLocks noChangeAspect="1" noChangeShapeType="1"/>
                </p:cNvSpPr>
                <p:nvPr/>
              </p:nvSpPr>
              <p:spPr bwMode="auto">
                <a:xfrm>
                  <a:off x="620" y="2662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39" name="Line 40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861" y="2827"/>
                  <a:ext cx="4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40" name="Line 408"/>
                <p:cNvSpPr>
                  <a:spLocks noChangeAspect="1" noChangeShapeType="1"/>
                </p:cNvSpPr>
                <p:nvPr/>
              </p:nvSpPr>
              <p:spPr bwMode="auto">
                <a:xfrm>
                  <a:off x="903" y="2809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41" name="Line 409"/>
                <p:cNvSpPr>
                  <a:spLocks noChangeAspect="1" noChangeShapeType="1"/>
                </p:cNvSpPr>
                <p:nvPr/>
              </p:nvSpPr>
              <p:spPr bwMode="auto">
                <a:xfrm>
                  <a:off x="620" y="2662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42" name="Line 41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796" y="2739"/>
                  <a:ext cx="3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43" name="Line 411"/>
                <p:cNvSpPr>
                  <a:spLocks noChangeAspect="1" noChangeShapeType="1"/>
                </p:cNvSpPr>
                <p:nvPr/>
              </p:nvSpPr>
              <p:spPr bwMode="auto">
                <a:xfrm>
                  <a:off x="834" y="2721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44" name="Line 412"/>
                <p:cNvSpPr>
                  <a:spLocks noChangeAspect="1" noChangeShapeType="1"/>
                </p:cNvSpPr>
                <p:nvPr/>
              </p:nvSpPr>
              <p:spPr bwMode="auto">
                <a:xfrm>
                  <a:off x="620" y="2662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45" name="Line 41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10" y="3126"/>
                  <a:ext cx="6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46" name="Line 414"/>
                <p:cNvSpPr>
                  <a:spLocks noChangeAspect="1" noChangeShapeType="1"/>
                </p:cNvSpPr>
                <p:nvPr/>
              </p:nvSpPr>
              <p:spPr bwMode="auto">
                <a:xfrm>
                  <a:off x="1478" y="3109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47" name="Line 415"/>
                <p:cNvSpPr>
                  <a:spLocks noChangeAspect="1" noChangeShapeType="1"/>
                </p:cNvSpPr>
                <p:nvPr/>
              </p:nvSpPr>
              <p:spPr bwMode="auto">
                <a:xfrm>
                  <a:off x="620" y="2662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48" name="Line 41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43" y="3084"/>
                  <a:ext cx="6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49" name="Line 417"/>
                <p:cNvSpPr>
                  <a:spLocks noChangeAspect="1" noChangeShapeType="1"/>
                </p:cNvSpPr>
                <p:nvPr/>
              </p:nvSpPr>
              <p:spPr bwMode="auto">
                <a:xfrm>
                  <a:off x="1303" y="3066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991851" name="Group 619"/>
              <p:cNvGrpSpPr>
                <a:grpSpLocks noChangeAspect="1"/>
              </p:cNvGrpSpPr>
              <p:nvPr/>
            </p:nvGrpSpPr>
            <p:grpSpPr bwMode="auto">
              <a:xfrm>
                <a:off x="435" y="2271"/>
                <a:ext cx="1682" cy="1732"/>
                <a:chOff x="435" y="2271"/>
                <a:chExt cx="1682" cy="1732"/>
              </a:xfrm>
            </p:grpSpPr>
            <p:sp>
              <p:nvSpPr>
                <p:cNvPr id="991651" name="Line 419"/>
                <p:cNvSpPr>
                  <a:spLocks noChangeAspect="1" noChangeShapeType="1"/>
                </p:cNvSpPr>
                <p:nvPr/>
              </p:nvSpPr>
              <p:spPr bwMode="auto">
                <a:xfrm>
                  <a:off x="620" y="2662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52" name="Line 42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16" y="2859"/>
                  <a:ext cx="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53" name="Line 421"/>
                <p:cNvSpPr>
                  <a:spLocks noChangeAspect="1" noChangeShapeType="1"/>
                </p:cNvSpPr>
                <p:nvPr/>
              </p:nvSpPr>
              <p:spPr bwMode="auto">
                <a:xfrm>
                  <a:off x="1064" y="2842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54" name="Line 422"/>
                <p:cNvSpPr>
                  <a:spLocks noChangeAspect="1" noChangeShapeType="1"/>
                </p:cNvSpPr>
                <p:nvPr/>
              </p:nvSpPr>
              <p:spPr bwMode="auto">
                <a:xfrm>
                  <a:off x="620" y="2662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55" name="Line 42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889" y="2739"/>
                  <a:ext cx="4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56" name="Line 424"/>
                <p:cNvSpPr>
                  <a:spLocks noChangeAspect="1" noChangeShapeType="1"/>
                </p:cNvSpPr>
                <p:nvPr/>
              </p:nvSpPr>
              <p:spPr bwMode="auto">
                <a:xfrm>
                  <a:off x="932" y="2722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57" name="Line 425"/>
                <p:cNvSpPr>
                  <a:spLocks noChangeAspect="1" noChangeShapeType="1"/>
                </p:cNvSpPr>
                <p:nvPr/>
              </p:nvSpPr>
              <p:spPr bwMode="auto">
                <a:xfrm>
                  <a:off x="620" y="2662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58" name="Line 42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828" y="2706"/>
                  <a:ext cx="4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59" name="Line 427"/>
                <p:cNvSpPr>
                  <a:spLocks noChangeAspect="1" noChangeShapeType="1"/>
                </p:cNvSpPr>
                <p:nvPr/>
              </p:nvSpPr>
              <p:spPr bwMode="auto">
                <a:xfrm>
                  <a:off x="868" y="2688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60" name="Line 428"/>
                <p:cNvSpPr>
                  <a:spLocks noChangeAspect="1" noChangeShapeType="1"/>
                </p:cNvSpPr>
                <p:nvPr/>
              </p:nvSpPr>
              <p:spPr bwMode="auto">
                <a:xfrm>
                  <a:off x="620" y="2662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61" name="Line 42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802" y="2653"/>
                  <a:ext cx="3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62" name="Line 430"/>
                <p:cNvSpPr>
                  <a:spLocks noChangeAspect="1" noChangeShapeType="1"/>
                </p:cNvSpPr>
                <p:nvPr/>
              </p:nvSpPr>
              <p:spPr bwMode="auto">
                <a:xfrm>
                  <a:off x="841" y="2636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63" name="Line 431"/>
                <p:cNvSpPr>
                  <a:spLocks noChangeAspect="1" noChangeShapeType="1"/>
                </p:cNvSpPr>
                <p:nvPr/>
              </p:nvSpPr>
              <p:spPr bwMode="auto">
                <a:xfrm>
                  <a:off x="620" y="2662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64" name="Line 43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687" y="2647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65" name="Line 433"/>
                <p:cNvSpPr>
                  <a:spLocks noChangeAspect="1" noChangeShapeType="1"/>
                </p:cNvSpPr>
                <p:nvPr/>
              </p:nvSpPr>
              <p:spPr bwMode="auto">
                <a:xfrm>
                  <a:off x="721" y="2630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66" name="Line 434"/>
                <p:cNvSpPr>
                  <a:spLocks noChangeAspect="1" noChangeShapeType="1"/>
                </p:cNvSpPr>
                <p:nvPr/>
              </p:nvSpPr>
              <p:spPr bwMode="auto">
                <a:xfrm>
                  <a:off x="620" y="2662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67" name="Line 43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659" y="2636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68" name="Line 436"/>
                <p:cNvSpPr>
                  <a:spLocks noChangeAspect="1" noChangeShapeType="1"/>
                </p:cNvSpPr>
                <p:nvPr/>
              </p:nvSpPr>
              <p:spPr bwMode="auto">
                <a:xfrm>
                  <a:off x="693" y="2619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69" name="Line 437"/>
                <p:cNvSpPr>
                  <a:spLocks noChangeAspect="1" noChangeShapeType="1"/>
                </p:cNvSpPr>
                <p:nvPr/>
              </p:nvSpPr>
              <p:spPr bwMode="auto">
                <a:xfrm>
                  <a:off x="620" y="2662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70" name="Line 43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637" y="2611"/>
                  <a:ext cx="3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71" name="Line 439"/>
                <p:cNvSpPr>
                  <a:spLocks noChangeAspect="1" noChangeShapeType="1"/>
                </p:cNvSpPr>
                <p:nvPr/>
              </p:nvSpPr>
              <p:spPr bwMode="auto">
                <a:xfrm>
                  <a:off x="670" y="2594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72" name="Line 440"/>
                <p:cNvSpPr>
                  <a:spLocks noChangeAspect="1" noChangeShapeType="1"/>
                </p:cNvSpPr>
                <p:nvPr/>
              </p:nvSpPr>
              <p:spPr bwMode="auto">
                <a:xfrm>
                  <a:off x="620" y="2662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73" name="Line 441"/>
                <p:cNvSpPr>
                  <a:spLocks noChangeAspect="1" noChangeShapeType="1"/>
                </p:cNvSpPr>
                <p:nvPr/>
              </p:nvSpPr>
              <p:spPr bwMode="auto">
                <a:xfrm>
                  <a:off x="1040" y="2896"/>
                  <a:ext cx="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74" name="Line 442"/>
                <p:cNvSpPr>
                  <a:spLocks noChangeAspect="1" noChangeShapeType="1"/>
                </p:cNvSpPr>
                <p:nvPr/>
              </p:nvSpPr>
              <p:spPr bwMode="auto">
                <a:xfrm>
                  <a:off x="1040" y="2879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75" name="Line 443"/>
                <p:cNvSpPr>
                  <a:spLocks noChangeAspect="1" noChangeShapeType="1"/>
                </p:cNvSpPr>
                <p:nvPr/>
              </p:nvSpPr>
              <p:spPr bwMode="auto">
                <a:xfrm>
                  <a:off x="821" y="2827"/>
                  <a:ext cx="4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76" name="Line 444"/>
                <p:cNvSpPr>
                  <a:spLocks noChangeAspect="1" noChangeShapeType="1"/>
                </p:cNvSpPr>
                <p:nvPr/>
              </p:nvSpPr>
              <p:spPr bwMode="auto">
                <a:xfrm>
                  <a:off x="821" y="2809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77" name="Line 445"/>
                <p:cNvSpPr>
                  <a:spLocks noChangeAspect="1" noChangeShapeType="1"/>
                </p:cNvSpPr>
                <p:nvPr/>
              </p:nvSpPr>
              <p:spPr bwMode="auto">
                <a:xfrm>
                  <a:off x="758" y="2739"/>
                  <a:ext cx="3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78" name="Line 446"/>
                <p:cNvSpPr>
                  <a:spLocks noChangeAspect="1" noChangeShapeType="1"/>
                </p:cNvSpPr>
                <p:nvPr/>
              </p:nvSpPr>
              <p:spPr bwMode="auto">
                <a:xfrm>
                  <a:off x="758" y="2721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79" name="Line 447"/>
                <p:cNvSpPr>
                  <a:spLocks noChangeAspect="1" noChangeShapeType="1"/>
                </p:cNvSpPr>
                <p:nvPr/>
              </p:nvSpPr>
              <p:spPr bwMode="auto">
                <a:xfrm>
                  <a:off x="1345" y="3126"/>
                  <a:ext cx="6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80" name="Line 448"/>
                <p:cNvSpPr>
                  <a:spLocks noChangeAspect="1" noChangeShapeType="1"/>
                </p:cNvSpPr>
                <p:nvPr/>
              </p:nvSpPr>
              <p:spPr bwMode="auto">
                <a:xfrm>
                  <a:off x="1345" y="3109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81" name="Line 449"/>
                <p:cNvSpPr>
                  <a:spLocks noChangeAspect="1" noChangeShapeType="1"/>
                </p:cNvSpPr>
                <p:nvPr/>
              </p:nvSpPr>
              <p:spPr bwMode="auto">
                <a:xfrm>
                  <a:off x="1187" y="3084"/>
                  <a:ext cx="56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82" name="Line 450"/>
                <p:cNvSpPr>
                  <a:spLocks noChangeAspect="1" noChangeShapeType="1"/>
                </p:cNvSpPr>
                <p:nvPr/>
              </p:nvSpPr>
              <p:spPr bwMode="auto">
                <a:xfrm>
                  <a:off x="1187" y="3066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83" name="Line 451"/>
                <p:cNvSpPr>
                  <a:spLocks noChangeAspect="1" noChangeShapeType="1"/>
                </p:cNvSpPr>
                <p:nvPr/>
              </p:nvSpPr>
              <p:spPr bwMode="auto">
                <a:xfrm>
                  <a:off x="970" y="2859"/>
                  <a:ext cx="46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84" name="Line 452"/>
                <p:cNvSpPr>
                  <a:spLocks noChangeAspect="1" noChangeShapeType="1"/>
                </p:cNvSpPr>
                <p:nvPr/>
              </p:nvSpPr>
              <p:spPr bwMode="auto">
                <a:xfrm>
                  <a:off x="970" y="2842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85" name="Line 453"/>
                <p:cNvSpPr>
                  <a:spLocks noChangeAspect="1" noChangeShapeType="1"/>
                </p:cNvSpPr>
                <p:nvPr/>
              </p:nvSpPr>
              <p:spPr bwMode="auto">
                <a:xfrm>
                  <a:off x="848" y="2739"/>
                  <a:ext cx="41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86" name="Line 454"/>
                <p:cNvSpPr>
                  <a:spLocks noChangeAspect="1" noChangeShapeType="1"/>
                </p:cNvSpPr>
                <p:nvPr/>
              </p:nvSpPr>
              <p:spPr bwMode="auto">
                <a:xfrm>
                  <a:off x="848" y="2722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87" name="Line 455"/>
                <p:cNvSpPr>
                  <a:spLocks noChangeAspect="1" noChangeShapeType="1"/>
                </p:cNvSpPr>
                <p:nvPr/>
              </p:nvSpPr>
              <p:spPr bwMode="auto">
                <a:xfrm>
                  <a:off x="789" y="2706"/>
                  <a:ext cx="3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88" name="Line 456"/>
                <p:cNvSpPr>
                  <a:spLocks noChangeAspect="1" noChangeShapeType="1"/>
                </p:cNvSpPr>
                <p:nvPr/>
              </p:nvSpPr>
              <p:spPr bwMode="auto">
                <a:xfrm>
                  <a:off x="789" y="2688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89" name="Line 457"/>
                <p:cNvSpPr>
                  <a:spLocks noChangeAspect="1" noChangeShapeType="1"/>
                </p:cNvSpPr>
                <p:nvPr/>
              </p:nvSpPr>
              <p:spPr bwMode="auto">
                <a:xfrm>
                  <a:off x="764" y="2653"/>
                  <a:ext cx="3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90" name="Line 458"/>
                <p:cNvSpPr>
                  <a:spLocks noChangeAspect="1" noChangeShapeType="1"/>
                </p:cNvSpPr>
                <p:nvPr/>
              </p:nvSpPr>
              <p:spPr bwMode="auto">
                <a:xfrm>
                  <a:off x="764" y="2636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91" name="Line 459"/>
                <p:cNvSpPr>
                  <a:spLocks noChangeAspect="1" noChangeShapeType="1"/>
                </p:cNvSpPr>
                <p:nvPr/>
              </p:nvSpPr>
              <p:spPr bwMode="auto">
                <a:xfrm>
                  <a:off x="654" y="2647"/>
                  <a:ext cx="3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92" name="Line 460"/>
                <p:cNvSpPr>
                  <a:spLocks noChangeAspect="1" noChangeShapeType="1"/>
                </p:cNvSpPr>
                <p:nvPr/>
              </p:nvSpPr>
              <p:spPr bwMode="auto">
                <a:xfrm>
                  <a:off x="654" y="2630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93" name="Line 461"/>
                <p:cNvSpPr>
                  <a:spLocks noChangeAspect="1" noChangeShapeType="1"/>
                </p:cNvSpPr>
                <p:nvPr/>
              </p:nvSpPr>
              <p:spPr bwMode="auto">
                <a:xfrm>
                  <a:off x="627" y="2636"/>
                  <a:ext cx="3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94" name="Line 462"/>
                <p:cNvSpPr>
                  <a:spLocks noChangeAspect="1" noChangeShapeType="1"/>
                </p:cNvSpPr>
                <p:nvPr/>
              </p:nvSpPr>
              <p:spPr bwMode="auto">
                <a:xfrm>
                  <a:off x="627" y="2619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95" name="Line 463"/>
                <p:cNvSpPr>
                  <a:spLocks noChangeAspect="1" noChangeShapeType="1"/>
                </p:cNvSpPr>
                <p:nvPr/>
              </p:nvSpPr>
              <p:spPr bwMode="auto">
                <a:xfrm>
                  <a:off x="606" y="2611"/>
                  <a:ext cx="31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96" name="Line 464"/>
                <p:cNvSpPr>
                  <a:spLocks noChangeAspect="1" noChangeShapeType="1"/>
                </p:cNvSpPr>
                <p:nvPr/>
              </p:nvSpPr>
              <p:spPr bwMode="auto">
                <a:xfrm>
                  <a:off x="606" y="2594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97" name="Freeform 465"/>
                <p:cNvSpPr>
                  <a:spLocks noChangeAspect="1"/>
                </p:cNvSpPr>
                <p:nvPr/>
              </p:nvSpPr>
              <p:spPr bwMode="auto">
                <a:xfrm>
                  <a:off x="637" y="2603"/>
                  <a:ext cx="773" cy="541"/>
                </a:xfrm>
                <a:custGeom>
                  <a:avLst/>
                  <a:gdLst>
                    <a:gd name="T0" fmla="*/ 904 w 1544"/>
                    <a:gd name="T1" fmla="*/ 634 h 1082"/>
                    <a:gd name="T2" fmla="*/ 447 w 1544"/>
                    <a:gd name="T3" fmla="*/ 314 h 1082"/>
                    <a:gd name="T4" fmla="*/ 316 w 1544"/>
                    <a:gd name="T5" fmla="*/ 222 h 1082"/>
                    <a:gd name="T6" fmla="*/ 1544 w 1544"/>
                    <a:gd name="T7" fmla="*/ 1082 h 1082"/>
                    <a:gd name="T8" fmla="*/ 1212 w 1544"/>
                    <a:gd name="T9" fmla="*/ 850 h 1082"/>
                    <a:gd name="T10" fmla="*/ 756 w 1544"/>
                    <a:gd name="T11" fmla="*/ 530 h 1082"/>
                    <a:gd name="T12" fmla="*/ 503 w 1544"/>
                    <a:gd name="T13" fmla="*/ 352 h 1082"/>
                    <a:gd name="T14" fmla="*/ 381 w 1544"/>
                    <a:gd name="T15" fmla="*/ 268 h 1082"/>
                    <a:gd name="T16" fmla="*/ 329 w 1544"/>
                    <a:gd name="T17" fmla="*/ 231 h 1082"/>
                    <a:gd name="T18" fmla="*/ 99 w 1544"/>
                    <a:gd name="T19" fmla="*/ 70 h 1082"/>
                    <a:gd name="T20" fmla="*/ 43 w 1544"/>
                    <a:gd name="T21" fmla="*/ 30 h 1082"/>
                    <a:gd name="T22" fmla="*/ 0 w 1544"/>
                    <a:gd name="T23" fmla="*/ 0 h 10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44" h="1082">
                      <a:moveTo>
                        <a:pt x="904" y="634"/>
                      </a:moveTo>
                      <a:lnTo>
                        <a:pt x="447" y="314"/>
                      </a:lnTo>
                      <a:lnTo>
                        <a:pt x="316" y="222"/>
                      </a:lnTo>
                      <a:lnTo>
                        <a:pt x="1544" y="1082"/>
                      </a:lnTo>
                      <a:lnTo>
                        <a:pt x="1212" y="850"/>
                      </a:lnTo>
                      <a:lnTo>
                        <a:pt x="756" y="530"/>
                      </a:lnTo>
                      <a:lnTo>
                        <a:pt x="503" y="352"/>
                      </a:lnTo>
                      <a:lnTo>
                        <a:pt x="381" y="268"/>
                      </a:lnTo>
                      <a:lnTo>
                        <a:pt x="329" y="231"/>
                      </a:lnTo>
                      <a:lnTo>
                        <a:pt x="99" y="70"/>
                      </a:lnTo>
                      <a:lnTo>
                        <a:pt x="43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98" name="Line 466"/>
                <p:cNvSpPr>
                  <a:spLocks noChangeAspect="1" noChangeShapeType="1"/>
                </p:cNvSpPr>
                <p:nvPr/>
              </p:nvSpPr>
              <p:spPr bwMode="auto">
                <a:xfrm>
                  <a:off x="841" y="2714"/>
                  <a:ext cx="24" cy="64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699" name="Line 467"/>
                <p:cNvSpPr>
                  <a:spLocks noChangeAspect="1" noChangeShapeType="1"/>
                </p:cNvSpPr>
                <p:nvPr/>
              </p:nvSpPr>
              <p:spPr bwMode="auto">
                <a:xfrm>
                  <a:off x="888" y="2842"/>
                  <a:ext cx="23" cy="65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00" name="Freeform 468"/>
                <p:cNvSpPr>
                  <a:spLocks noChangeAspect="1"/>
                </p:cNvSpPr>
                <p:nvPr/>
              </p:nvSpPr>
              <p:spPr bwMode="auto">
                <a:xfrm>
                  <a:off x="936" y="2972"/>
                  <a:ext cx="29" cy="61"/>
                </a:xfrm>
                <a:custGeom>
                  <a:avLst/>
                  <a:gdLst>
                    <a:gd name="T0" fmla="*/ 0 w 59"/>
                    <a:gd name="T1" fmla="*/ 0 h 123"/>
                    <a:gd name="T2" fmla="*/ 8 w 59"/>
                    <a:gd name="T3" fmla="*/ 18 h 123"/>
                    <a:gd name="T4" fmla="*/ 22 w 59"/>
                    <a:gd name="T5" fmla="*/ 53 h 123"/>
                    <a:gd name="T6" fmla="*/ 59 w 59"/>
                    <a:gd name="T7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9" h="123">
                      <a:moveTo>
                        <a:pt x="0" y="0"/>
                      </a:moveTo>
                      <a:lnTo>
                        <a:pt x="8" y="18"/>
                      </a:lnTo>
                      <a:lnTo>
                        <a:pt x="22" y="53"/>
                      </a:lnTo>
                      <a:lnTo>
                        <a:pt x="59" y="123"/>
                      </a:lnTo>
                    </a:path>
                  </a:pathLst>
                </a:custGeom>
                <a:noFill/>
                <a:ln w="11113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01" name="Freeform 469"/>
                <p:cNvSpPr>
                  <a:spLocks noChangeAspect="1"/>
                </p:cNvSpPr>
                <p:nvPr/>
              </p:nvSpPr>
              <p:spPr bwMode="auto">
                <a:xfrm>
                  <a:off x="997" y="3095"/>
                  <a:ext cx="33" cy="60"/>
                </a:xfrm>
                <a:custGeom>
                  <a:avLst/>
                  <a:gdLst>
                    <a:gd name="T0" fmla="*/ 0 w 66"/>
                    <a:gd name="T1" fmla="*/ 0 h 120"/>
                    <a:gd name="T2" fmla="*/ 53 w 66"/>
                    <a:gd name="T3" fmla="*/ 102 h 120"/>
                    <a:gd name="T4" fmla="*/ 66 w 66"/>
                    <a:gd name="T5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6" h="120">
                      <a:moveTo>
                        <a:pt x="0" y="0"/>
                      </a:moveTo>
                      <a:lnTo>
                        <a:pt x="53" y="102"/>
                      </a:lnTo>
                      <a:lnTo>
                        <a:pt x="66" y="120"/>
                      </a:lnTo>
                    </a:path>
                  </a:pathLst>
                </a:custGeom>
                <a:noFill/>
                <a:ln w="11113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02" name="Freeform 470"/>
                <p:cNvSpPr>
                  <a:spLocks noChangeAspect="1"/>
                </p:cNvSpPr>
                <p:nvPr/>
              </p:nvSpPr>
              <p:spPr bwMode="auto">
                <a:xfrm>
                  <a:off x="1073" y="3209"/>
                  <a:ext cx="51" cy="46"/>
                </a:xfrm>
                <a:custGeom>
                  <a:avLst/>
                  <a:gdLst>
                    <a:gd name="T0" fmla="*/ 0 w 102"/>
                    <a:gd name="T1" fmla="*/ 0 h 93"/>
                    <a:gd name="T2" fmla="*/ 33 w 102"/>
                    <a:gd name="T3" fmla="*/ 34 h 93"/>
                    <a:gd name="T4" fmla="*/ 102 w 102"/>
                    <a:gd name="T5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2" h="93">
                      <a:moveTo>
                        <a:pt x="0" y="0"/>
                      </a:moveTo>
                      <a:lnTo>
                        <a:pt x="33" y="34"/>
                      </a:lnTo>
                      <a:lnTo>
                        <a:pt x="102" y="93"/>
                      </a:lnTo>
                    </a:path>
                  </a:pathLst>
                </a:custGeom>
                <a:noFill/>
                <a:ln w="11113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03" name="Line 471"/>
                <p:cNvSpPr>
                  <a:spLocks noChangeAspect="1" noChangeShapeType="1"/>
                </p:cNvSpPr>
                <p:nvPr/>
              </p:nvSpPr>
              <p:spPr bwMode="auto">
                <a:xfrm>
                  <a:off x="1179" y="3297"/>
                  <a:ext cx="58" cy="3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04" name="Freeform 472"/>
                <p:cNvSpPr>
                  <a:spLocks noChangeAspect="1"/>
                </p:cNvSpPr>
                <p:nvPr/>
              </p:nvSpPr>
              <p:spPr bwMode="auto">
                <a:xfrm>
                  <a:off x="1296" y="3370"/>
                  <a:ext cx="59" cy="36"/>
                </a:xfrm>
                <a:custGeom>
                  <a:avLst/>
                  <a:gdLst>
                    <a:gd name="T0" fmla="*/ 0 w 118"/>
                    <a:gd name="T1" fmla="*/ 0 h 70"/>
                    <a:gd name="T2" fmla="*/ 98 w 118"/>
                    <a:gd name="T3" fmla="*/ 57 h 70"/>
                    <a:gd name="T4" fmla="*/ 118 w 118"/>
                    <a:gd name="T5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8" h="70">
                      <a:moveTo>
                        <a:pt x="0" y="0"/>
                      </a:moveTo>
                      <a:lnTo>
                        <a:pt x="98" y="57"/>
                      </a:lnTo>
                      <a:lnTo>
                        <a:pt x="118" y="70"/>
                      </a:lnTo>
                    </a:path>
                  </a:pathLst>
                </a:custGeom>
                <a:noFill/>
                <a:ln w="11113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05" name="Line 473"/>
                <p:cNvSpPr>
                  <a:spLocks noChangeAspect="1" noChangeShapeType="1"/>
                </p:cNvSpPr>
                <p:nvPr/>
              </p:nvSpPr>
              <p:spPr bwMode="auto">
                <a:xfrm>
                  <a:off x="1415" y="3440"/>
                  <a:ext cx="59" cy="35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06" name="Line 474"/>
                <p:cNvSpPr>
                  <a:spLocks noChangeAspect="1" noChangeShapeType="1"/>
                </p:cNvSpPr>
                <p:nvPr/>
              </p:nvSpPr>
              <p:spPr bwMode="auto">
                <a:xfrm>
                  <a:off x="1534" y="3509"/>
                  <a:ext cx="60" cy="35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07" name="Line 475"/>
                <p:cNvSpPr>
                  <a:spLocks noChangeAspect="1" noChangeShapeType="1"/>
                </p:cNvSpPr>
                <p:nvPr/>
              </p:nvSpPr>
              <p:spPr bwMode="auto">
                <a:xfrm>
                  <a:off x="1653" y="3579"/>
                  <a:ext cx="60" cy="35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08" name="Line 476"/>
                <p:cNvSpPr>
                  <a:spLocks noChangeAspect="1" noChangeShapeType="1"/>
                </p:cNvSpPr>
                <p:nvPr/>
              </p:nvSpPr>
              <p:spPr bwMode="auto">
                <a:xfrm>
                  <a:off x="1773" y="3648"/>
                  <a:ext cx="21" cy="12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09" name="Line 477"/>
                <p:cNvSpPr>
                  <a:spLocks noChangeAspect="1" noChangeShapeType="1"/>
                </p:cNvSpPr>
                <p:nvPr/>
              </p:nvSpPr>
              <p:spPr bwMode="auto">
                <a:xfrm>
                  <a:off x="841" y="2844"/>
                  <a:ext cx="0" cy="114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10" name="Line 478"/>
                <p:cNvSpPr>
                  <a:spLocks noChangeAspect="1" noChangeShapeType="1"/>
                </p:cNvSpPr>
                <p:nvPr/>
              </p:nvSpPr>
              <p:spPr bwMode="auto">
                <a:xfrm>
                  <a:off x="824" y="2844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11" name="Line 479"/>
                <p:cNvSpPr>
                  <a:spLocks noChangeAspect="1" noChangeShapeType="1"/>
                </p:cNvSpPr>
                <p:nvPr/>
              </p:nvSpPr>
              <p:spPr bwMode="auto">
                <a:xfrm>
                  <a:off x="824" y="2958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12" name="Line 480"/>
                <p:cNvSpPr>
                  <a:spLocks noChangeAspect="1" noChangeShapeType="1"/>
                </p:cNvSpPr>
                <p:nvPr/>
              </p:nvSpPr>
              <p:spPr bwMode="auto">
                <a:xfrm>
                  <a:off x="932" y="2891"/>
                  <a:ext cx="0" cy="101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13" name="Line 481"/>
                <p:cNvSpPr>
                  <a:spLocks noChangeAspect="1" noChangeShapeType="1"/>
                </p:cNvSpPr>
                <p:nvPr/>
              </p:nvSpPr>
              <p:spPr bwMode="auto">
                <a:xfrm>
                  <a:off x="915" y="2891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14" name="Line 482"/>
                <p:cNvSpPr>
                  <a:spLocks noChangeAspect="1" noChangeShapeType="1"/>
                </p:cNvSpPr>
                <p:nvPr/>
              </p:nvSpPr>
              <p:spPr bwMode="auto">
                <a:xfrm>
                  <a:off x="915" y="2992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15" name="Line 483"/>
                <p:cNvSpPr>
                  <a:spLocks noChangeAspect="1" noChangeShapeType="1"/>
                </p:cNvSpPr>
                <p:nvPr/>
              </p:nvSpPr>
              <p:spPr bwMode="auto">
                <a:xfrm>
                  <a:off x="939" y="2936"/>
                  <a:ext cx="0" cy="10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16" name="Line 484"/>
                <p:cNvSpPr>
                  <a:spLocks noChangeAspect="1" noChangeShapeType="1"/>
                </p:cNvSpPr>
                <p:nvPr/>
              </p:nvSpPr>
              <p:spPr bwMode="auto">
                <a:xfrm>
                  <a:off x="922" y="2936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17" name="Line 485"/>
                <p:cNvSpPr>
                  <a:spLocks noChangeAspect="1" noChangeShapeType="1"/>
                </p:cNvSpPr>
                <p:nvPr/>
              </p:nvSpPr>
              <p:spPr bwMode="auto">
                <a:xfrm>
                  <a:off x="922" y="3036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18" name="Line 486"/>
                <p:cNvSpPr>
                  <a:spLocks noChangeAspect="1" noChangeShapeType="1"/>
                </p:cNvSpPr>
                <p:nvPr/>
              </p:nvSpPr>
              <p:spPr bwMode="auto">
                <a:xfrm>
                  <a:off x="947" y="2915"/>
                  <a:ext cx="0" cy="101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19" name="Line 487"/>
                <p:cNvSpPr>
                  <a:spLocks noChangeAspect="1" noChangeShapeType="1"/>
                </p:cNvSpPr>
                <p:nvPr/>
              </p:nvSpPr>
              <p:spPr bwMode="auto">
                <a:xfrm>
                  <a:off x="929" y="2915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20" name="Line 488"/>
                <p:cNvSpPr>
                  <a:spLocks noChangeAspect="1" noChangeShapeType="1"/>
                </p:cNvSpPr>
                <p:nvPr/>
              </p:nvSpPr>
              <p:spPr bwMode="auto">
                <a:xfrm>
                  <a:off x="929" y="3016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21" name="Line 489"/>
                <p:cNvSpPr>
                  <a:spLocks noChangeAspect="1" noChangeShapeType="1"/>
                </p:cNvSpPr>
                <p:nvPr/>
              </p:nvSpPr>
              <p:spPr bwMode="auto">
                <a:xfrm>
                  <a:off x="1023" y="3128"/>
                  <a:ext cx="0" cy="96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22" name="Line 490"/>
                <p:cNvSpPr>
                  <a:spLocks noChangeAspect="1" noChangeShapeType="1"/>
                </p:cNvSpPr>
                <p:nvPr/>
              </p:nvSpPr>
              <p:spPr bwMode="auto">
                <a:xfrm>
                  <a:off x="1006" y="3128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23" name="Line 491"/>
                <p:cNvSpPr>
                  <a:spLocks noChangeAspect="1" noChangeShapeType="1"/>
                </p:cNvSpPr>
                <p:nvPr/>
              </p:nvSpPr>
              <p:spPr bwMode="auto">
                <a:xfrm>
                  <a:off x="1006" y="3224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24" name="Line 492"/>
                <p:cNvSpPr>
                  <a:spLocks noChangeAspect="1" noChangeShapeType="1"/>
                </p:cNvSpPr>
                <p:nvPr/>
              </p:nvSpPr>
              <p:spPr bwMode="auto">
                <a:xfrm>
                  <a:off x="1040" y="3141"/>
                  <a:ext cx="0" cy="96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25" name="Line 493"/>
                <p:cNvSpPr>
                  <a:spLocks noChangeAspect="1" noChangeShapeType="1"/>
                </p:cNvSpPr>
                <p:nvPr/>
              </p:nvSpPr>
              <p:spPr bwMode="auto">
                <a:xfrm>
                  <a:off x="1023" y="3141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26" name="Line 494"/>
                <p:cNvSpPr>
                  <a:spLocks noChangeAspect="1" noChangeShapeType="1"/>
                </p:cNvSpPr>
                <p:nvPr/>
              </p:nvSpPr>
              <p:spPr bwMode="auto">
                <a:xfrm>
                  <a:off x="1023" y="3237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27" name="Line 495"/>
                <p:cNvSpPr>
                  <a:spLocks noChangeAspect="1" noChangeShapeType="1"/>
                </p:cNvSpPr>
                <p:nvPr/>
              </p:nvSpPr>
              <p:spPr bwMode="auto">
                <a:xfrm>
                  <a:off x="1064" y="3293"/>
                  <a:ext cx="0" cy="95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28" name="Line 496"/>
                <p:cNvSpPr>
                  <a:spLocks noChangeAspect="1" noChangeShapeType="1"/>
                </p:cNvSpPr>
                <p:nvPr/>
              </p:nvSpPr>
              <p:spPr bwMode="auto">
                <a:xfrm>
                  <a:off x="1047" y="3293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29" name="Line 497"/>
                <p:cNvSpPr>
                  <a:spLocks noChangeAspect="1" noChangeShapeType="1"/>
                </p:cNvSpPr>
                <p:nvPr/>
              </p:nvSpPr>
              <p:spPr bwMode="auto">
                <a:xfrm>
                  <a:off x="1047" y="3388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30" name="Line 498"/>
                <p:cNvSpPr>
                  <a:spLocks noChangeAspect="1" noChangeShapeType="1"/>
                </p:cNvSpPr>
                <p:nvPr/>
              </p:nvSpPr>
              <p:spPr bwMode="auto">
                <a:xfrm>
                  <a:off x="1064" y="3250"/>
                  <a:ext cx="0" cy="95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31" name="Line 499"/>
                <p:cNvSpPr>
                  <a:spLocks noChangeAspect="1" noChangeShapeType="1"/>
                </p:cNvSpPr>
                <p:nvPr/>
              </p:nvSpPr>
              <p:spPr bwMode="auto">
                <a:xfrm>
                  <a:off x="1047" y="3250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32" name="Line 500"/>
                <p:cNvSpPr>
                  <a:spLocks noChangeAspect="1" noChangeShapeType="1"/>
                </p:cNvSpPr>
                <p:nvPr/>
              </p:nvSpPr>
              <p:spPr bwMode="auto">
                <a:xfrm>
                  <a:off x="1047" y="3345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33" name="Line 501"/>
                <p:cNvSpPr>
                  <a:spLocks noChangeAspect="1" noChangeShapeType="1"/>
                </p:cNvSpPr>
                <p:nvPr/>
              </p:nvSpPr>
              <p:spPr bwMode="auto">
                <a:xfrm>
                  <a:off x="1090" y="3179"/>
                  <a:ext cx="0" cy="94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34" name="Line 502"/>
                <p:cNvSpPr>
                  <a:spLocks noChangeAspect="1" noChangeShapeType="1"/>
                </p:cNvSpPr>
                <p:nvPr/>
              </p:nvSpPr>
              <p:spPr bwMode="auto">
                <a:xfrm>
                  <a:off x="1072" y="3179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35" name="Line 503"/>
                <p:cNvSpPr>
                  <a:spLocks noChangeAspect="1" noChangeShapeType="1"/>
                </p:cNvSpPr>
                <p:nvPr/>
              </p:nvSpPr>
              <p:spPr bwMode="auto">
                <a:xfrm>
                  <a:off x="1072" y="3273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36" name="Line 504"/>
                <p:cNvSpPr>
                  <a:spLocks noChangeAspect="1" noChangeShapeType="1"/>
                </p:cNvSpPr>
                <p:nvPr/>
              </p:nvSpPr>
              <p:spPr bwMode="auto">
                <a:xfrm>
                  <a:off x="1151" y="3330"/>
                  <a:ext cx="0" cy="94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37" name="Line 505"/>
                <p:cNvSpPr>
                  <a:spLocks noChangeAspect="1" noChangeShapeType="1"/>
                </p:cNvSpPr>
                <p:nvPr/>
              </p:nvSpPr>
              <p:spPr bwMode="auto">
                <a:xfrm>
                  <a:off x="1133" y="3330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38" name="Line 506"/>
                <p:cNvSpPr>
                  <a:spLocks noChangeAspect="1" noChangeShapeType="1"/>
                </p:cNvSpPr>
                <p:nvPr/>
              </p:nvSpPr>
              <p:spPr bwMode="auto">
                <a:xfrm>
                  <a:off x="1133" y="3424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39" name="Line 507"/>
                <p:cNvSpPr>
                  <a:spLocks noChangeAspect="1" noChangeShapeType="1"/>
                </p:cNvSpPr>
                <p:nvPr/>
              </p:nvSpPr>
              <p:spPr bwMode="auto">
                <a:xfrm>
                  <a:off x="1169" y="3272"/>
                  <a:ext cx="0" cy="93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40" name="Line 508"/>
                <p:cNvSpPr>
                  <a:spLocks noChangeAspect="1" noChangeShapeType="1"/>
                </p:cNvSpPr>
                <p:nvPr/>
              </p:nvSpPr>
              <p:spPr bwMode="auto">
                <a:xfrm>
                  <a:off x="1151" y="3272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41" name="Line 509"/>
                <p:cNvSpPr>
                  <a:spLocks noChangeAspect="1" noChangeShapeType="1"/>
                </p:cNvSpPr>
                <p:nvPr/>
              </p:nvSpPr>
              <p:spPr bwMode="auto">
                <a:xfrm>
                  <a:off x="1151" y="3365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42" name="Line 510"/>
                <p:cNvSpPr>
                  <a:spLocks noChangeAspect="1" noChangeShapeType="1"/>
                </p:cNvSpPr>
                <p:nvPr/>
              </p:nvSpPr>
              <p:spPr bwMode="auto">
                <a:xfrm>
                  <a:off x="1243" y="3240"/>
                  <a:ext cx="0" cy="93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43" name="Line 511"/>
                <p:cNvSpPr>
                  <a:spLocks noChangeAspect="1" noChangeShapeType="1"/>
                </p:cNvSpPr>
                <p:nvPr/>
              </p:nvSpPr>
              <p:spPr bwMode="auto">
                <a:xfrm>
                  <a:off x="1226" y="3240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44" name="Line 512"/>
                <p:cNvSpPr>
                  <a:spLocks noChangeAspect="1" noChangeShapeType="1"/>
                </p:cNvSpPr>
                <p:nvPr/>
              </p:nvSpPr>
              <p:spPr bwMode="auto">
                <a:xfrm>
                  <a:off x="1226" y="3333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45" name="Line 513"/>
                <p:cNvSpPr>
                  <a:spLocks noChangeAspect="1" noChangeShapeType="1"/>
                </p:cNvSpPr>
                <p:nvPr/>
              </p:nvSpPr>
              <p:spPr bwMode="auto">
                <a:xfrm>
                  <a:off x="1243" y="3307"/>
                  <a:ext cx="0" cy="92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46" name="Line 514"/>
                <p:cNvSpPr>
                  <a:spLocks noChangeAspect="1" noChangeShapeType="1"/>
                </p:cNvSpPr>
                <p:nvPr/>
              </p:nvSpPr>
              <p:spPr bwMode="auto">
                <a:xfrm>
                  <a:off x="1226" y="3307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47" name="Line 515"/>
                <p:cNvSpPr>
                  <a:spLocks noChangeAspect="1" noChangeShapeType="1"/>
                </p:cNvSpPr>
                <p:nvPr/>
              </p:nvSpPr>
              <p:spPr bwMode="auto">
                <a:xfrm>
                  <a:off x="1226" y="3399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48" name="Line 516"/>
                <p:cNvSpPr>
                  <a:spLocks noChangeAspect="1" noChangeShapeType="1"/>
                </p:cNvSpPr>
                <p:nvPr/>
              </p:nvSpPr>
              <p:spPr bwMode="auto">
                <a:xfrm>
                  <a:off x="1345" y="3461"/>
                  <a:ext cx="0" cy="92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49" name="Line 517"/>
                <p:cNvSpPr>
                  <a:spLocks noChangeAspect="1" noChangeShapeType="1"/>
                </p:cNvSpPr>
                <p:nvPr/>
              </p:nvSpPr>
              <p:spPr bwMode="auto">
                <a:xfrm>
                  <a:off x="1328" y="3461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50" name="Line 518"/>
                <p:cNvSpPr>
                  <a:spLocks noChangeAspect="1" noChangeShapeType="1"/>
                </p:cNvSpPr>
                <p:nvPr/>
              </p:nvSpPr>
              <p:spPr bwMode="auto">
                <a:xfrm>
                  <a:off x="1328" y="3553"/>
                  <a:ext cx="34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51" name="Line 519"/>
                <p:cNvSpPr>
                  <a:spLocks noChangeAspect="1" noChangeShapeType="1"/>
                </p:cNvSpPr>
                <p:nvPr/>
              </p:nvSpPr>
              <p:spPr bwMode="auto">
                <a:xfrm>
                  <a:off x="1794" y="3605"/>
                  <a:ext cx="0" cy="9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52" name="Line 520"/>
                <p:cNvSpPr>
                  <a:spLocks noChangeAspect="1" noChangeShapeType="1"/>
                </p:cNvSpPr>
                <p:nvPr/>
              </p:nvSpPr>
              <p:spPr bwMode="auto">
                <a:xfrm>
                  <a:off x="1776" y="3605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53" name="Line 521"/>
                <p:cNvSpPr>
                  <a:spLocks noChangeAspect="1" noChangeShapeType="1"/>
                </p:cNvSpPr>
                <p:nvPr/>
              </p:nvSpPr>
              <p:spPr bwMode="auto">
                <a:xfrm>
                  <a:off x="1776" y="3695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54" name="Line 52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841" y="2891"/>
                  <a:ext cx="41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55" name="Line 523"/>
                <p:cNvSpPr>
                  <a:spLocks noChangeAspect="1" noChangeShapeType="1"/>
                </p:cNvSpPr>
                <p:nvPr/>
              </p:nvSpPr>
              <p:spPr bwMode="auto">
                <a:xfrm>
                  <a:off x="882" y="2873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56" name="Line 524"/>
                <p:cNvSpPr>
                  <a:spLocks noChangeAspect="1" noChangeShapeType="1"/>
                </p:cNvSpPr>
                <p:nvPr/>
              </p:nvSpPr>
              <p:spPr bwMode="auto">
                <a:xfrm>
                  <a:off x="1776" y="3695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57" name="Line 52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32" y="2934"/>
                  <a:ext cx="45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58" name="Line 526"/>
                <p:cNvSpPr>
                  <a:spLocks noChangeAspect="1" noChangeShapeType="1"/>
                </p:cNvSpPr>
                <p:nvPr/>
              </p:nvSpPr>
              <p:spPr bwMode="auto">
                <a:xfrm>
                  <a:off x="977" y="2917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59" name="Line 527"/>
                <p:cNvSpPr>
                  <a:spLocks noChangeAspect="1" noChangeShapeType="1"/>
                </p:cNvSpPr>
                <p:nvPr/>
              </p:nvSpPr>
              <p:spPr bwMode="auto">
                <a:xfrm>
                  <a:off x="1776" y="3695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60" name="Line 52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39" y="2978"/>
                  <a:ext cx="46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61" name="Line 529"/>
                <p:cNvSpPr>
                  <a:spLocks noChangeAspect="1" noChangeShapeType="1"/>
                </p:cNvSpPr>
                <p:nvPr/>
              </p:nvSpPr>
              <p:spPr bwMode="auto">
                <a:xfrm>
                  <a:off x="985" y="2961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62" name="Line 530"/>
                <p:cNvSpPr>
                  <a:spLocks noChangeAspect="1" noChangeShapeType="1"/>
                </p:cNvSpPr>
                <p:nvPr/>
              </p:nvSpPr>
              <p:spPr bwMode="auto">
                <a:xfrm>
                  <a:off x="1776" y="3695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63" name="Line 53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47" y="2958"/>
                  <a:ext cx="45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64" name="Line 532"/>
                <p:cNvSpPr>
                  <a:spLocks noChangeAspect="1" noChangeShapeType="1"/>
                </p:cNvSpPr>
                <p:nvPr/>
              </p:nvSpPr>
              <p:spPr bwMode="auto">
                <a:xfrm>
                  <a:off x="992" y="2940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65" name="Line 533"/>
                <p:cNvSpPr>
                  <a:spLocks noChangeAspect="1" noChangeShapeType="1"/>
                </p:cNvSpPr>
                <p:nvPr/>
              </p:nvSpPr>
              <p:spPr bwMode="auto">
                <a:xfrm>
                  <a:off x="1776" y="3695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66" name="Line 53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23" y="3169"/>
                  <a:ext cx="49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67" name="Line 535"/>
                <p:cNvSpPr>
                  <a:spLocks noChangeAspect="1" noChangeShapeType="1"/>
                </p:cNvSpPr>
                <p:nvPr/>
              </p:nvSpPr>
              <p:spPr bwMode="auto">
                <a:xfrm>
                  <a:off x="1072" y="3151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68" name="Line 536"/>
                <p:cNvSpPr>
                  <a:spLocks noChangeAspect="1" noChangeShapeType="1"/>
                </p:cNvSpPr>
                <p:nvPr/>
              </p:nvSpPr>
              <p:spPr bwMode="auto">
                <a:xfrm>
                  <a:off x="1776" y="3695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69" name="Line 53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40" y="3182"/>
                  <a:ext cx="50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70" name="Line 538"/>
                <p:cNvSpPr>
                  <a:spLocks noChangeAspect="1" noChangeShapeType="1"/>
                </p:cNvSpPr>
                <p:nvPr/>
              </p:nvSpPr>
              <p:spPr bwMode="auto">
                <a:xfrm>
                  <a:off x="1090" y="3164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71" name="Line 539"/>
                <p:cNvSpPr>
                  <a:spLocks noChangeAspect="1" noChangeShapeType="1"/>
                </p:cNvSpPr>
                <p:nvPr/>
              </p:nvSpPr>
              <p:spPr bwMode="auto">
                <a:xfrm>
                  <a:off x="1776" y="3695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72" name="Line 54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64" y="3334"/>
                  <a:ext cx="51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73" name="Line 541"/>
                <p:cNvSpPr>
                  <a:spLocks noChangeAspect="1" noChangeShapeType="1"/>
                </p:cNvSpPr>
                <p:nvPr/>
              </p:nvSpPr>
              <p:spPr bwMode="auto">
                <a:xfrm>
                  <a:off x="1115" y="3317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74" name="Line 542"/>
                <p:cNvSpPr>
                  <a:spLocks noChangeAspect="1" noChangeShapeType="1"/>
                </p:cNvSpPr>
                <p:nvPr/>
              </p:nvSpPr>
              <p:spPr bwMode="auto">
                <a:xfrm>
                  <a:off x="1776" y="3695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75" name="Line 54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64" y="3290"/>
                  <a:ext cx="51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76" name="Line 544"/>
                <p:cNvSpPr>
                  <a:spLocks noChangeAspect="1" noChangeShapeType="1"/>
                </p:cNvSpPr>
                <p:nvPr/>
              </p:nvSpPr>
              <p:spPr bwMode="auto">
                <a:xfrm>
                  <a:off x="1115" y="3273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77" name="Line 545"/>
                <p:cNvSpPr>
                  <a:spLocks noChangeAspect="1" noChangeShapeType="1"/>
                </p:cNvSpPr>
                <p:nvPr/>
              </p:nvSpPr>
              <p:spPr bwMode="auto">
                <a:xfrm>
                  <a:off x="1776" y="3695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78" name="Line 54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90" y="3219"/>
                  <a:ext cx="51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79" name="Line 547"/>
                <p:cNvSpPr>
                  <a:spLocks noChangeAspect="1" noChangeShapeType="1"/>
                </p:cNvSpPr>
                <p:nvPr/>
              </p:nvSpPr>
              <p:spPr bwMode="auto">
                <a:xfrm>
                  <a:off x="1141" y="3202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80" name="Line 548"/>
                <p:cNvSpPr>
                  <a:spLocks noChangeAspect="1" noChangeShapeType="1"/>
                </p:cNvSpPr>
                <p:nvPr/>
              </p:nvSpPr>
              <p:spPr bwMode="auto">
                <a:xfrm>
                  <a:off x="1776" y="3695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81" name="Line 54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151" y="3370"/>
                  <a:ext cx="54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82" name="Line 550"/>
                <p:cNvSpPr>
                  <a:spLocks noChangeAspect="1" noChangeShapeType="1"/>
                </p:cNvSpPr>
                <p:nvPr/>
              </p:nvSpPr>
              <p:spPr bwMode="auto">
                <a:xfrm>
                  <a:off x="1205" y="3353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83" name="Line 551"/>
                <p:cNvSpPr>
                  <a:spLocks noChangeAspect="1" noChangeShapeType="1"/>
                </p:cNvSpPr>
                <p:nvPr/>
              </p:nvSpPr>
              <p:spPr bwMode="auto">
                <a:xfrm>
                  <a:off x="1776" y="3695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84" name="Line 55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169" y="3312"/>
                  <a:ext cx="56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85" name="Line 553"/>
                <p:cNvSpPr>
                  <a:spLocks noChangeAspect="1" noChangeShapeType="1"/>
                </p:cNvSpPr>
                <p:nvPr/>
              </p:nvSpPr>
              <p:spPr bwMode="auto">
                <a:xfrm>
                  <a:off x="1225" y="3295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86" name="Line 554"/>
                <p:cNvSpPr>
                  <a:spLocks noChangeAspect="1" noChangeShapeType="1"/>
                </p:cNvSpPr>
                <p:nvPr/>
              </p:nvSpPr>
              <p:spPr bwMode="auto">
                <a:xfrm>
                  <a:off x="1776" y="3695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87" name="Line 55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43" y="3280"/>
                  <a:ext cx="60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88" name="Line 556"/>
                <p:cNvSpPr>
                  <a:spLocks noChangeAspect="1" noChangeShapeType="1"/>
                </p:cNvSpPr>
                <p:nvPr/>
              </p:nvSpPr>
              <p:spPr bwMode="auto">
                <a:xfrm>
                  <a:off x="1303" y="3262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89" name="Line 557"/>
                <p:cNvSpPr>
                  <a:spLocks noChangeAspect="1" noChangeShapeType="1"/>
                </p:cNvSpPr>
                <p:nvPr/>
              </p:nvSpPr>
              <p:spPr bwMode="auto">
                <a:xfrm>
                  <a:off x="1776" y="3695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90" name="Line 55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43" y="3345"/>
                  <a:ext cx="60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91" name="Line 559"/>
                <p:cNvSpPr>
                  <a:spLocks noChangeAspect="1" noChangeShapeType="1"/>
                </p:cNvSpPr>
                <p:nvPr/>
              </p:nvSpPr>
              <p:spPr bwMode="auto">
                <a:xfrm>
                  <a:off x="1303" y="3328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92" name="Line 560"/>
                <p:cNvSpPr>
                  <a:spLocks noChangeAspect="1" noChangeShapeType="1"/>
                </p:cNvSpPr>
                <p:nvPr/>
              </p:nvSpPr>
              <p:spPr bwMode="auto">
                <a:xfrm>
                  <a:off x="1776" y="3695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93" name="Line 56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345" y="3501"/>
                  <a:ext cx="65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94" name="Line 562"/>
                <p:cNvSpPr>
                  <a:spLocks noChangeAspect="1" noChangeShapeType="1"/>
                </p:cNvSpPr>
                <p:nvPr/>
              </p:nvSpPr>
              <p:spPr bwMode="auto">
                <a:xfrm>
                  <a:off x="1410" y="3484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95" name="Line 563"/>
                <p:cNvSpPr>
                  <a:spLocks noChangeAspect="1" noChangeShapeType="1"/>
                </p:cNvSpPr>
                <p:nvPr/>
              </p:nvSpPr>
              <p:spPr bwMode="auto">
                <a:xfrm>
                  <a:off x="1776" y="3695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96" name="Line 56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794" y="3644"/>
                  <a:ext cx="90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97" name="Line 565"/>
                <p:cNvSpPr>
                  <a:spLocks noChangeAspect="1" noChangeShapeType="1"/>
                </p:cNvSpPr>
                <p:nvPr/>
              </p:nvSpPr>
              <p:spPr bwMode="auto">
                <a:xfrm>
                  <a:off x="1884" y="3627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98" name="Line 566"/>
                <p:cNvSpPr>
                  <a:spLocks noChangeAspect="1" noChangeShapeType="1"/>
                </p:cNvSpPr>
                <p:nvPr/>
              </p:nvSpPr>
              <p:spPr bwMode="auto">
                <a:xfrm>
                  <a:off x="1776" y="3695"/>
                  <a:ext cx="35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799" name="Line 567"/>
                <p:cNvSpPr>
                  <a:spLocks noChangeAspect="1" noChangeShapeType="1"/>
                </p:cNvSpPr>
                <p:nvPr/>
              </p:nvSpPr>
              <p:spPr bwMode="auto">
                <a:xfrm>
                  <a:off x="802" y="2891"/>
                  <a:ext cx="39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800" name="Line 568"/>
                <p:cNvSpPr>
                  <a:spLocks noChangeAspect="1" noChangeShapeType="1"/>
                </p:cNvSpPr>
                <p:nvPr/>
              </p:nvSpPr>
              <p:spPr bwMode="auto">
                <a:xfrm>
                  <a:off x="802" y="2873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801" name="Line 569"/>
                <p:cNvSpPr>
                  <a:spLocks noChangeAspect="1" noChangeShapeType="1"/>
                </p:cNvSpPr>
                <p:nvPr/>
              </p:nvSpPr>
              <p:spPr bwMode="auto">
                <a:xfrm>
                  <a:off x="889" y="2934"/>
                  <a:ext cx="43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802" name="Line 570"/>
                <p:cNvSpPr>
                  <a:spLocks noChangeAspect="1" noChangeShapeType="1"/>
                </p:cNvSpPr>
                <p:nvPr/>
              </p:nvSpPr>
              <p:spPr bwMode="auto">
                <a:xfrm>
                  <a:off x="889" y="2917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803" name="Line 571"/>
                <p:cNvSpPr>
                  <a:spLocks noChangeAspect="1" noChangeShapeType="1"/>
                </p:cNvSpPr>
                <p:nvPr/>
              </p:nvSpPr>
              <p:spPr bwMode="auto">
                <a:xfrm>
                  <a:off x="896" y="2978"/>
                  <a:ext cx="43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804" name="Line 572"/>
                <p:cNvSpPr>
                  <a:spLocks noChangeAspect="1" noChangeShapeType="1"/>
                </p:cNvSpPr>
                <p:nvPr/>
              </p:nvSpPr>
              <p:spPr bwMode="auto">
                <a:xfrm>
                  <a:off x="896" y="2961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805" name="Line 573"/>
                <p:cNvSpPr>
                  <a:spLocks noChangeAspect="1" noChangeShapeType="1"/>
                </p:cNvSpPr>
                <p:nvPr/>
              </p:nvSpPr>
              <p:spPr bwMode="auto">
                <a:xfrm>
                  <a:off x="903" y="2958"/>
                  <a:ext cx="44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806" name="Line 574"/>
                <p:cNvSpPr>
                  <a:spLocks noChangeAspect="1" noChangeShapeType="1"/>
                </p:cNvSpPr>
                <p:nvPr/>
              </p:nvSpPr>
              <p:spPr bwMode="auto">
                <a:xfrm>
                  <a:off x="903" y="2940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807" name="Line 575"/>
                <p:cNvSpPr>
                  <a:spLocks noChangeAspect="1" noChangeShapeType="1"/>
                </p:cNvSpPr>
                <p:nvPr/>
              </p:nvSpPr>
              <p:spPr bwMode="auto">
                <a:xfrm>
                  <a:off x="977" y="3169"/>
                  <a:ext cx="46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808" name="Line 576"/>
                <p:cNvSpPr>
                  <a:spLocks noChangeAspect="1" noChangeShapeType="1"/>
                </p:cNvSpPr>
                <p:nvPr/>
              </p:nvSpPr>
              <p:spPr bwMode="auto">
                <a:xfrm>
                  <a:off x="977" y="3151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809" name="Line 577"/>
                <p:cNvSpPr>
                  <a:spLocks noChangeAspect="1" noChangeShapeType="1"/>
                </p:cNvSpPr>
                <p:nvPr/>
              </p:nvSpPr>
              <p:spPr bwMode="auto">
                <a:xfrm>
                  <a:off x="992" y="3182"/>
                  <a:ext cx="48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810" name="Line 578"/>
                <p:cNvSpPr>
                  <a:spLocks noChangeAspect="1" noChangeShapeType="1"/>
                </p:cNvSpPr>
                <p:nvPr/>
              </p:nvSpPr>
              <p:spPr bwMode="auto">
                <a:xfrm>
                  <a:off x="992" y="3164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811" name="Line 579"/>
                <p:cNvSpPr>
                  <a:spLocks noChangeAspect="1" noChangeShapeType="1"/>
                </p:cNvSpPr>
                <p:nvPr/>
              </p:nvSpPr>
              <p:spPr bwMode="auto">
                <a:xfrm>
                  <a:off x="1016" y="3334"/>
                  <a:ext cx="48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812" name="Line 580"/>
                <p:cNvSpPr>
                  <a:spLocks noChangeAspect="1" noChangeShapeType="1"/>
                </p:cNvSpPr>
                <p:nvPr/>
              </p:nvSpPr>
              <p:spPr bwMode="auto">
                <a:xfrm>
                  <a:off x="1016" y="3317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813" name="Line 581"/>
                <p:cNvSpPr>
                  <a:spLocks noChangeAspect="1" noChangeShapeType="1"/>
                </p:cNvSpPr>
                <p:nvPr/>
              </p:nvSpPr>
              <p:spPr bwMode="auto">
                <a:xfrm>
                  <a:off x="1016" y="3290"/>
                  <a:ext cx="48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814" name="Line 582"/>
                <p:cNvSpPr>
                  <a:spLocks noChangeAspect="1" noChangeShapeType="1"/>
                </p:cNvSpPr>
                <p:nvPr/>
              </p:nvSpPr>
              <p:spPr bwMode="auto">
                <a:xfrm>
                  <a:off x="1016" y="3273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815" name="Line 583"/>
                <p:cNvSpPr>
                  <a:spLocks noChangeAspect="1" noChangeShapeType="1"/>
                </p:cNvSpPr>
                <p:nvPr/>
              </p:nvSpPr>
              <p:spPr bwMode="auto">
                <a:xfrm>
                  <a:off x="1040" y="3219"/>
                  <a:ext cx="50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816" name="Line 584"/>
                <p:cNvSpPr>
                  <a:spLocks noChangeAspect="1" noChangeShapeType="1"/>
                </p:cNvSpPr>
                <p:nvPr/>
              </p:nvSpPr>
              <p:spPr bwMode="auto">
                <a:xfrm>
                  <a:off x="1040" y="3202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817" name="Line 585"/>
                <p:cNvSpPr>
                  <a:spLocks noChangeAspect="1" noChangeShapeType="1"/>
                </p:cNvSpPr>
                <p:nvPr/>
              </p:nvSpPr>
              <p:spPr bwMode="auto">
                <a:xfrm>
                  <a:off x="1098" y="3370"/>
                  <a:ext cx="53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818" name="Line 586"/>
                <p:cNvSpPr>
                  <a:spLocks noChangeAspect="1" noChangeShapeType="1"/>
                </p:cNvSpPr>
                <p:nvPr/>
              </p:nvSpPr>
              <p:spPr bwMode="auto">
                <a:xfrm>
                  <a:off x="1098" y="3353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819" name="Line 587"/>
                <p:cNvSpPr>
                  <a:spLocks noChangeAspect="1" noChangeShapeType="1"/>
                </p:cNvSpPr>
                <p:nvPr/>
              </p:nvSpPr>
              <p:spPr bwMode="auto">
                <a:xfrm>
                  <a:off x="1115" y="3312"/>
                  <a:ext cx="54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820" name="Line 588"/>
                <p:cNvSpPr>
                  <a:spLocks noChangeAspect="1" noChangeShapeType="1"/>
                </p:cNvSpPr>
                <p:nvPr/>
              </p:nvSpPr>
              <p:spPr bwMode="auto">
                <a:xfrm>
                  <a:off x="1115" y="3295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821" name="Line 589"/>
                <p:cNvSpPr>
                  <a:spLocks noChangeAspect="1" noChangeShapeType="1"/>
                </p:cNvSpPr>
                <p:nvPr/>
              </p:nvSpPr>
              <p:spPr bwMode="auto">
                <a:xfrm>
                  <a:off x="1187" y="3280"/>
                  <a:ext cx="56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822" name="Line 590"/>
                <p:cNvSpPr>
                  <a:spLocks noChangeAspect="1" noChangeShapeType="1"/>
                </p:cNvSpPr>
                <p:nvPr/>
              </p:nvSpPr>
              <p:spPr bwMode="auto">
                <a:xfrm>
                  <a:off x="1187" y="3262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823" name="Line 591"/>
                <p:cNvSpPr>
                  <a:spLocks noChangeAspect="1" noChangeShapeType="1"/>
                </p:cNvSpPr>
                <p:nvPr/>
              </p:nvSpPr>
              <p:spPr bwMode="auto">
                <a:xfrm>
                  <a:off x="1187" y="3345"/>
                  <a:ext cx="56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824" name="Line 592"/>
                <p:cNvSpPr>
                  <a:spLocks noChangeAspect="1" noChangeShapeType="1"/>
                </p:cNvSpPr>
                <p:nvPr/>
              </p:nvSpPr>
              <p:spPr bwMode="auto">
                <a:xfrm>
                  <a:off x="1187" y="3328"/>
                  <a:ext cx="0" cy="35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825" name="Line 593"/>
                <p:cNvSpPr>
                  <a:spLocks noChangeAspect="1" noChangeShapeType="1"/>
                </p:cNvSpPr>
                <p:nvPr/>
              </p:nvSpPr>
              <p:spPr bwMode="auto">
                <a:xfrm>
                  <a:off x="1283" y="3501"/>
                  <a:ext cx="62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826" name="Line 594"/>
                <p:cNvSpPr>
                  <a:spLocks noChangeAspect="1" noChangeShapeType="1"/>
                </p:cNvSpPr>
                <p:nvPr/>
              </p:nvSpPr>
              <p:spPr bwMode="auto">
                <a:xfrm>
                  <a:off x="1283" y="3484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827" name="Line 595"/>
                <p:cNvSpPr>
                  <a:spLocks noChangeAspect="1" noChangeShapeType="1"/>
                </p:cNvSpPr>
                <p:nvPr/>
              </p:nvSpPr>
              <p:spPr bwMode="auto">
                <a:xfrm>
                  <a:off x="1707" y="3644"/>
                  <a:ext cx="87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828" name="Line 596"/>
                <p:cNvSpPr>
                  <a:spLocks noChangeAspect="1" noChangeShapeType="1"/>
                </p:cNvSpPr>
                <p:nvPr/>
              </p:nvSpPr>
              <p:spPr bwMode="auto">
                <a:xfrm>
                  <a:off x="1707" y="3627"/>
                  <a:ext cx="0" cy="34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91829" name="Rectangle 597"/>
                <p:cNvSpPr>
                  <a:spLocks noChangeAspect="1" noChangeArrowheads="1"/>
                </p:cNvSpPr>
                <p:nvPr/>
              </p:nvSpPr>
              <p:spPr bwMode="auto">
                <a:xfrm>
                  <a:off x="435" y="2271"/>
                  <a:ext cx="24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700" b="0">
                      <a:solidFill>
                        <a:srgbClr val="000000"/>
                      </a:solidFill>
                    </a:rPr>
                    <a:t>1</a:t>
                  </a:r>
                  <a:endParaRPr lang="ru-RU"/>
                </a:p>
              </p:txBody>
            </p:sp>
            <p:sp>
              <p:nvSpPr>
                <p:cNvPr id="991830" name="Rectangle 598"/>
                <p:cNvSpPr>
                  <a:spLocks noChangeAspect="1" noChangeArrowheads="1"/>
                </p:cNvSpPr>
                <p:nvPr/>
              </p:nvSpPr>
              <p:spPr bwMode="auto">
                <a:xfrm>
                  <a:off x="467" y="2271"/>
                  <a:ext cx="24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700" b="0">
                      <a:solidFill>
                        <a:srgbClr val="000000"/>
                      </a:solidFill>
                    </a:rPr>
                    <a:t>0</a:t>
                  </a:r>
                  <a:endParaRPr lang="ru-RU"/>
                </a:p>
              </p:txBody>
            </p:sp>
            <p:sp>
              <p:nvSpPr>
                <p:cNvPr id="991831" name="Rectangle 599"/>
                <p:cNvSpPr>
                  <a:spLocks noChangeAspect="1" noChangeArrowheads="1"/>
                </p:cNvSpPr>
                <p:nvPr/>
              </p:nvSpPr>
              <p:spPr bwMode="auto">
                <a:xfrm>
                  <a:off x="499" y="2273"/>
                  <a:ext cx="8" cy="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400" b="0">
                      <a:solidFill>
                        <a:srgbClr val="000000"/>
                      </a:solidFill>
                    </a:rPr>
                    <a:t>-</a:t>
                  </a:r>
                  <a:endParaRPr lang="ru-RU"/>
                </a:p>
              </p:txBody>
            </p:sp>
            <p:sp>
              <p:nvSpPr>
                <p:cNvPr id="991832" name="Rectangle 600"/>
                <p:cNvSpPr>
                  <a:spLocks noChangeAspect="1" noChangeArrowheads="1"/>
                </p:cNvSpPr>
                <p:nvPr/>
              </p:nvSpPr>
              <p:spPr bwMode="auto">
                <a:xfrm>
                  <a:off x="511" y="2273"/>
                  <a:ext cx="14" cy="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400" b="0">
                      <a:solidFill>
                        <a:srgbClr val="000000"/>
                      </a:solidFill>
                    </a:rPr>
                    <a:t>2</a:t>
                  </a:r>
                  <a:endParaRPr lang="ru-RU"/>
                </a:p>
              </p:txBody>
            </p:sp>
            <p:sp>
              <p:nvSpPr>
                <p:cNvPr id="991833" name="Rectangle 601"/>
                <p:cNvSpPr>
                  <a:spLocks noChangeAspect="1" noChangeArrowheads="1"/>
                </p:cNvSpPr>
                <p:nvPr/>
              </p:nvSpPr>
              <p:spPr bwMode="auto">
                <a:xfrm>
                  <a:off x="435" y="2632"/>
                  <a:ext cx="24" cy="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700" b="0">
                      <a:solidFill>
                        <a:srgbClr val="000000"/>
                      </a:solidFill>
                    </a:rPr>
                    <a:t>1</a:t>
                  </a:r>
                  <a:endParaRPr lang="ru-RU"/>
                </a:p>
              </p:txBody>
            </p:sp>
            <p:sp>
              <p:nvSpPr>
                <p:cNvPr id="991834" name="Rectangle 602"/>
                <p:cNvSpPr>
                  <a:spLocks noChangeAspect="1" noChangeArrowheads="1"/>
                </p:cNvSpPr>
                <p:nvPr/>
              </p:nvSpPr>
              <p:spPr bwMode="auto">
                <a:xfrm>
                  <a:off x="467" y="2632"/>
                  <a:ext cx="24" cy="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700" b="0">
                      <a:solidFill>
                        <a:srgbClr val="000000"/>
                      </a:solidFill>
                    </a:rPr>
                    <a:t>0</a:t>
                  </a:r>
                  <a:endParaRPr lang="ru-RU"/>
                </a:p>
              </p:txBody>
            </p:sp>
            <p:sp>
              <p:nvSpPr>
                <p:cNvPr id="991835" name="Rectangle 603"/>
                <p:cNvSpPr>
                  <a:spLocks noChangeAspect="1" noChangeArrowheads="1"/>
                </p:cNvSpPr>
                <p:nvPr/>
              </p:nvSpPr>
              <p:spPr bwMode="auto">
                <a:xfrm>
                  <a:off x="499" y="2635"/>
                  <a:ext cx="8" cy="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400" b="0">
                      <a:solidFill>
                        <a:srgbClr val="000000"/>
                      </a:solidFill>
                    </a:rPr>
                    <a:t>-</a:t>
                  </a:r>
                  <a:endParaRPr lang="ru-RU"/>
                </a:p>
              </p:txBody>
            </p:sp>
            <p:sp>
              <p:nvSpPr>
                <p:cNvPr id="991836" name="Rectangle 604"/>
                <p:cNvSpPr>
                  <a:spLocks noChangeAspect="1" noChangeArrowheads="1"/>
                </p:cNvSpPr>
                <p:nvPr/>
              </p:nvSpPr>
              <p:spPr bwMode="auto">
                <a:xfrm>
                  <a:off x="511" y="2635"/>
                  <a:ext cx="14" cy="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400" b="0">
                      <a:solidFill>
                        <a:srgbClr val="000000"/>
                      </a:solidFill>
                    </a:rPr>
                    <a:t>3</a:t>
                  </a:r>
                  <a:endParaRPr lang="ru-RU"/>
                </a:p>
              </p:txBody>
            </p:sp>
            <p:sp>
              <p:nvSpPr>
                <p:cNvPr id="991837" name="Rectangle 605"/>
                <p:cNvSpPr>
                  <a:spLocks noChangeAspect="1" noChangeArrowheads="1"/>
                </p:cNvSpPr>
                <p:nvPr/>
              </p:nvSpPr>
              <p:spPr bwMode="auto">
                <a:xfrm>
                  <a:off x="435" y="2993"/>
                  <a:ext cx="24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700" b="0">
                      <a:solidFill>
                        <a:srgbClr val="000000"/>
                      </a:solidFill>
                    </a:rPr>
                    <a:t>1</a:t>
                  </a:r>
                  <a:endParaRPr lang="ru-RU"/>
                </a:p>
              </p:txBody>
            </p:sp>
            <p:sp>
              <p:nvSpPr>
                <p:cNvPr id="991838" name="Rectangle 606"/>
                <p:cNvSpPr>
                  <a:spLocks noChangeAspect="1" noChangeArrowheads="1"/>
                </p:cNvSpPr>
                <p:nvPr/>
              </p:nvSpPr>
              <p:spPr bwMode="auto">
                <a:xfrm>
                  <a:off x="467" y="2993"/>
                  <a:ext cx="24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700" b="0">
                      <a:solidFill>
                        <a:srgbClr val="000000"/>
                      </a:solidFill>
                    </a:rPr>
                    <a:t>0</a:t>
                  </a:r>
                  <a:endParaRPr lang="ru-RU"/>
                </a:p>
              </p:txBody>
            </p:sp>
            <p:sp>
              <p:nvSpPr>
                <p:cNvPr id="991839" name="Rectangle 607"/>
                <p:cNvSpPr>
                  <a:spLocks noChangeAspect="1" noChangeArrowheads="1"/>
                </p:cNvSpPr>
                <p:nvPr/>
              </p:nvSpPr>
              <p:spPr bwMode="auto">
                <a:xfrm>
                  <a:off x="499" y="2996"/>
                  <a:ext cx="8" cy="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400" b="0">
                      <a:solidFill>
                        <a:srgbClr val="000000"/>
                      </a:solidFill>
                    </a:rPr>
                    <a:t>-</a:t>
                  </a:r>
                  <a:endParaRPr lang="ru-RU"/>
                </a:p>
              </p:txBody>
            </p:sp>
            <p:sp>
              <p:nvSpPr>
                <p:cNvPr id="991840" name="Rectangle 608"/>
                <p:cNvSpPr>
                  <a:spLocks noChangeAspect="1" noChangeArrowheads="1"/>
                </p:cNvSpPr>
                <p:nvPr/>
              </p:nvSpPr>
              <p:spPr bwMode="auto">
                <a:xfrm>
                  <a:off x="511" y="2996"/>
                  <a:ext cx="14" cy="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400" b="0">
                      <a:solidFill>
                        <a:srgbClr val="000000"/>
                      </a:solidFill>
                    </a:rPr>
                    <a:t>4</a:t>
                  </a:r>
                  <a:endParaRPr lang="ru-RU"/>
                </a:p>
              </p:txBody>
            </p:sp>
            <p:sp>
              <p:nvSpPr>
                <p:cNvPr id="991841" name="Rectangle 609"/>
                <p:cNvSpPr>
                  <a:spLocks noChangeAspect="1" noChangeArrowheads="1"/>
                </p:cNvSpPr>
                <p:nvPr/>
              </p:nvSpPr>
              <p:spPr bwMode="auto">
                <a:xfrm>
                  <a:off x="435" y="3354"/>
                  <a:ext cx="24" cy="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700" b="0">
                      <a:solidFill>
                        <a:srgbClr val="000000"/>
                      </a:solidFill>
                    </a:rPr>
                    <a:t>1</a:t>
                  </a:r>
                  <a:endParaRPr lang="ru-RU"/>
                </a:p>
              </p:txBody>
            </p:sp>
            <p:sp>
              <p:nvSpPr>
                <p:cNvPr id="991842" name="Rectangle 610"/>
                <p:cNvSpPr>
                  <a:spLocks noChangeAspect="1" noChangeArrowheads="1"/>
                </p:cNvSpPr>
                <p:nvPr/>
              </p:nvSpPr>
              <p:spPr bwMode="auto">
                <a:xfrm>
                  <a:off x="467" y="3354"/>
                  <a:ext cx="24" cy="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700" b="0">
                      <a:solidFill>
                        <a:srgbClr val="000000"/>
                      </a:solidFill>
                    </a:rPr>
                    <a:t>0</a:t>
                  </a:r>
                  <a:endParaRPr lang="ru-RU"/>
                </a:p>
              </p:txBody>
            </p:sp>
            <p:sp>
              <p:nvSpPr>
                <p:cNvPr id="991843" name="Rectangle 611"/>
                <p:cNvSpPr>
                  <a:spLocks noChangeAspect="1" noChangeArrowheads="1"/>
                </p:cNvSpPr>
                <p:nvPr/>
              </p:nvSpPr>
              <p:spPr bwMode="auto">
                <a:xfrm>
                  <a:off x="499" y="3358"/>
                  <a:ext cx="8" cy="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400" b="0">
                      <a:solidFill>
                        <a:srgbClr val="000000"/>
                      </a:solidFill>
                    </a:rPr>
                    <a:t>-</a:t>
                  </a:r>
                  <a:endParaRPr lang="ru-RU"/>
                </a:p>
              </p:txBody>
            </p:sp>
            <p:sp>
              <p:nvSpPr>
                <p:cNvPr id="991844" name="Rectangle 612"/>
                <p:cNvSpPr>
                  <a:spLocks noChangeAspect="1" noChangeArrowheads="1"/>
                </p:cNvSpPr>
                <p:nvPr/>
              </p:nvSpPr>
              <p:spPr bwMode="auto">
                <a:xfrm>
                  <a:off x="511" y="3358"/>
                  <a:ext cx="14" cy="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400" b="0">
                      <a:solidFill>
                        <a:srgbClr val="000000"/>
                      </a:solidFill>
                    </a:rPr>
                    <a:t>5</a:t>
                  </a:r>
                  <a:endParaRPr lang="ru-RU"/>
                </a:p>
              </p:txBody>
            </p:sp>
            <p:sp>
              <p:nvSpPr>
                <p:cNvPr id="991845" name="Rectangle 613"/>
                <p:cNvSpPr>
                  <a:spLocks noChangeAspect="1" noChangeArrowheads="1"/>
                </p:cNvSpPr>
                <p:nvPr/>
              </p:nvSpPr>
              <p:spPr bwMode="auto">
                <a:xfrm>
                  <a:off x="435" y="3716"/>
                  <a:ext cx="24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700" b="0">
                      <a:solidFill>
                        <a:srgbClr val="000000"/>
                      </a:solidFill>
                    </a:rPr>
                    <a:t>1</a:t>
                  </a:r>
                  <a:endParaRPr lang="ru-RU"/>
                </a:p>
              </p:txBody>
            </p:sp>
            <p:sp>
              <p:nvSpPr>
                <p:cNvPr id="991846" name="Rectangle 614"/>
                <p:cNvSpPr>
                  <a:spLocks noChangeAspect="1" noChangeArrowheads="1"/>
                </p:cNvSpPr>
                <p:nvPr/>
              </p:nvSpPr>
              <p:spPr bwMode="auto">
                <a:xfrm>
                  <a:off x="467" y="3716"/>
                  <a:ext cx="24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700" b="0">
                      <a:solidFill>
                        <a:srgbClr val="000000"/>
                      </a:solidFill>
                    </a:rPr>
                    <a:t>0</a:t>
                  </a:r>
                  <a:endParaRPr lang="ru-RU"/>
                </a:p>
              </p:txBody>
            </p:sp>
            <p:sp>
              <p:nvSpPr>
                <p:cNvPr id="991847" name="Rectangle 615"/>
                <p:cNvSpPr>
                  <a:spLocks noChangeAspect="1" noChangeArrowheads="1"/>
                </p:cNvSpPr>
                <p:nvPr/>
              </p:nvSpPr>
              <p:spPr bwMode="auto">
                <a:xfrm>
                  <a:off x="499" y="3718"/>
                  <a:ext cx="8" cy="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400" b="0">
                      <a:solidFill>
                        <a:srgbClr val="000000"/>
                      </a:solidFill>
                    </a:rPr>
                    <a:t>-</a:t>
                  </a:r>
                  <a:endParaRPr lang="ru-RU"/>
                </a:p>
              </p:txBody>
            </p:sp>
            <p:sp>
              <p:nvSpPr>
                <p:cNvPr id="991848" name="Rectangle 616"/>
                <p:cNvSpPr>
                  <a:spLocks noChangeAspect="1" noChangeArrowheads="1"/>
                </p:cNvSpPr>
                <p:nvPr/>
              </p:nvSpPr>
              <p:spPr bwMode="auto">
                <a:xfrm>
                  <a:off x="511" y="3718"/>
                  <a:ext cx="14" cy="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400" b="0">
                      <a:solidFill>
                        <a:srgbClr val="000000"/>
                      </a:solidFill>
                    </a:rPr>
                    <a:t>6</a:t>
                  </a:r>
                  <a:endParaRPr lang="ru-RU"/>
                </a:p>
              </p:txBody>
            </p:sp>
            <p:sp>
              <p:nvSpPr>
                <p:cNvPr id="991849" name="Rectangle 617"/>
                <p:cNvSpPr>
                  <a:spLocks noChangeAspect="1" noChangeArrowheads="1"/>
                </p:cNvSpPr>
                <p:nvPr/>
              </p:nvSpPr>
              <p:spPr bwMode="auto">
                <a:xfrm>
                  <a:off x="2103" y="3830"/>
                  <a:ext cx="14" cy="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 b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endParaRPr lang="ru-RU"/>
                </a:p>
              </p:txBody>
            </p:sp>
            <p:sp>
              <p:nvSpPr>
                <p:cNvPr id="991850" name="Rectangle 618"/>
                <p:cNvSpPr>
                  <a:spLocks noChangeAspect="1" noChangeArrowheads="1"/>
                </p:cNvSpPr>
                <p:nvPr/>
              </p:nvSpPr>
              <p:spPr bwMode="auto">
                <a:xfrm>
                  <a:off x="1269" y="3937"/>
                  <a:ext cx="14" cy="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 b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endParaRPr lang="ru-RU"/>
                </a:p>
              </p:txBody>
            </p:sp>
          </p:grpSp>
          <p:sp>
            <p:nvSpPr>
              <p:cNvPr id="991852" name="Rectangle 620"/>
              <p:cNvSpPr>
                <a:spLocks noChangeAspect="1" noChangeArrowheads="1"/>
              </p:cNvSpPr>
              <p:nvPr/>
            </p:nvSpPr>
            <p:spPr bwMode="auto">
              <a:xfrm>
                <a:off x="153" y="1995"/>
                <a:ext cx="783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91853" name="Rectangle 621"/>
              <p:cNvSpPr>
                <a:spLocks noChangeAspect="1" noChangeArrowheads="1"/>
              </p:cNvSpPr>
              <p:nvPr/>
            </p:nvSpPr>
            <p:spPr bwMode="auto">
              <a:xfrm>
                <a:off x="284" y="2019"/>
                <a:ext cx="25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 b="0">
                    <a:solidFill>
                      <a:srgbClr val="000000"/>
                    </a:solidFill>
                    <a:latin typeface="Symbol" pitchFamily="18" charset="2"/>
                  </a:rPr>
                  <a:t>(</a:t>
                </a:r>
                <a:endParaRPr lang="ru-RU"/>
              </a:p>
            </p:txBody>
          </p:sp>
          <p:sp>
            <p:nvSpPr>
              <p:cNvPr id="991854" name="Rectangle 622"/>
              <p:cNvSpPr>
                <a:spLocks noChangeAspect="1" noChangeArrowheads="1"/>
              </p:cNvSpPr>
              <p:nvPr/>
            </p:nvSpPr>
            <p:spPr bwMode="auto">
              <a:xfrm>
                <a:off x="573" y="2019"/>
                <a:ext cx="25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 b="0">
                    <a:solidFill>
                      <a:srgbClr val="000000"/>
                    </a:solidFill>
                    <a:latin typeface="Symbol" pitchFamily="18" charset="2"/>
                  </a:rPr>
                  <a:t>)</a:t>
                </a:r>
                <a:endParaRPr lang="ru-RU"/>
              </a:p>
            </p:txBody>
          </p:sp>
          <p:sp>
            <p:nvSpPr>
              <p:cNvPr id="991855" name="Line 623"/>
              <p:cNvSpPr>
                <a:spLocks noChangeAspect="1" noChangeShapeType="1"/>
              </p:cNvSpPr>
              <p:nvPr/>
            </p:nvSpPr>
            <p:spPr bwMode="auto">
              <a:xfrm>
                <a:off x="210" y="2144"/>
                <a:ext cx="38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91856" name="Line 624"/>
              <p:cNvSpPr>
                <a:spLocks noChangeAspect="1" noChangeShapeType="1"/>
              </p:cNvSpPr>
              <p:nvPr/>
            </p:nvSpPr>
            <p:spPr bwMode="auto">
              <a:xfrm>
                <a:off x="638" y="2144"/>
                <a:ext cx="6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91857" name="Line 625"/>
              <p:cNvSpPr>
                <a:spLocks noChangeAspect="1" noChangeShapeType="1"/>
              </p:cNvSpPr>
              <p:nvPr/>
            </p:nvSpPr>
            <p:spPr bwMode="auto">
              <a:xfrm>
                <a:off x="718" y="2144"/>
                <a:ext cx="159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91858" name="Rectangle 626"/>
              <p:cNvSpPr>
                <a:spLocks noChangeAspect="1" noChangeArrowheads="1"/>
              </p:cNvSpPr>
              <p:nvPr/>
            </p:nvSpPr>
            <p:spPr bwMode="auto">
              <a:xfrm>
                <a:off x="732" y="2154"/>
                <a:ext cx="10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 b="0">
                    <a:solidFill>
                      <a:srgbClr val="000000"/>
                    </a:solidFill>
                    <a:latin typeface="Times New Roman" pitchFamily="18" charset="0"/>
                  </a:rPr>
                  <a:t>MW</a:t>
                </a:r>
                <a:endParaRPr lang="ru-RU"/>
              </a:p>
            </p:txBody>
          </p:sp>
          <p:sp>
            <p:nvSpPr>
              <p:cNvPr id="991859" name="Rectangle 627"/>
              <p:cNvSpPr>
                <a:spLocks noChangeAspect="1" noChangeArrowheads="1"/>
              </p:cNvSpPr>
              <p:nvPr/>
            </p:nvSpPr>
            <p:spPr bwMode="auto">
              <a:xfrm>
                <a:off x="820" y="2053"/>
                <a:ext cx="40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 b="0">
                    <a:solidFill>
                      <a:srgbClr val="000000"/>
                    </a:solidFill>
                    <a:latin typeface="Times New Roman" pitchFamily="18" charset="0"/>
                  </a:rPr>
                  <a:t>K</a:t>
                </a:r>
                <a:endParaRPr lang="ru-RU"/>
              </a:p>
            </p:txBody>
          </p:sp>
          <p:sp>
            <p:nvSpPr>
              <p:cNvPr id="991860" name="Rectangle 628"/>
              <p:cNvSpPr>
                <a:spLocks noChangeAspect="1" noChangeArrowheads="1"/>
              </p:cNvSpPr>
              <p:nvPr/>
            </p:nvSpPr>
            <p:spPr bwMode="auto">
              <a:xfrm>
                <a:off x="723" y="2053"/>
                <a:ext cx="43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 b="0">
                    <a:solidFill>
                      <a:srgbClr val="000000"/>
                    </a:solidFill>
                    <a:latin typeface="Times New Roman" pitchFamily="18" charset="0"/>
                  </a:rPr>
                  <a:t>m</a:t>
                </a:r>
                <a:endParaRPr lang="ru-RU"/>
              </a:p>
            </p:txBody>
          </p:sp>
          <p:sp>
            <p:nvSpPr>
              <p:cNvPr id="991861" name="Rectangle 629"/>
              <p:cNvSpPr>
                <a:spLocks noChangeAspect="1" noChangeArrowheads="1"/>
              </p:cNvSpPr>
              <p:nvPr/>
            </p:nvSpPr>
            <p:spPr bwMode="auto">
              <a:xfrm>
                <a:off x="657" y="2154"/>
                <a:ext cx="22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 b="0">
                    <a:solidFill>
                      <a:srgbClr val="000000"/>
                    </a:solidFill>
                    <a:latin typeface="Times New Roman" pitchFamily="18" charset="0"/>
                  </a:rPr>
                  <a:t>s</a:t>
                </a:r>
                <a:endParaRPr lang="ru-RU"/>
              </a:p>
            </p:txBody>
          </p:sp>
          <p:sp>
            <p:nvSpPr>
              <p:cNvPr id="991862" name="Rectangle 630"/>
              <p:cNvSpPr>
                <a:spLocks noChangeAspect="1" noChangeArrowheads="1"/>
              </p:cNvSpPr>
              <p:nvPr/>
            </p:nvSpPr>
            <p:spPr bwMode="auto">
              <a:xfrm>
                <a:off x="643" y="2053"/>
                <a:ext cx="43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 b="0">
                    <a:solidFill>
                      <a:srgbClr val="000000"/>
                    </a:solidFill>
                    <a:latin typeface="Times New Roman" pitchFamily="18" charset="0"/>
                  </a:rPr>
                  <a:t>m</a:t>
                </a:r>
                <a:endParaRPr lang="ru-RU"/>
              </a:p>
            </p:txBody>
          </p:sp>
          <p:sp>
            <p:nvSpPr>
              <p:cNvPr id="991863" name="Rectangle 631"/>
              <p:cNvSpPr>
                <a:spLocks noChangeAspect="1" noChangeArrowheads="1"/>
              </p:cNvSpPr>
              <p:nvPr/>
            </p:nvSpPr>
            <p:spPr bwMode="auto">
              <a:xfrm>
                <a:off x="620" y="2098"/>
                <a:ext cx="14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 b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ru-RU"/>
              </a:p>
            </p:txBody>
          </p:sp>
          <p:sp>
            <p:nvSpPr>
              <p:cNvPr id="991864" name="Rectangle 632"/>
              <p:cNvSpPr>
                <a:spLocks noChangeAspect="1" noChangeArrowheads="1"/>
              </p:cNvSpPr>
              <p:nvPr/>
            </p:nvSpPr>
            <p:spPr bwMode="auto">
              <a:xfrm>
                <a:off x="606" y="2098"/>
                <a:ext cx="14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 b="0">
                    <a:solidFill>
                      <a:srgbClr val="000000"/>
                    </a:solidFill>
                    <a:latin typeface="Times New Roman" pitchFamily="18" charset="0"/>
                  </a:rPr>
                  <a:t>,</a:t>
                </a:r>
                <a:endParaRPr lang="ru-RU"/>
              </a:p>
            </p:txBody>
          </p:sp>
          <p:sp>
            <p:nvSpPr>
              <p:cNvPr id="991865" name="Rectangle 633"/>
              <p:cNvSpPr>
                <a:spLocks noChangeAspect="1" noChangeArrowheads="1"/>
              </p:cNvSpPr>
              <p:nvPr/>
            </p:nvSpPr>
            <p:spPr bwMode="auto">
              <a:xfrm>
                <a:off x="384" y="2154"/>
                <a:ext cx="28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 b="0">
                    <a:solidFill>
                      <a:srgbClr val="000000"/>
                    </a:solidFill>
                    <a:latin typeface="Times New Roman" pitchFamily="18" charset="0"/>
                  </a:rPr>
                  <a:t>q</a:t>
                </a:r>
                <a:endParaRPr lang="ru-RU"/>
              </a:p>
            </p:txBody>
          </p:sp>
          <p:sp>
            <p:nvSpPr>
              <p:cNvPr id="991866" name="Rectangle 634"/>
              <p:cNvSpPr>
                <a:spLocks noChangeAspect="1" noChangeArrowheads="1"/>
              </p:cNvSpPr>
              <p:nvPr/>
            </p:nvSpPr>
            <p:spPr bwMode="auto">
              <a:xfrm>
                <a:off x="490" y="2050"/>
                <a:ext cx="34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 b="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ru-RU"/>
              </a:p>
            </p:txBody>
          </p:sp>
          <p:sp>
            <p:nvSpPr>
              <p:cNvPr id="991867" name="Rectangle 635"/>
              <p:cNvSpPr>
                <a:spLocks noChangeAspect="1" noChangeArrowheads="1"/>
              </p:cNvSpPr>
              <p:nvPr/>
            </p:nvSpPr>
            <p:spPr bwMode="auto">
              <a:xfrm>
                <a:off x="306" y="2050"/>
                <a:ext cx="33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 b="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ru-RU"/>
              </a:p>
            </p:txBody>
          </p:sp>
          <p:sp>
            <p:nvSpPr>
              <p:cNvPr id="991868" name="Rectangle 636"/>
              <p:cNvSpPr>
                <a:spLocks noChangeAspect="1" noChangeArrowheads="1"/>
              </p:cNvSpPr>
              <p:nvPr/>
            </p:nvSpPr>
            <p:spPr bwMode="auto">
              <a:xfrm>
                <a:off x="215" y="2050"/>
                <a:ext cx="5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 b="0">
                    <a:solidFill>
                      <a:srgbClr val="000000"/>
                    </a:solidFill>
                    <a:latin typeface="Times New Roman" pitchFamily="18" charset="0"/>
                  </a:rPr>
                  <a:t>W</a:t>
                </a:r>
                <a:endParaRPr lang="ru-RU"/>
              </a:p>
            </p:txBody>
          </p:sp>
          <p:sp>
            <p:nvSpPr>
              <p:cNvPr id="991869" name="Rectangle 637"/>
              <p:cNvSpPr>
                <a:spLocks noChangeAspect="1" noChangeArrowheads="1"/>
              </p:cNvSpPr>
              <p:nvPr/>
            </p:nvSpPr>
            <p:spPr bwMode="auto">
              <a:xfrm>
                <a:off x="785" y="2036"/>
                <a:ext cx="21" cy="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700" b="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ru-RU"/>
              </a:p>
            </p:txBody>
          </p:sp>
          <p:sp>
            <p:nvSpPr>
              <p:cNvPr id="991870" name="Rectangle 638"/>
              <p:cNvSpPr>
                <a:spLocks noChangeAspect="1" noChangeArrowheads="1"/>
              </p:cNvSpPr>
              <p:nvPr/>
            </p:nvSpPr>
            <p:spPr bwMode="auto">
              <a:xfrm>
                <a:off x="531" y="2084"/>
                <a:ext cx="24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700" b="0">
                    <a:solidFill>
                      <a:srgbClr val="000000"/>
                    </a:solidFill>
                    <a:latin typeface="Times New Roman" pitchFamily="18" charset="0"/>
                  </a:rPr>
                  <a:t>S</a:t>
                </a:r>
                <a:endParaRPr lang="ru-RU"/>
              </a:p>
            </p:txBody>
          </p:sp>
          <p:sp>
            <p:nvSpPr>
              <p:cNvPr id="991871" name="Rectangle 639"/>
              <p:cNvSpPr>
                <a:spLocks noChangeAspect="1" noChangeArrowheads="1"/>
              </p:cNvSpPr>
              <p:nvPr/>
            </p:nvSpPr>
            <p:spPr bwMode="auto">
              <a:xfrm>
                <a:off x="347" y="2084"/>
                <a:ext cx="51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700" b="0">
                    <a:solidFill>
                      <a:srgbClr val="000000"/>
                    </a:solidFill>
                    <a:latin typeface="Times New Roman" pitchFamily="18" charset="0"/>
                  </a:rPr>
                  <a:t>sol</a:t>
                </a:r>
                <a:endParaRPr lang="ru-RU"/>
              </a:p>
            </p:txBody>
          </p:sp>
          <p:sp>
            <p:nvSpPr>
              <p:cNvPr id="991872" name="Rectangle 640"/>
              <p:cNvSpPr>
                <a:spLocks noChangeAspect="1" noChangeArrowheads="1"/>
              </p:cNvSpPr>
              <p:nvPr/>
            </p:nvSpPr>
            <p:spPr bwMode="auto">
              <a:xfrm>
                <a:off x="436" y="2042"/>
                <a:ext cx="30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 b="0">
                    <a:solidFill>
                      <a:srgbClr val="000000"/>
                    </a:solidFill>
                    <a:latin typeface="Symbol" pitchFamily="18" charset="2"/>
                  </a:rPr>
                  <a:t>-</a:t>
                </a:r>
                <a:endParaRPr lang="ru-RU"/>
              </a:p>
            </p:txBody>
          </p:sp>
          <p:sp>
            <p:nvSpPr>
              <p:cNvPr id="991873" name="Rectangle 641"/>
              <p:cNvSpPr>
                <a:spLocks noChangeAspect="1" noChangeArrowheads="1"/>
              </p:cNvSpPr>
              <p:nvPr/>
            </p:nvSpPr>
            <p:spPr bwMode="auto">
              <a:xfrm>
                <a:off x="893" y="2098"/>
                <a:ext cx="14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 b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ru-RU"/>
              </a:p>
            </p:txBody>
          </p:sp>
          <p:sp>
            <p:nvSpPr>
              <p:cNvPr id="991874" name="Rectangle 642"/>
              <p:cNvSpPr>
                <a:spLocks noChangeAspect="1" noChangeArrowheads="1"/>
              </p:cNvSpPr>
              <p:nvPr/>
            </p:nvSpPr>
            <p:spPr bwMode="auto">
              <a:xfrm>
                <a:off x="2116" y="3716"/>
                <a:ext cx="364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91875" name="Line 643"/>
              <p:cNvSpPr>
                <a:spLocks noChangeAspect="1" noChangeShapeType="1"/>
              </p:cNvSpPr>
              <p:nvPr/>
            </p:nvSpPr>
            <p:spPr bwMode="auto">
              <a:xfrm>
                <a:off x="2171" y="3852"/>
                <a:ext cx="14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91876" name="Line 644"/>
              <p:cNvSpPr>
                <a:spLocks noChangeAspect="1" noChangeShapeType="1"/>
              </p:cNvSpPr>
              <p:nvPr/>
            </p:nvSpPr>
            <p:spPr bwMode="auto">
              <a:xfrm>
                <a:off x="2357" y="3852"/>
                <a:ext cx="6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91877" name="Rectangle 645"/>
              <p:cNvSpPr>
                <a:spLocks noChangeAspect="1" noChangeArrowheads="1"/>
              </p:cNvSpPr>
              <p:nvPr/>
            </p:nvSpPr>
            <p:spPr bwMode="auto">
              <a:xfrm>
                <a:off x="2362" y="3863"/>
                <a:ext cx="45" cy="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 b="0">
                    <a:solidFill>
                      <a:srgbClr val="000000"/>
                    </a:solidFill>
                    <a:latin typeface="Times New Roman" pitchFamily="18" charset="0"/>
                  </a:rPr>
                  <a:t>K</a:t>
                </a:r>
                <a:endParaRPr lang="ru-RU"/>
              </a:p>
            </p:txBody>
          </p:sp>
          <p:sp>
            <p:nvSpPr>
              <p:cNvPr id="991878" name="Rectangle 646"/>
              <p:cNvSpPr>
                <a:spLocks noChangeAspect="1" noChangeArrowheads="1"/>
              </p:cNvSpPr>
              <p:nvPr/>
            </p:nvSpPr>
            <p:spPr bwMode="auto">
              <a:xfrm>
                <a:off x="2370" y="3756"/>
                <a:ext cx="31" cy="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 b="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ru-RU"/>
              </a:p>
            </p:txBody>
          </p:sp>
          <p:sp>
            <p:nvSpPr>
              <p:cNvPr id="991879" name="Rectangle 647"/>
              <p:cNvSpPr>
                <a:spLocks noChangeAspect="1" noChangeArrowheads="1"/>
              </p:cNvSpPr>
              <p:nvPr/>
            </p:nvSpPr>
            <p:spPr bwMode="auto">
              <a:xfrm>
                <a:off x="2328" y="3803"/>
                <a:ext cx="15" cy="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 b="0">
                    <a:solidFill>
                      <a:srgbClr val="000000"/>
                    </a:solidFill>
                    <a:latin typeface="Times New Roman" pitchFamily="18" charset="0"/>
                  </a:rPr>
                  <a:t>,</a:t>
                </a:r>
                <a:endParaRPr lang="ru-RU"/>
              </a:p>
            </p:txBody>
          </p:sp>
          <p:sp>
            <p:nvSpPr>
              <p:cNvPr id="991880" name="Rectangle 648"/>
              <p:cNvSpPr>
                <a:spLocks noChangeAspect="1" noChangeArrowheads="1"/>
              </p:cNvSpPr>
              <p:nvPr/>
            </p:nvSpPr>
            <p:spPr bwMode="auto">
              <a:xfrm>
                <a:off x="2207" y="3863"/>
                <a:ext cx="38" cy="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 b="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ru-RU"/>
              </a:p>
            </p:txBody>
          </p:sp>
          <p:sp>
            <p:nvSpPr>
              <p:cNvPr id="991881" name="Rectangle 649"/>
              <p:cNvSpPr>
                <a:spLocks noChangeAspect="1" noChangeArrowheads="1"/>
              </p:cNvSpPr>
              <p:nvPr/>
            </p:nvSpPr>
            <p:spPr bwMode="auto">
              <a:xfrm>
                <a:off x="2169" y="3756"/>
                <a:ext cx="123" cy="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 b="0">
                    <a:solidFill>
                      <a:srgbClr val="000000"/>
                    </a:solidFill>
                    <a:latin typeface="Times New Roman" pitchFamily="18" charset="0"/>
                  </a:rPr>
                  <a:t>1000</a:t>
                </a:r>
                <a:endParaRPr lang="ru-RU"/>
              </a:p>
            </p:txBody>
          </p:sp>
          <p:sp>
            <p:nvSpPr>
              <p:cNvPr id="991882" name="Rectangle 650"/>
              <p:cNvSpPr>
                <a:spLocks noChangeAspect="1" noChangeArrowheads="1"/>
              </p:cNvSpPr>
              <p:nvPr/>
            </p:nvSpPr>
            <p:spPr bwMode="auto">
              <a:xfrm>
                <a:off x="2249" y="3898"/>
                <a:ext cx="17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700" b="0">
                    <a:solidFill>
                      <a:srgbClr val="000000"/>
                    </a:solidFill>
                    <a:latin typeface="Times New Roman" pitchFamily="18" charset="0"/>
                  </a:rPr>
                  <a:t>s</a:t>
                </a:r>
                <a:endParaRPr lang="ru-RU"/>
              </a:p>
            </p:txBody>
          </p:sp>
          <p:sp>
            <p:nvSpPr>
              <p:cNvPr id="991883" name="Rectangle 651"/>
              <p:cNvSpPr>
                <a:spLocks noChangeAspect="1" noChangeArrowheads="1"/>
              </p:cNvSpPr>
              <p:nvPr/>
            </p:nvSpPr>
            <p:spPr bwMode="auto">
              <a:xfrm>
                <a:off x="2437" y="3812"/>
                <a:ext cx="14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 b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ru-RU"/>
              </a:p>
            </p:txBody>
          </p:sp>
        </p:grpSp>
      </p:grpSp>
      <p:sp>
        <p:nvSpPr>
          <p:cNvPr id="991887" name="Text Box 654"/>
          <p:cNvSpPr txBox="1">
            <a:spLocks noChangeArrowheads="1"/>
          </p:cNvSpPr>
          <p:nvPr/>
        </p:nvSpPr>
        <p:spPr bwMode="auto">
          <a:xfrm>
            <a:off x="288925" y="5705475"/>
            <a:ext cx="70691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1400" b="0">
                <a:latin typeface="Arial" pitchFamily="34" charset="0"/>
              </a:rPr>
              <a:t> </a:t>
            </a:r>
            <a:r>
              <a:rPr lang="en-US" sz="1400" b="0">
                <a:latin typeface="Arial" pitchFamily="34" charset="0"/>
              </a:rPr>
              <a:t>At</a:t>
            </a:r>
            <a:r>
              <a:rPr lang="ru-RU" sz="1400" b="0">
                <a:latin typeface="Arial" pitchFamily="34" charset="0"/>
              </a:rPr>
              <a:t> Т</a:t>
            </a:r>
            <a:r>
              <a:rPr lang="en-US" sz="1400" b="0" baseline="-25000">
                <a:latin typeface="Arial" pitchFamily="34" charset="0"/>
              </a:rPr>
              <a:t>S</a:t>
            </a:r>
            <a:r>
              <a:rPr lang="en-US" sz="1400" b="0">
                <a:latin typeface="Arial" pitchFamily="34" charset="0"/>
              </a:rPr>
              <a:t>&gt;</a:t>
            </a:r>
            <a:r>
              <a:rPr lang="ru-RU" sz="1400" b="0">
                <a:latin typeface="Arial" pitchFamily="34" charset="0"/>
              </a:rPr>
              <a:t>1050 </a:t>
            </a:r>
            <a:r>
              <a:rPr lang="ru-RU" sz="1400" b="0">
                <a:latin typeface="Arial" pitchFamily="34" charset="0"/>
                <a:sym typeface="Symbol" pitchFamily="18" charset="2"/>
              </a:rPr>
              <a:t>С  </a:t>
            </a:r>
            <a:r>
              <a:rPr lang="en-US" sz="1400" b="0">
                <a:latin typeface="Arial" pitchFamily="34" charset="0"/>
                <a:sym typeface="Symbol" pitchFamily="18" charset="2"/>
              </a:rPr>
              <a:t>for fusible corium corrosion is intensified</a:t>
            </a:r>
            <a:r>
              <a:rPr lang="ru-RU" sz="1400" b="0">
                <a:latin typeface="Arial" pitchFamily="34" charset="0"/>
                <a:sym typeface="Symbol" pitchFamily="18" charset="2"/>
              </a:rPr>
              <a:t>. </a:t>
            </a:r>
            <a:r>
              <a:rPr lang="en-US" sz="1400" b="0">
                <a:latin typeface="Arial" pitchFamily="34" charset="0"/>
                <a:sym typeface="Symbol" pitchFamily="18" charset="2"/>
              </a:rPr>
              <a:t>The</a:t>
            </a:r>
            <a:r>
              <a:rPr lang="ru-RU" sz="1400" b="0">
                <a:latin typeface="Arial" pitchFamily="34" charset="0"/>
                <a:sym typeface="Symbol" pitchFamily="18" charset="2"/>
              </a:rPr>
              <a:t> </a:t>
            </a:r>
            <a:r>
              <a:rPr lang="en-US" sz="1400" b="0">
                <a:latin typeface="Arial" pitchFamily="34" charset="0"/>
                <a:sym typeface="Symbol" pitchFamily="18" charset="2"/>
              </a:rPr>
              <a:t>SEM/EDX </a:t>
            </a:r>
          </a:p>
          <a:p>
            <a:pPr>
              <a:lnSpc>
                <a:spcPct val="110000"/>
              </a:lnSpc>
            </a:pPr>
            <a:r>
              <a:rPr lang="en-US" sz="1400" b="0">
                <a:latin typeface="Arial" pitchFamily="34" charset="0"/>
                <a:sym typeface="Symbol" pitchFamily="18" charset="2"/>
              </a:rPr>
              <a:t>analysis explains it by the liquid-phase diffusion of Fe</a:t>
            </a:r>
            <a:r>
              <a:rPr lang="en-US" sz="1400" baseline="30000">
                <a:latin typeface="Arial" pitchFamily="34" charset="0"/>
                <a:sym typeface="Symbol" pitchFamily="18" charset="2"/>
              </a:rPr>
              <a:t>2+X</a:t>
            </a:r>
            <a:r>
              <a:rPr lang="en-US" sz="1400">
                <a:latin typeface="Arial" pitchFamily="34" charset="0"/>
                <a:sym typeface="Symbol" pitchFamily="18" charset="2"/>
              </a:rPr>
              <a:t> </a:t>
            </a:r>
            <a:r>
              <a:rPr lang="en-US" sz="1400" b="0">
                <a:latin typeface="Arial" pitchFamily="34" charset="0"/>
                <a:sym typeface="Symbol" pitchFamily="18" charset="2"/>
              </a:rPr>
              <a:t>through the corium crust to the</a:t>
            </a:r>
            <a:r>
              <a:rPr lang="ru-RU" sz="1400" b="0">
                <a:latin typeface="Arial" pitchFamily="34" charset="0"/>
                <a:sym typeface="Symbol" pitchFamily="18" charset="2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1400" b="0">
                <a:latin typeface="Arial" pitchFamily="34" charset="0"/>
                <a:sym typeface="Symbol" pitchFamily="18" charset="2"/>
              </a:rPr>
              <a:t>specimen surface</a:t>
            </a:r>
            <a:endParaRPr lang="ru-RU" sz="1400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0C1918AD-6635-40F3-A619-CCA107267778}" type="slidenum">
              <a:rPr lang="en-GB"/>
              <a:pPr/>
              <a:t>15</a:t>
            </a:fld>
            <a:endParaRPr lang="en-GB"/>
          </a:p>
        </p:txBody>
      </p:sp>
      <p:sp>
        <p:nvSpPr>
          <p:cNvPr id="102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690563"/>
            <a:ext cx="7772400" cy="639762"/>
          </a:xfrm>
        </p:spPr>
        <p:txBody>
          <a:bodyPr/>
          <a:lstStyle/>
          <a:p>
            <a:r>
              <a:rPr lang="en-US"/>
              <a:t>Task 1. Interaction at vertically positioned interface. Test MCP-1</a:t>
            </a:r>
            <a:endParaRPr lang="ru-RU"/>
          </a:p>
        </p:txBody>
      </p:sp>
      <p:sp>
        <p:nvSpPr>
          <p:cNvPr id="1020932" name="Rectangle 4"/>
          <p:cNvSpPr>
            <a:spLocks noChangeArrowheads="1"/>
          </p:cNvSpPr>
          <p:nvPr/>
        </p:nvSpPr>
        <p:spPr bwMode="auto">
          <a:xfrm>
            <a:off x="382588" y="1960563"/>
            <a:ext cx="86010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ru-RU" sz="2400" b="0">
                <a:solidFill>
                  <a:srgbClr val="000066"/>
                </a:solidFill>
              </a:rPr>
              <a:t>    </a:t>
            </a:r>
            <a:r>
              <a:rPr lang="en-US" sz="2400">
                <a:solidFill>
                  <a:srgbClr val="000066"/>
                </a:solidFill>
              </a:rPr>
              <a:t>Comparison of data on the final corrosion temperature 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at the interaction of the suboxidized corium melt with the VVER vessel steel in the neutral atmosphere</a:t>
            </a:r>
            <a:r>
              <a:rPr lang="ru-RU" sz="2400">
                <a:solidFill>
                  <a:srgbClr val="000066"/>
                </a:solidFill>
              </a:rPr>
              <a:t> </a:t>
            </a:r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9C04960B-13F9-41A2-9C16-6BF9116B1561}" type="slidenum">
              <a:rPr lang="en-GB"/>
              <a:pPr/>
              <a:t>16</a:t>
            </a:fld>
            <a:endParaRPr lang="en-GB"/>
          </a:p>
        </p:txBody>
      </p:sp>
      <p:sp>
        <p:nvSpPr>
          <p:cNvPr id="992260" name="Rectangle 4"/>
          <p:cNvSpPr>
            <a:spLocks noChangeArrowheads="1"/>
          </p:cNvSpPr>
          <p:nvPr/>
        </p:nvSpPr>
        <p:spPr bwMode="auto">
          <a:xfrm>
            <a:off x="685800" y="481013"/>
            <a:ext cx="77724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algn="ctr"/>
            <a:r>
              <a:rPr lang="en-US" sz="2800">
                <a:solidFill>
                  <a:srgbClr val="A50021"/>
                </a:solidFill>
              </a:rPr>
              <a:t>Objectives</a:t>
            </a:r>
            <a:r>
              <a:rPr lang="ru-RU" sz="2800">
                <a:solidFill>
                  <a:srgbClr val="A50021"/>
                </a:solidFill>
              </a:rPr>
              <a:t>: </a:t>
            </a:r>
          </a:p>
        </p:txBody>
      </p:sp>
      <p:sp>
        <p:nvSpPr>
          <p:cNvPr id="992261" name="Text Box 5"/>
          <p:cNvSpPr txBox="1">
            <a:spLocks noChangeArrowheads="1"/>
          </p:cNvSpPr>
          <p:nvPr/>
        </p:nvSpPr>
        <p:spPr bwMode="auto">
          <a:xfrm>
            <a:off x="765175" y="1325563"/>
            <a:ext cx="7966075" cy="895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Determine the final corrosion temperature in comparison with data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for the horizontal interface 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92262" name="Rectangle 6"/>
          <p:cNvSpPr>
            <a:spLocks noChangeArrowheads="1"/>
          </p:cNvSpPr>
          <p:nvPr/>
        </p:nvSpPr>
        <p:spPr bwMode="auto">
          <a:xfrm>
            <a:off x="646113" y="2965450"/>
            <a:ext cx="7772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59" tIns="46030" rIns="92059" bIns="46030" anchor="ctr"/>
          <a:lstStyle/>
          <a:p>
            <a:pPr algn="ctr" defTabSz="762000"/>
            <a:r>
              <a:rPr lang="en-US" sz="2800">
                <a:solidFill>
                  <a:srgbClr val="A50021"/>
                </a:solidFill>
              </a:rPr>
              <a:t>Experimental parameters</a:t>
            </a:r>
            <a:r>
              <a:rPr lang="ru-RU" sz="2800">
                <a:solidFill>
                  <a:srgbClr val="A50021"/>
                </a:solidFill>
              </a:rPr>
              <a:t>: </a:t>
            </a:r>
          </a:p>
        </p:txBody>
      </p:sp>
      <p:sp>
        <p:nvSpPr>
          <p:cNvPr id="992263" name="Text Box 7"/>
          <p:cNvSpPr txBox="1">
            <a:spLocks noChangeArrowheads="1"/>
          </p:cNvSpPr>
          <p:nvPr/>
        </p:nvSpPr>
        <p:spPr bwMode="auto">
          <a:xfrm>
            <a:off x="811213" y="3657600"/>
            <a:ext cx="7708900" cy="1296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Corium composition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: С17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Temperature on the specimen surface</a:t>
            </a:r>
            <a:r>
              <a:rPr lang="en-US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:</a:t>
            </a:r>
            <a:r>
              <a:rPr lang="ru-RU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1400</a:t>
            </a:r>
            <a:r>
              <a:rPr lang="en-US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lang="ru-RU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С</a:t>
            </a:r>
            <a:endParaRPr lang="en-US">
              <a:solidFill>
                <a:srgbClr val="000066"/>
              </a:solidFill>
              <a:latin typeface="Arial" pitchFamily="34" charset="0"/>
              <a:sym typeface="Symbol" pitchFamily="18" charset="2"/>
            </a:endParaRPr>
          </a:p>
          <a:p>
            <a:pPr>
              <a:lnSpc>
                <a:spcPct val="110000"/>
              </a:lnSpc>
            </a:pPr>
            <a:r>
              <a:rPr lang="en-US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Atmosphere</a:t>
            </a:r>
            <a:r>
              <a:rPr lang="ru-RU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: </a:t>
            </a:r>
            <a:r>
              <a:rPr lang="en-US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Ar</a:t>
            </a:r>
            <a:endParaRPr lang="ru-RU">
              <a:solidFill>
                <a:srgbClr val="000066"/>
              </a:solidFill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5CC91E41-4290-4835-86FF-8F6FCDDE2727}" type="slidenum">
              <a:rPr lang="en-GB"/>
              <a:pPr/>
              <a:t>17</a:t>
            </a:fld>
            <a:endParaRPr lang="en-GB"/>
          </a:p>
        </p:txBody>
      </p:sp>
      <p:sp>
        <p:nvSpPr>
          <p:cNvPr id="9932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  <a:noFill/>
          <a:ln/>
        </p:spPr>
        <p:txBody>
          <a:bodyPr/>
          <a:lstStyle/>
          <a:p>
            <a:r>
              <a:rPr lang="en-US"/>
              <a:t>Furnace design</a:t>
            </a:r>
          </a:p>
        </p:txBody>
      </p:sp>
      <p:pic>
        <p:nvPicPr>
          <p:cNvPr id="99328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84200"/>
            <a:ext cx="3162300" cy="564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286" name="Rectangle 6"/>
          <p:cNvSpPr>
            <a:spLocks noChangeArrowheads="1"/>
          </p:cNvSpPr>
          <p:nvPr/>
        </p:nvSpPr>
        <p:spPr bwMode="auto">
          <a:xfrm>
            <a:off x="5383213" y="609600"/>
            <a:ext cx="2870200" cy="562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/>
          <a:lstStyle/>
          <a:p>
            <a:pPr defTabSz="762000"/>
            <a:r>
              <a:rPr lang="en-US" sz="1800" b="0">
                <a:solidFill>
                  <a:srgbClr val="000066"/>
                </a:solidFill>
              </a:rPr>
              <a:t>1  –</a:t>
            </a:r>
            <a:r>
              <a:rPr lang="ru-RU" sz="1800" b="0">
                <a:solidFill>
                  <a:srgbClr val="000066"/>
                </a:solidFill>
              </a:rPr>
              <a:t> </a:t>
            </a:r>
            <a:r>
              <a:rPr lang="en-US" sz="1800" b="0">
                <a:solidFill>
                  <a:srgbClr val="000066"/>
                </a:solidFill>
              </a:rPr>
              <a:t>Water-cooled</a:t>
            </a:r>
          </a:p>
          <a:p>
            <a:pPr defTabSz="762000"/>
            <a:r>
              <a:rPr lang="en-US" sz="1800" b="0">
                <a:solidFill>
                  <a:srgbClr val="000066"/>
                </a:solidFill>
              </a:rPr>
              <a:t>       screen</a:t>
            </a:r>
          </a:p>
          <a:p>
            <a:pPr defTabSz="762000"/>
            <a:r>
              <a:rPr lang="en-US" sz="1800" b="0">
                <a:solidFill>
                  <a:srgbClr val="000066"/>
                </a:solidFill>
              </a:rPr>
              <a:t>2  – Cover</a:t>
            </a:r>
          </a:p>
          <a:p>
            <a:pPr defTabSz="762000"/>
            <a:r>
              <a:rPr lang="en-US" sz="1800" b="0">
                <a:solidFill>
                  <a:srgbClr val="000066"/>
                </a:solidFill>
              </a:rPr>
              <a:t>3  – Water in</a:t>
            </a:r>
          </a:p>
          <a:p>
            <a:pPr defTabSz="762000"/>
            <a:r>
              <a:rPr lang="en-US" sz="1800" b="0">
                <a:solidFill>
                  <a:srgbClr val="000066"/>
                </a:solidFill>
              </a:rPr>
              <a:t>4  – Quartz tube</a:t>
            </a:r>
          </a:p>
          <a:p>
            <a:pPr defTabSz="762000"/>
            <a:r>
              <a:rPr lang="en-US" sz="1800" b="0">
                <a:solidFill>
                  <a:srgbClr val="000066"/>
                </a:solidFill>
              </a:rPr>
              <a:t>5  – Crucible sections</a:t>
            </a:r>
          </a:p>
          <a:p>
            <a:pPr defTabSz="762000"/>
            <a:r>
              <a:rPr lang="en-US" sz="1800" b="0">
                <a:solidFill>
                  <a:srgbClr val="000066"/>
                </a:solidFill>
              </a:rPr>
              <a:t>6  – Specimen</a:t>
            </a:r>
          </a:p>
          <a:p>
            <a:pPr defTabSz="762000"/>
            <a:r>
              <a:rPr lang="en-US" sz="1800" b="0">
                <a:solidFill>
                  <a:srgbClr val="000066"/>
                </a:solidFill>
              </a:rPr>
              <a:t>7  – Inductor</a:t>
            </a:r>
          </a:p>
          <a:p>
            <a:pPr defTabSz="762000"/>
            <a:r>
              <a:rPr lang="en-US" sz="1800" b="0">
                <a:solidFill>
                  <a:srgbClr val="000066"/>
                </a:solidFill>
              </a:rPr>
              <a:t>8  – Bottom calorimeter</a:t>
            </a:r>
          </a:p>
          <a:p>
            <a:pPr defTabSz="762000"/>
            <a:r>
              <a:rPr lang="en-US" sz="1800" b="0">
                <a:solidFill>
                  <a:srgbClr val="000066"/>
                </a:solidFill>
              </a:rPr>
              <a:t>9  – Welded crucible</a:t>
            </a:r>
          </a:p>
          <a:p>
            <a:pPr defTabSz="762000"/>
            <a:r>
              <a:rPr lang="en-US" sz="1800" b="0">
                <a:solidFill>
                  <a:srgbClr val="000066"/>
                </a:solidFill>
              </a:rPr>
              <a:t>        sections</a:t>
            </a:r>
          </a:p>
          <a:p>
            <a:pPr defTabSz="762000"/>
            <a:r>
              <a:rPr lang="en-US" sz="1800" b="0">
                <a:solidFill>
                  <a:srgbClr val="000066"/>
                </a:solidFill>
              </a:rPr>
              <a:t>10 – SS support </a:t>
            </a:r>
            <a:br>
              <a:rPr lang="en-US" sz="1800" b="0">
                <a:solidFill>
                  <a:srgbClr val="000066"/>
                </a:solidFill>
              </a:rPr>
            </a:br>
            <a:r>
              <a:rPr lang="en-US" sz="1800" b="0">
                <a:solidFill>
                  <a:srgbClr val="000066"/>
                </a:solidFill>
              </a:rPr>
              <a:t>11 – Water out</a:t>
            </a:r>
          </a:p>
          <a:p>
            <a:pPr defTabSz="762000"/>
            <a:r>
              <a:rPr lang="en-US" sz="1800" b="0">
                <a:solidFill>
                  <a:srgbClr val="000066"/>
                </a:solidFill>
              </a:rPr>
              <a:t>12 – Electromagnetic</a:t>
            </a:r>
          </a:p>
          <a:p>
            <a:pPr defTabSz="762000"/>
            <a:r>
              <a:rPr lang="en-US" sz="1800" b="0">
                <a:solidFill>
                  <a:srgbClr val="000066"/>
                </a:solidFill>
              </a:rPr>
              <a:t>        screen</a:t>
            </a:r>
          </a:p>
          <a:p>
            <a:pPr defTabSz="762000"/>
            <a:r>
              <a:rPr lang="en-US" sz="1800" b="0">
                <a:solidFill>
                  <a:srgbClr val="000066"/>
                </a:solidFill>
              </a:rPr>
              <a:t>13 – Crucible collector</a:t>
            </a:r>
            <a:endParaRPr lang="en-GB" sz="1800" b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19C93AC6-A353-4279-991B-24169FC3D1B5}" type="slidenum">
              <a:rPr lang="en-GB"/>
              <a:pPr/>
              <a:t>18</a:t>
            </a:fld>
            <a:endParaRPr lang="en-GB"/>
          </a:p>
        </p:txBody>
      </p:sp>
      <p:sp>
        <p:nvSpPr>
          <p:cNvPr id="99430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  <a:noFill/>
          <a:ln/>
        </p:spPr>
        <p:txBody>
          <a:bodyPr/>
          <a:lstStyle/>
          <a:p>
            <a:r>
              <a:rPr lang="en-US"/>
              <a:t>Posttest examination </a:t>
            </a:r>
          </a:p>
        </p:txBody>
      </p:sp>
      <p:sp>
        <p:nvSpPr>
          <p:cNvPr id="994309" name="Text Box 5"/>
          <p:cNvSpPr txBox="1">
            <a:spLocks noChangeArrowheads="1"/>
          </p:cNvSpPr>
          <p:nvPr/>
        </p:nvSpPr>
        <p:spPr bwMode="auto">
          <a:xfrm>
            <a:off x="2847975" y="468313"/>
            <a:ext cx="343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0066"/>
                </a:solidFill>
                <a:latin typeface="Arial" pitchFamily="34" charset="0"/>
              </a:rPr>
              <a:t>Axial sections of ingot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  <p:pic>
        <p:nvPicPr>
          <p:cNvPr id="9943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025525"/>
            <a:ext cx="5232400" cy="357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43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014413"/>
            <a:ext cx="3290888" cy="465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4312" name="Line 8"/>
          <p:cNvSpPr>
            <a:spLocks noChangeShapeType="1"/>
          </p:cNvSpPr>
          <p:nvPr/>
        </p:nvSpPr>
        <p:spPr bwMode="auto">
          <a:xfrm flipH="1">
            <a:off x="6521450" y="1365250"/>
            <a:ext cx="28575" cy="4513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994313" name="AutoShape 9"/>
          <p:cNvSpPr>
            <a:spLocks/>
          </p:cNvSpPr>
          <p:nvPr/>
        </p:nvSpPr>
        <p:spPr bwMode="auto">
          <a:xfrm>
            <a:off x="931863" y="5500688"/>
            <a:ext cx="3335337" cy="376237"/>
          </a:xfrm>
          <a:prstGeom prst="accentCallout1">
            <a:avLst>
              <a:gd name="adj1" fmla="val 30380"/>
              <a:gd name="adj2" fmla="val 102282"/>
              <a:gd name="adj3" fmla="val 94514"/>
              <a:gd name="adj4" fmla="val 167065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000"/>
              <a:t>Example of TC location</a:t>
            </a:r>
          </a:p>
        </p:txBody>
      </p:sp>
      <p:sp>
        <p:nvSpPr>
          <p:cNvPr id="994314" name="Text Box 10"/>
          <p:cNvSpPr txBox="1">
            <a:spLocks noChangeArrowheads="1"/>
          </p:cNvSpPr>
          <p:nvPr/>
        </p:nvSpPr>
        <p:spPr bwMode="auto">
          <a:xfrm>
            <a:off x="423863" y="4692650"/>
            <a:ext cx="51133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Corium upper crust is removed</a:t>
            </a:r>
          </a:p>
          <a:p>
            <a:pPr>
              <a:buFont typeface="Wingdings" pitchFamily="2" charset="2"/>
              <a:buChar char="ü"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Metal inclusions in corium ingot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94316" name="Line 12"/>
          <p:cNvSpPr>
            <a:spLocks noChangeShapeType="1"/>
          </p:cNvSpPr>
          <p:nvPr/>
        </p:nvSpPr>
        <p:spPr bwMode="auto">
          <a:xfrm flipV="1">
            <a:off x="261938" y="4008438"/>
            <a:ext cx="577850" cy="1285875"/>
          </a:xfrm>
          <a:prstGeom prst="line">
            <a:avLst/>
          </a:prstGeom>
          <a:noFill/>
          <a:ln w="17526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94317" name="Line 13"/>
          <p:cNvSpPr>
            <a:spLocks noChangeShapeType="1"/>
          </p:cNvSpPr>
          <p:nvPr/>
        </p:nvSpPr>
        <p:spPr bwMode="auto">
          <a:xfrm flipH="1">
            <a:off x="236538" y="5335588"/>
            <a:ext cx="4486275" cy="0"/>
          </a:xfrm>
          <a:prstGeom prst="line">
            <a:avLst/>
          </a:prstGeom>
          <a:noFill/>
          <a:ln w="14351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94318" name="Line 14"/>
          <p:cNvSpPr>
            <a:spLocks noChangeShapeType="1"/>
          </p:cNvSpPr>
          <p:nvPr/>
        </p:nvSpPr>
        <p:spPr bwMode="auto">
          <a:xfrm flipV="1">
            <a:off x="4711700" y="4073525"/>
            <a:ext cx="214313" cy="1209675"/>
          </a:xfrm>
          <a:prstGeom prst="line">
            <a:avLst/>
          </a:prstGeom>
          <a:noFill/>
          <a:ln w="17526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94319" name="Text Box 15"/>
          <p:cNvSpPr txBox="1">
            <a:spLocks noChangeArrowheads="1"/>
          </p:cNvSpPr>
          <p:nvPr/>
        </p:nvSpPr>
        <p:spPr bwMode="auto">
          <a:xfrm>
            <a:off x="2847975" y="468313"/>
            <a:ext cx="343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0066"/>
                </a:solidFill>
                <a:latin typeface="Arial" pitchFamily="34" charset="0"/>
              </a:rPr>
              <a:t>Axial sections of ingot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94320" name="Text Box 16"/>
          <p:cNvSpPr txBox="1">
            <a:spLocks noChangeArrowheads="1"/>
          </p:cNvSpPr>
          <p:nvPr/>
        </p:nvSpPr>
        <p:spPr bwMode="auto">
          <a:xfrm>
            <a:off x="2847975" y="468313"/>
            <a:ext cx="343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0066"/>
                </a:solidFill>
                <a:latin typeface="Arial" pitchFamily="34" charset="0"/>
              </a:rPr>
              <a:t>Axial sections of ingot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5C2814A2-D4D3-43B2-AD9F-8D2C1288B6E0}" type="slidenum">
              <a:rPr lang="en-GB"/>
              <a:pPr/>
              <a:t>19</a:t>
            </a:fld>
            <a:endParaRPr lang="en-GB"/>
          </a:p>
        </p:txBody>
      </p:sp>
      <p:graphicFrame>
        <p:nvGraphicFramePr>
          <p:cNvPr id="995332" name="Object 4"/>
          <p:cNvGraphicFramePr>
            <a:graphicFrameLocks noChangeAspect="1"/>
          </p:cNvGraphicFramePr>
          <p:nvPr/>
        </p:nvGraphicFramePr>
        <p:xfrm>
          <a:off x="3095625" y="1920875"/>
          <a:ext cx="5837238" cy="179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344" name="Image" r:id="rId3" imgW="8259795" imgH="2541475" progId="Photoshop.Image.7">
                  <p:embed/>
                </p:oleObj>
              </mc:Choice>
              <mc:Fallback>
                <p:oleObj name="Image" r:id="rId3" imgW="8259795" imgH="2541475" progId="Photoshop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1920875"/>
                        <a:ext cx="5837238" cy="179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533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  <a:noFill/>
          <a:ln/>
        </p:spPr>
        <p:txBody>
          <a:bodyPr/>
          <a:lstStyle/>
          <a:p>
            <a:r>
              <a:rPr lang="en-US"/>
              <a:t>Posttest examination (</a:t>
            </a:r>
            <a:r>
              <a:rPr lang="ru-RU"/>
              <a:t>2</a:t>
            </a:r>
            <a:r>
              <a:rPr lang="en-US"/>
              <a:t>)</a:t>
            </a:r>
          </a:p>
        </p:txBody>
      </p:sp>
      <p:sp>
        <p:nvSpPr>
          <p:cNvPr id="995334" name="Text Box 6"/>
          <p:cNvSpPr txBox="1">
            <a:spLocks noChangeArrowheads="1"/>
          </p:cNvSpPr>
          <p:nvPr/>
        </p:nvSpPr>
        <p:spPr bwMode="auto">
          <a:xfrm>
            <a:off x="1587500" y="5826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95335" name="Text Box 7"/>
          <p:cNvSpPr txBox="1">
            <a:spLocks noChangeArrowheads="1"/>
          </p:cNvSpPr>
          <p:nvPr/>
        </p:nvSpPr>
        <p:spPr bwMode="auto">
          <a:xfrm>
            <a:off x="2144713" y="781050"/>
            <a:ext cx="5618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0066"/>
                </a:solidFill>
                <a:latin typeface="Arial" pitchFamily="34" charset="0"/>
              </a:rPr>
              <a:t>Temperature profile of the specimen  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95336" name="Text Box 8"/>
          <p:cNvSpPr txBox="1">
            <a:spLocks noChangeArrowheads="1"/>
          </p:cNvSpPr>
          <p:nvPr/>
        </p:nvSpPr>
        <p:spPr bwMode="auto">
          <a:xfrm>
            <a:off x="423863" y="3717925"/>
            <a:ext cx="8720137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A – boundary of the thermal influence zone (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lamellar pearlite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structure indicating eutectic composition formation at 7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27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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C)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B – boundary of the 2</a:t>
            </a:r>
            <a:r>
              <a:rPr lang="en-US" sz="2000" baseline="30000">
                <a:solidFill>
                  <a:srgbClr val="000066"/>
                </a:solidFill>
                <a:latin typeface="Arial" pitchFamily="34" charset="0"/>
              </a:rPr>
              <a:t>nd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layer (10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0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0-1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09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0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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C)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 – boundary of the 1</a:t>
            </a:r>
            <a:r>
              <a:rPr lang="en-US" sz="2000" baseline="30000">
                <a:solidFill>
                  <a:srgbClr val="000066"/>
                </a:solidFill>
                <a:latin typeface="Arial" pitchFamily="34" charset="0"/>
              </a:rPr>
              <a:t>st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layer (12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4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0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-1300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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C)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1 – 700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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</a:t>
            </a:r>
            <a:r>
              <a:rPr lang="en-US" sz="1400">
                <a:latin typeface="Arial" pitchFamily="34" charset="0"/>
              </a:rPr>
              <a:t>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				5 –  1100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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2 – 800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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</a:t>
            </a:r>
            <a:r>
              <a:rPr lang="en-US" sz="1400">
                <a:latin typeface="Arial" pitchFamily="34" charset="0"/>
              </a:rPr>
              <a:t>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				6 –  1200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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3 – 900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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</a:t>
            </a:r>
            <a:r>
              <a:rPr lang="en-US" sz="1400">
                <a:latin typeface="Arial" pitchFamily="34" charset="0"/>
              </a:rPr>
              <a:t>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				7 –  1300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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4 – 1000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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</a:t>
            </a:r>
            <a:r>
              <a:rPr lang="en-US" sz="1400">
                <a:latin typeface="Arial" pitchFamily="34" charset="0"/>
              </a:rPr>
              <a:t>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				8 –  1400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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</a:t>
            </a:r>
          </a:p>
          <a:p>
            <a:pPr>
              <a:buFont typeface="Wingdings" pitchFamily="2" charset="2"/>
              <a:buNone/>
            </a:pP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95337" name="Text Box 9"/>
          <p:cNvSpPr txBox="1">
            <a:spLocks noChangeArrowheads="1"/>
          </p:cNvSpPr>
          <p:nvPr/>
        </p:nvSpPr>
        <p:spPr bwMode="auto">
          <a:xfrm>
            <a:off x="8039100" y="1549400"/>
            <a:ext cx="719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Arial" pitchFamily="34" charset="0"/>
              </a:rPr>
              <a:t>T, </a:t>
            </a:r>
            <a:r>
              <a:rPr lang="en-US" sz="1800" baseline="30000">
                <a:latin typeface="Arial" pitchFamily="34" charset="0"/>
              </a:rPr>
              <a:t>o</a:t>
            </a:r>
            <a:r>
              <a:rPr lang="en-US" sz="1800">
                <a:latin typeface="Arial" pitchFamily="34" charset="0"/>
              </a:rPr>
              <a:t>C</a:t>
            </a:r>
          </a:p>
        </p:txBody>
      </p:sp>
      <p:sp>
        <p:nvSpPr>
          <p:cNvPr id="995338" name="Text Box 10"/>
          <p:cNvSpPr txBox="1">
            <a:spLocks noChangeArrowheads="1"/>
          </p:cNvSpPr>
          <p:nvPr/>
        </p:nvSpPr>
        <p:spPr bwMode="auto">
          <a:xfrm>
            <a:off x="3625850" y="1204913"/>
            <a:ext cx="149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Arial" pitchFamily="34" charset="0"/>
              </a:rPr>
              <a:t>90</a:t>
            </a:r>
            <a:r>
              <a:rPr lang="en-US" sz="2000">
                <a:latin typeface="Arial" pitchFamily="34" charset="0"/>
                <a:cs typeface="Arial" pitchFamily="34" charset="0"/>
              </a:rPr>
              <a:t>°</a:t>
            </a:r>
            <a:r>
              <a:rPr lang="en-US" sz="2000">
                <a:latin typeface="Arial" pitchFamily="34" charset="0"/>
              </a:rPr>
              <a:t> rotated</a:t>
            </a:r>
          </a:p>
        </p:txBody>
      </p:sp>
      <p:sp>
        <p:nvSpPr>
          <p:cNvPr id="995339" name="Text Box 11"/>
          <p:cNvSpPr txBox="1">
            <a:spLocks noChangeArrowheads="1"/>
          </p:cNvSpPr>
          <p:nvPr/>
        </p:nvSpPr>
        <p:spPr bwMode="auto">
          <a:xfrm>
            <a:off x="635000" y="2968625"/>
            <a:ext cx="189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Arial" pitchFamily="34" charset="0"/>
              </a:rPr>
              <a:t>Upper surface</a:t>
            </a:r>
          </a:p>
        </p:txBody>
      </p:sp>
      <p:sp>
        <p:nvSpPr>
          <p:cNvPr id="995340" name="Text Box 12"/>
          <p:cNvSpPr txBox="1">
            <a:spLocks noChangeArrowheads="1"/>
          </p:cNvSpPr>
          <p:nvPr/>
        </p:nvSpPr>
        <p:spPr bwMode="auto">
          <a:xfrm>
            <a:off x="6361113" y="2968625"/>
            <a:ext cx="1044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Arial" pitchFamily="34" charset="0"/>
              </a:rPr>
              <a:t>bottom</a:t>
            </a:r>
          </a:p>
        </p:txBody>
      </p:sp>
      <p:sp>
        <p:nvSpPr>
          <p:cNvPr id="995341" name="AutoShape 13"/>
          <p:cNvSpPr>
            <a:spLocks noChangeArrowheads="1"/>
          </p:cNvSpPr>
          <p:nvPr/>
        </p:nvSpPr>
        <p:spPr bwMode="auto">
          <a:xfrm>
            <a:off x="655638" y="2727325"/>
            <a:ext cx="487362" cy="260350"/>
          </a:xfrm>
          <a:prstGeom prst="leftArrow">
            <a:avLst>
              <a:gd name="adj1" fmla="val 50000"/>
              <a:gd name="adj2" fmla="val 46799"/>
            </a:avLst>
          </a:prstGeom>
          <a:solidFill>
            <a:srgbClr val="FFFFFF"/>
          </a:solidFill>
          <a:ln w="14288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95342" name="AutoShape 14"/>
          <p:cNvSpPr>
            <a:spLocks noChangeArrowheads="1"/>
          </p:cNvSpPr>
          <p:nvPr/>
        </p:nvSpPr>
        <p:spPr bwMode="auto">
          <a:xfrm>
            <a:off x="7010400" y="2803525"/>
            <a:ext cx="441325" cy="214313"/>
          </a:xfrm>
          <a:prstGeom prst="rightArrow">
            <a:avLst>
              <a:gd name="adj1" fmla="val 50000"/>
              <a:gd name="adj2" fmla="val 51481"/>
            </a:avLst>
          </a:prstGeom>
          <a:solidFill>
            <a:srgbClr val="FFFFFF"/>
          </a:solidFill>
          <a:ln w="14288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95343" name="Rectangle 15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7210FD05-1B91-4B1C-819B-D8C5B8E8CF0A}" type="slidenum">
              <a:rPr lang="en-GB"/>
              <a:pPr/>
              <a:t>2</a:t>
            </a:fld>
            <a:endParaRPr lang="en-GB"/>
          </a:p>
        </p:txBody>
      </p:sp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73113" y="173038"/>
            <a:ext cx="7772400" cy="501650"/>
          </a:xfrm>
        </p:spPr>
        <p:txBody>
          <a:bodyPr/>
          <a:lstStyle/>
          <a:p>
            <a:r>
              <a:rPr lang="en-GB">
                <a:solidFill>
                  <a:srgbClr val="990033"/>
                </a:solidFill>
                <a:cs typeface="Times New Roman" pitchFamily="18" charset="0"/>
              </a:rPr>
              <a:t>Contents</a:t>
            </a:r>
            <a:endParaRPr lang="ru-RU">
              <a:solidFill>
                <a:srgbClr val="990033"/>
              </a:solidFill>
              <a:cs typeface="Times New Roman" pitchFamily="18" charset="0"/>
            </a:endParaRPr>
          </a:p>
        </p:txBody>
      </p:sp>
      <p:sp>
        <p:nvSpPr>
          <p:cNvPr id="808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7500" y="787400"/>
            <a:ext cx="8664575" cy="55578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>
                <a:effectLst/>
              </a:rPr>
              <a:t>General </a:t>
            </a:r>
          </a:p>
          <a:p>
            <a:pPr>
              <a:lnSpc>
                <a:spcPct val="80000"/>
              </a:lnSpc>
            </a:pPr>
            <a:r>
              <a:rPr lang="en-US" sz="2000" b="1">
                <a:effectLst/>
              </a:rPr>
              <a:t>Experimental setup </a:t>
            </a:r>
          </a:p>
          <a:p>
            <a:pPr>
              <a:lnSpc>
                <a:spcPct val="80000"/>
              </a:lnSpc>
            </a:pPr>
            <a:r>
              <a:rPr lang="en-US" sz="2000" b="1">
                <a:effectLst/>
              </a:rPr>
              <a:t>Task 1. Interaction of molten corium with vessel steel in oxidizing atmosphere. Test </a:t>
            </a:r>
            <a:r>
              <a:rPr lang="ru-RU" sz="2000" b="1">
                <a:effectLst/>
              </a:rPr>
              <a:t>МСР</a:t>
            </a:r>
            <a:r>
              <a:rPr lang="en-US" sz="2000" b="1">
                <a:effectLst/>
              </a:rPr>
              <a:t>-2 </a:t>
            </a:r>
          </a:p>
          <a:p>
            <a:pPr>
              <a:lnSpc>
                <a:spcPct val="80000"/>
              </a:lnSpc>
            </a:pPr>
            <a:r>
              <a:rPr lang="en-US" sz="2000" b="1">
                <a:effectLst/>
              </a:rPr>
              <a:t>Task</a:t>
            </a:r>
            <a:r>
              <a:rPr lang="ru-RU" sz="2000" b="1">
                <a:effectLst/>
              </a:rPr>
              <a:t> 1. </a:t>
            </a:r>
            <a:r>
              <a:rPr lang="en-US" sz="2000" b="1">
                <a:effectLst/>
              </a:rPr>
              <a:t>Interaction of suboxidized corium with vessel steel where the interface is vertically oriented. Test </a:t>
            </a:r>
            <a:r>
              <a:rPr lang="ru-RU" sz="2000" b="1">
                <a:effectLst/>
              </a:rPr>
              <a:t>МСР-1 </a:t>
            </a:r>
            <a:endParaRPr lang="en-US" sz="2000" b="1">
              <a:effectLst/>
            </a:endParaRPr>
          </a:p>
          <a:p>
            <a:pPr>
              <a:lnSpc>
                <a:spcPct val="80000"/>
              </a:lnSpc>
            </a:pPr>
            <a:r>
              <a:rPr lang="en-US" sz="2000" b="1">
                <a:effectLst/>
              </a:rPr>
              <a:t>Task</a:t>
            </a:r>
            <a:r>
              <a:rPr lang="ru-RU" sz="2000" b="1">
                <a:effectLst/>
              </a:rPr>
              <a:t> 1. </a:t>
            </a:r>
            <a:r>
              <a:rPr lang="en-US" sz="2000" b="1">
                <a:effectLst/>
              </a:rPr>
              <a:t>Interaction of U and Zr enriched metal melt with vessel steel where the interface is vertically oriented. Test </a:t>
            </a:r>
            <a:r>
              <a:rPr lang="ru-RU" sz="2000" b="1">
                <a:effectLst/>
              </a:rPr>
              <a:t>МСР-8  </a:t>
            </a:r>
            <a:endParaRPr lang="en-US" sz="2000" b="1">
              <a:effectLst/>
            </a:endParaRPr>
          </a:p>
          <a:p>
            <a:pPr>
              <a:lnSpc>
                <a:spcPct val="80000"/>
              </a:lnSpc>
            </a:pPr>
            <a:r>
              <a:rPr lang="en-US" sz="2000" b="1">
                <a:effectLst/>
              </a:rPr>
              <a:t>Task 2. Oxide and metal melts after replacement of the neutral atmosphere by the oxidizing one. Tests </a:t>
            </a:r>
            <a:r>
              <a:rPr lang="ru-RU" sz="2000" b="1">
                <a:effectLst/>
              </a:rPr>
              <a:t>МСР</a:t>
            </a:r>
            <a:r>
              <a:rPr lang="en-US" sz="2000" b="1">
                <a:effectLst/>
              </a:rPr>
              <a:t>-6, </a:t>
            </a:r>
            <a:r>
              <a:rPr lang="ru-RU" sz="2000" b="1">
                <a:effectLst/>
              </a:rPr>
              <a:t>МСР</a:t>
            </a:r>
            <a:r>
              <a:rPr lang="en-US" sz="2000" b="1">
                <a:effectLst/>
              </a:rPr>
              <a:t>-7 </a:t>
            </a:r>
          </a:p>
          <a:p>
            <a:pPr>
              <a:lnSpc>
                <a:spcPct val="80000"/>
              </a:lnSpc>
            </a:pPr>
            <a:r>
              <a:rPr lang="en-US" sz="2000" b="1">
                <a:effectLst/>
              </a:rPr>
              <a:t>Task</a:t>
            </a:r>
            <a:r>
              <a:rPr lang="ru-RU" sz="2000" b="1">
                <a:effectLst/>
              </a:rPr>
              <a:t> 2. </a:t>
            </a:r>
            <a:r>
              <a:rPr lang="en-US" sz="2000" b="1">
                <a:effectLst/>
              </a:rPr>
              <a:t>Oxidation of a steel sample after interaction with corium and replacement of the neutral atmosphere by the oxidizing one. Test </a:t>
            </a:r>
            <a:r>
              <a:rPr lang="ru-RU" sz="2000" b="1">
                <a:effectLst/>
              </a:rPr>
              <a:t>МСР</a:t>
            </a:r>
            <a:r>
              <a:rPr lang="en-US" sz="2000" b="1">
                <a:effectLst/>
              </a:rPr>
              <a:t>-3 </a:t>
            </a:r>
          </a:p>
          <a:p>
            <a:pPr>
              <a:lnSpc>
                <a:spcPct val="80000"/>
              </a:lnSpc>
            </a:pPr>
            <a:r>
              <a:rPr lang="en-US" sz="2000" b="1">
                <a:effectLst/>
              </a:rPr>
              <a:t>Task</a:t>
            </a:r>
            <a:r>
              <a:rPr lang="ru-RU" sz="2000" b="1">
                <a:effectLst/>
              </a:rPr>
              <a:t> 3. </a:t>
            </a:r>
            <a:r>
              <a:rPr lang="en-US" sz="2000" b="1">
                <a:effectLst/>
              </a:rPr>
              <a:t>Interaction of molten corium with European RPV steel in oxidizing atmosphere. Test </a:t>
            </a:r>
            <a:r>
              <a:rPr lang="ru-RU" sz="2000" b="1">
                <a:effectLst/>
              </a:rPr>
              <a:t>МСР</a:t>
            </a:r>
            <a:r>
              <a:rPr lang="en-US" sz="2000" b="1">
                <a:effectLst/>
              </a:rPr>
              <a:t>-4 </a:t>
            </a:r>
          </a:p>
          <a:p>
            <a:pPr>
              <a:lnSpc>
                <a:spcPct val="80000"/>
              </a:lnSpc>
            </a:pPr>
            <a:r>
              <a:rPr lang="en-US" sz="2000" b="1">
                <a:effectLst/>
              </a:rPr>
              <a:t>Task</a:t>
            </a:r>
            <a:r>
              <a:rPr lang="ru-RU" sz="2000" b="1">
                <a:effectLst/>
              </a:rPr>
              <a:t> 3. </a:t>
            </a:r>
            <a:r>
              <a:rPr lang="en-US" sz="2000" b="1">
                <a:effectLst/>
              </a:rPr>
              <a:t>Interaction of suboxidized molten corium with European RPV steel. Test </a:t>
            </a:r>
            <a:r>
              <a:rPr lang="ru-RU" sz="2000" b="1">
                <a:effectLst/>
              </a:rPr>
              <a:t>МСР-5 </a:t>
            </a:r>
            <a:endParaRPr lang="en-US" sz="2000" b="1">
              <a:effectLst/>
            </a:endParaRPr>
          </a:p>
          <a:p>
            <a:pPr>
              <a:lnSpc>
                <a:spcPct val="80000"/>
              </a:lnSpc>
            </a:pPr>
            <a:r>
              <a:rPr lang="en-US" sz="2000" b="1">
                <a:effectLst/>
              </a:rPr>
              <a:t>Main conclusions</a:t>
            </a:r>
          </a:p>
          <a:p>
            <a:pPr>
              <a:lnSpc>
                <a:spcPct val="80000"/>
              </a:lnSpc>
            </a:pPr>
            <a:r>
              <a:rPr lang="en-US" sz="2000" b="1">
                <a:effectLst/>
              </a:rPr>
              <a:t>Project deliverables</a:t>
            </a:r>
          </a:p>
          <a:p>
            <a:pPr>
              <a:lnSpc>
                <a:spcPct val="80000"/>
              </a:lnSpc>
            </a:pPr>
            <a:r>
              <a:rPr lang="en-US" sz="2000" b="1">
                <a:effectLst/>
              </a:rPr>
              <a:t>Publications</a:t>
            </a:r>
            <a:r>
              <a:rPr lang="en-US" sz="2000"/>
              <a:t> </a:t>
            </a:r>
            <a:endParaRPr lang="ru-RU" sz="20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94DDAFAB-4775-4B4C-A6A5-6C5108A5A8CB}" type="slidenum">
              <a:rPr lang="en-GB"/>
              <a:pPr/>
              <a:t>20</a:t>
            </a:fld>
            <a:endParaRPr lang="en-GB"/>
          </a:p>
        </p:txBody>
      </p:sp>
      <p:sp>
        <p:nvSpPr>
          <p:cNvPr id="996357" name="Rectangle 5"/>
          <p:cNvSpPr>
            <a:spLocks noChangeArrowheads="1"/>
          </p:cNvSpPr>
          <p:nvPr/>
        </p:nvSpPr>
        <p:spPr bwMode="auto">
          <a:xfrm>
            <a:off x="0" y="957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996359" name="Rectangle 7"/>
          <p:cNvSpPr>
            <a:spLocks noChangeArrowheads="1"/>
          </p:cNvSpPr>
          <p:nvPr/>
        </p:nvSpPr>
        <p:spPr bwMode="auto">
          <a:xfrm>
            <a:off x="0" y="957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996358" name="Object 6"/>
          <p:cNvGraphicFramePr>
            <a:graphicFrameLocks noChangeAspect="1"/>
          </p:cNvGraphicFramePr>
          <p:nvPr/>
        </p:nvGraphicFramePr>
        <p:xfrm>
          <a:off x="728663" y="652463"/>
          <a:ext cx="7935912" cy="463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364" name="Документ" r:id="rId3" imgW="8440021" imgH="4931447" progId="Word.Document.8">
                  <p:embed/>
                </p:oleObj>
              </mc:Choice>
              <mc:Fallback>
                <p:oleObj name="Документ" r:id="rId3" imgW="8440021" imgH="4931447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521" r="3636"/>
                      <a:stretch>
                        <a:fillRect/>
                      </a:stretch>
                    </p:blipFill>
                    <p:spPr bwMode="auto">
                      <a:xfrm>
                        <a:off x="728663" y="652463"/>
                        <a:ext cx="7935912" cy="4637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6354" name="Rectangle 2"/>
          <p:cNvSpPr>
            <a:spLocks noChangeArrowheads="1"/>
          </p:cNvSpPr>
          <p:nvPr/>
        </p:nvSpPr>
        <p:spPr bwMode="auto">
          <a:xfrm>
            <a:off x="676275" y="0"/>
            <a:ext cx="7772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algn="ctr"/>
            <a:r>
              <a:rPr lang="en-US" sz="2800">
                <a:solidFill>
                  <a:srgbClr val="A50021"/>
                </a:solidFill>
              </a:rPr>
              <a:t>Experiments with suboxidized corium</a:t>
            </a:r>
            <a:endParaRPr lang="ru-RU" sz="2800">
              <a:solidFill>
                <a:srgbClr val="A50021"/>
              </a:solidFill>
            </a:endParaRPr>
          </a:p>
        </p:txBody>
      </p:sp>
      <p:sp>
        <p:nvSpPr>
          <p:cNvPr id="996363" name="Text Box 8"/>
          <p:cNvSpPr txBox="1">
            <a:spLocks noChangeArrowheads="1"/>
          </p:cNvSpPr>
          <p:nvPr/>
        </p:nvSpPr>
        <p:spPr bwMode="auto">
          <a:xfrm>
            <a:off x="444500" y="5219700"/>
            <a:ext cx="86995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>
                <a:latin typeface="Arial" pitchFamily="34" charset="0"/>
              </a:rPr>
              <a:t>In</a:t>
            </a:r>
            <a:r>
              <a:rPr lang="ru-RU" sz="1400">
                <a:latin typeface="Arial" pitchFamily="34" charset="0"/>
              </a:rPr>
              <a:t> МСР-1 </a:t>
            </a:r>
            <a:r>
              <a:rPr lang="en-US" sz="1400">
                <a:latin typeface="Arial" pitchFamily="34" charset="0"/>
              </a:rPr>
              <a:t>the oxidation index is considerably lower than in other tests</a:t>
            </a:r>
            <a:r>
              <a:rPr lang="ru-RU" sz="1400">
                <a:latin typeface="Arial" pitchFamily="34" charset="0"/>
              </a:rPr>
              <a:t>, </a:t>
            </a:r>
            <a:r>
              <a:rPr lang="en-US" sz="1400">
                <a:latin typeface="Arial" pitchFamily="34" charset="0"/>
              </a:rPr>
              <a:t>so the direct comparison of</a:t>
            </a:r>
            <a:br>
              <a:rPr lang="en-US" sz="1400">
                <a:latin typeface="Arial" pitchFamily="34" charset="0"/>
              </a:rPr>
            </a:br>
            <a:r>
              <a:rPr lang="en-US" sz="1400">
                <a:latin typeface="Arial" pitchFamily="34" charset="0"/>
              </a:rPr>
              <a:t>  the IZ compositions is not possible</a:t>
            </a:r>
            <a:endParaRPr lang="ru-RU" sz="1400">
              <a:latin typeface="Arial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1400">
                <a:latin typeface="Arial" pitchFamily="34" charset="0"/>
              </a:rPr>
              <a:t> </a:t>
            </a:r>
            <a:r>
              <a:rPr lang="en-US" sz="1400">
                <a:latin typeface="Arial" pitchFamily="34" charset="0"/>
              </a:rPr>
              <a:t>Other conditions being equal in the interaction zone </a:t>
            </a:r>
            <a:r>
              <a:rPr lang="ru-RU" sz="1400">
                <a:latin typeface="Arial" pitchFamily="34" charset="0"/>
              </a:rPr>
              <a:t>(</a:t>
            </a:r>
            <a:r>
              <a:rPr lang="en-US" sz="1400">
                <a:latin typeface="Arial" pitchFamily="34" charset="0"/>
              </a:rPr>
              <a:t>metallic part of the two-liquid system</a:t>
            </a:r>
            <a:r>
              <a:rPr lang="ru-RU" sz="1400">
                <a:latin typeface="Arial" pitchFamily="34" charset="0"/>
              </a:rPr>
              <a:t>)</a:t>
            </a:r>
            <a:r>
              <a:rPr lang="en-US" sz="1400">
                <a:latin typeface="Arial" pitchFamily="34" charset="0"/>
              </a:rPr>
              <a:t> the</a:t>
            </a:r>
            <a:br>
              <a:rPr lang="en-US" sz="1400">
                <a:latin typeface="Arial" pitchFamily="34" charset="0"/>
              </a:rPr>
            </a:br>
            <a:r>
              <a:rPr lang="en-US" sz="1400">
                <a:latin typeface="Arial" pitchFamily="34" charset="0"/>
              </a:rPr>
              <a:t>   content of</a:t>
            </a:r>
            <a:r>
              <a:rPr lang="ru-RU" sz="1400">
                <a:latin typeface="Arial" pitchFamily="34" charset="0"/>
              </a:rPr>
              <a:t> </a:t>
            </a:r>
            <a:r>
              <a:rPr lang="en-US" sz="1400">
                <a:latin typeface="Arial" pitchFamily="34" charset="0"/>
              </a:rPr>
              <a:t>U and</a:t>
            </a:r>
            <a:r>
              <a:rPr lang="ru-RU" sz="1400">
                <a:latin typeface="Arial" pitchFamily="34" charset="0"/>
              </a:rPr>
              <a:t> </a:t>
            </a:r>
            <a:r>
              <a:rPr lang="en-US" sz="1400">
                <a:latin typeface="Arial" pitchFamily="34" charset="0"/>
              </a:rPr>
              <a:t>Zr</a:t>
            </a:r>
            <a:r>
              <a:rPr lang="ru-RU" sz="1400">
                <a:latin typeface="Arial" pitchFamily="34" charset="0"/>
              </a:rPr>
              <a:t> </a:t>
            </a:r>
            <a:r>
              <a:rPr lang="en-US" sz="1400">
                <a:latin typeface="Arial" pitchFamily="34" charset="0"/>
              </a:rPr>
              <a:t>is considerable smaller than in the metallic liquid in the MASCA</a:t>
            </a:r>
            <a:r>
              <a:rPr lang="ru-RU" sz="1400">
                <a:latin typeface="Arial" pitchFamily="34" charset="0"/>
              </a:rPr>
              <a:t> </a:t>
            </a:r>
            <a:r>
              <a:rPr lang="en-US" sz="1400">
                <a:latin typeface="Arial" pitchFamily="34" charset="0"/>
              </a:rPr>
              <a:t>tests </a:t>
            </a:r>
            <a:r>
              <a:rPr lang="ru-RU" sz="1400">
                <a:latin typeface="Arial" pitchFamily="34" charset="0"/>
              </a:rPr>
              <a:t>–</a:t>
            </a:r>
            <a:r>
              <a:rPr lang="en-US" sz="1400">
                <a:latin typeface="Arial" pitchFamily="34" charset="0"/>
              </a:rPr>
              <a:t/>
            </a:r>
            <a:br>
              <a:rPr lang="en-US" sz="1400">
                <a:latin typeface="Arial" pitchFamily="34" charset="0"/>
              </a:rPr>
            </a:br>
            <a:r>
              <a:rPr lang="en-US" sz="1400">
                <a:latin typeface="Arial" pitchFamily="34" charset="0"/>
              </a:rPr>
              <a:t>  </a:t>
            </a:r>
            <a:r>
              <a:rPr lang="ru-RU" sz="1400">
                <a:latin typeface="Arial" pitchFamily="34" charset="0"/>
              </a:rPr>
              <a:t> </a:t>
            </a:r>
            <a:r>
              <a:rPr lang="en-US" sz="1400">
                <a:latin typeface="Arial" pitchFamily="34" charset="0"/>
              </a:rPr>
              <a:t>influence of METCOR thermal gradient conditions</a:t>
            </a:r>
            <a:endParaRPr lang="ru-RU" sz="1400">
              <a:latin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386DB309-6534-4480-A0BC-53FDF4325403}" type="slidenum">
              <a:rPr lang="en-GB"/>
              <a:pPr/>
              <a:t>21</a:t>
            </a:fld>
            <a:endParaRPr lang="en-GB"/>
          </a:p>
        </p:txBody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5403850"/>
            <a:ext cx="7915275" cy="1066800"/>
          </a:xfrm>
          <a:ln/>
        </p:spPr>
        <p:txBody>
          <a:bodyPr/>
          <a:lstStyle/>
          <a:p>
            <a:r>
              <a:rPr lang="ru-RU" sz="1200">
                <a:effectLst/>
              </a:rPr>
              <a:t> </a:t>
            </a:r>
          </a:p>
        </p:txBody>
      </p:sp>
      <p:sp>
        <p:nvSpPr>
          <p:cNvPr id="9973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997380" name="Object 4"/>
          <p:cNvGraphicFramePr>
            <a:graphicFrameLocks noChangeAspect="1"/>
          </p:cNvGraphicFramePr>
          <p:nvPr/>
        </p:nvGraphicFramePr>
        <p:xfrm>
          <a:off x="1962150" y="1200150"/>
          <a:ext cx="4649788" cy="387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400" name="Рисунок" r:id="rId3" imgW="5807350" imgH="4845337" progId="Word.Picture.8">
                  <p:embed/>
                </p:oleObj>
              </mc:Choice>
              <mc:Fallback>
                <p:oleObj name="Рисунок" r:id="rId3" imgW="5807350" imgH="4845337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1200150"/>
                        <a:ext cx="4649788" cy="387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97382" name="Group 6"/>
          <p:cNvGrpSpPr>
            <a:grpSpLocks noChangeAspect="1"/>
          </p:cNvGrpSpPr>
          <p:nvPr/>
        </p:nvGrpSpPr>
        <p:grpSpPr bwMode="auto">
          <a:xfrm>
            <a:off x="3205163" y="5162550"/>
            <a:ext cx="101600" cy="114300"/>
            <a:chOff x="4224" y="7518"/>
            <a:chExt cx="456" cy="513"/>
          </a:xfrm>
        </p:grpSpPr>
        <p:sp>
          <p:nvSpPr>
            <p:cNvPr id="997383" name="Line 7"/>
            <p:cNvSpPr>
              <a:spLocks noChangeAspect="1" noChangeShapeType="1"/>
            </p:cNvSpPr>
            <p:nvPr/>
          </p:nvSpPr>
          <p:spPr bwMode="auto">
            <a:xfrm>
              <a:off x="4452" y="7518"/>
              <a:ext cx="21" cy="51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7384" name="Line 8"/>
            <p:cNvSpPr>
              <a:spLocks noChangeAspect="1" noChangeShapeType="1"/>
            </p:cNvSpPr>
            <p:nvPr/>
          </p:nvSpPr>
          <p:spPr bwMode="auto">
            <a:xfrm>
              <a:off x="4224" y="7803"/>
              <a:ext cx="45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7385" name="Line 9"/>
            <p:cNvSpPr>
              <a:spLocks noChangeAspect="1" noChangeShapeType="1"/>
            </p:cNvSpPr>
            <p:nvPr/>
          </p:nvSpPr>
          <p:spPr bwMode="auto">
            <a:xfrm>
              <a:off x="4653" y="7794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7386" name="Line 10"/>
            <p:cNvSpPr>
              <a:spLocks noChangeAspect="1" noChangeShapeType="1"/>
            </p:cNvSpPr>
            <p:nvPr/>
          </p:nvSpPr>
          <p:spPr bwMode="auto">
            <a:xfrm rot="16200000" flipH="1">
              <a:off x="4134" y="7779"/>
              <a:ext cx="1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7387" name="Line 11"/>
            <p:cNvSpPr>
              <a:spLocks noChangeAspect="1" noChangeShapeType="1"/>
            </p:cNvSpPr>
            <p:nvPr/>
          </p:nvSpPr>
          <p:spPr bwMode="auto">
            <a:xfrm rot="16200000" flipH="1">
              <a:off x="4590" y="7779"/>
              <a:ext cx="1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7388" name="Line 12"/>
            <p:cNvSpPr>
              <a:spLocks noChangeAspect="1" noChangeShapeType="1"/>
            </p:cNvSpPr>
            <p:nvPr/>
          </p:nvSpPr>
          <p:spPr bwMode="auto">
            <a:xfrm rot="10800000" flipH="1" flipV="1">
              <a:off x="4338" y="7518"/>
              <a:ext cx="2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7389" name="Line 13"/>
            <p:cNvSpPr>
              <a:spLocks noChangeAspect="1" noChangeShapeType="1"/>
            </p:cNvSpPr>
            <p:nvPr/>
          </p:nvSpPr>
          <p:spPr bwMode="auto">
            <a:xfrm rot="10800000" flipH="1" flipV="1">
              <a:off x="4338" y="8031"/>
              <a:ext cx="28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97390" name="Rectangle 14"/>
          <p:cNvSpPr>
            <a:spLocks noChangeArrowheads="1"/>
          </p:cNvSpPr>
          <p:nvPr/>
        </p:nvSpPr>
        <p:spPr bwMode="auto">
          <a:xfrm>
            <a:off x="3292475" y="5057775"/>
            <a:ext cx="248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762000"/>
            <a:r>
              <a:rPr lang="ru-RU" b="0"/>
              <a:t>- </a:t>
            </a:r>
            <a:r>
              <a:rPr lang="en-US" b="0"/>
              <a:t>experiment;  </a:t>
            </a:r>
            <a:r>
              <a:rPr lang="en-US" b="0">
                <a:sym typeface="Symbol" pitchFamily="18" charset="2"/>
              </a:rPr>
              <a:t></a:t>
            </a:r>
            <a:r>
              <a:rPr lang="en-US" b="0"/>
              <a:t> </a:t>
            </a:r>
            <a:r>
              <a:rPr lang="ru-RU" b="0"/>
              <a:t>- </a:t>
            </a:r>
            <a:r>
              <a:rPr lang="en-US" b="0"/>
              <a:t>calculation</a:t>
            </a:r>
          </a:p>
        </p:txBody>
      </p:sp>
      <p:sp>
        <p:nvSpPr>
          <p:cNvPr id="99739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99739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997393" name="Object 17"/>
          <p:cNvGraphicFramePr>
            <a:graphicFrameLocks noChangeAspect="1"/>
          </p:cNvGraphicFramePr>
          <p:nvPr/>
        </p:nvGraphicFramePr>
        <p:xfrm>
          <a:off x="1068388" y="5340350"/>
          <a:ext cx="283527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401" name="Формула" r:id="rId5" imgW="1917360" imgH="507960" progId="Equation.3">
                  <p:embed/>
                </p:oleObj>
              </mc:Choice>
              <mc:Fallback>
                <p:oleObj name="Формула" r:id="rId5" imgW="1917360" imgH="50796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5340350"/>
                        <a:ext cx="2835275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7378" name="Rectangle 2"/>
          <p:cNvSpPr>
            <a:spLocks noChangeArrowheads="1"/>
          </p:cNvSpPr>
          <p:nvPr/>
        </p:nvSpPr>
        <p:spPr bwMode="auto">
          <a:xfrm>
            <a:off x="685800" y="290513"/>
            <a:ext cx="77724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algn="ctr" defTabSz="762000"/>
            <a:r>
              <a:rPr lang="en-US" sz="2400">
                <a:solidFill>
                  <a:srgbClr val="A50021"/>
                </a:solidFill>
              </a:rPr>
              <a:t>Comparison of experimental data on the temperature boundary of corrosion </a:t>
            </a:r>
            <a:r>
              <a:rPr lang="ru-RU" sz="2400">
                <a:solidFill>
                  <a:srgbClr val="A50021"/>
                </a:solidFill>
              </a:rPr>
              <a:t> </a:t>
            </a:r>
            <a:r>
              <a:rPr lang="en-US" sz="2400">
                <a:solidFill>
                  <a:srgbClr val="A50021"/>
                </a:solidFill>
              </a:rPr>
              <a:t>with calculated sections of the U-Zr-Fe</a:t>
            </a:r>
            <a:r>
              <a:rPr lang="ru-RU" sz="2400">
                <a:solidFill>
                  <a:srgbClr val="A50021"/>
                </a:solidFill>
              </a:rPr>
              <a:t> </a:t>
            </a:r>
            <a:r>
              <a:rPr lang="en-US" sz="2400">
                <a:solidFill>
                  <a:srgbClr val="A50021"/>
                </a:solidFill>
              </a:rPr>
              <a:t>phase diagram</a:t>
            </a:r>
            <a:endParaRPr lang="ru-RU" sz="2400">
              <a:solidFill>
                <a:srgbClr val="A50021"/>
              </a:solidFill>
            </a:endParaRPr>
          </a:p>
        </p:txBody>
      </p:sp>
      <p:sp>
        <p:nvSpPr>
          <p:cNvPr id="997399" name="Text Box 19"/>
          <p:cNvSpPr txBox="1">
            <a:spLocks noChangeArrowheads="1"/>
          </p:cNvSpPr>
          <p:nvPr/>
        </p:nvSpPr>
        <p:spPr bwMode="auto">
          <a:xfrm>
            <a:off x="536575" y="6021388"/>
            <a:ext cx="82232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1400">
                <a:latin typeface="Arial" pitchFamily="34" charset="0"/>
              </a:rPr>
              <a:t>МСР-1 </a:t>
            </a:r>
            <a:r>
              <a:rPr lang="en-US" sz="1400">
                <a:latin typeface="Arial" pitchFamily="34" charset="0"/>
              </a:rPr>
              <a:t>data on the temperature boundary of corrosion are not different from the experiments</a:t>
            </a:r>
            <a:br>
              <a:rPr lang="en-US" sz="1400">
                <a:latin typeface="Arial" pitchFamily="34" charset="0"/>
              </a:rPr>
            </a:br>
            <a:r>
              <a:rPr lang="en-US" sz="1400">
                <a:latin typeface="Arial" pitchFamily="34" charset="0"/>
              </a:rPr>
              <a:t>   with the horizontally-oriented interface</a:t>
            </a:r>
            <a:endParaRPr lang="ru-RU" sz="1400">
              <a:latin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B9131C2E-8418-4C87-82AD-F1714739C274}" type="slidenum">
              <a:rPr lang="en-GB"/>
              <a:pPr/>
              <a:t>22</a:t>
            </a:fld>
            <a:endParaRPr lang="en-GB"/>
          </a:p>
        </p:txBody>
      </p:sp>
      <p:sp>
        <p:nvSpPr>
          <p:cNvPr id="99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1. Interaction at vertically positioned interface. Test MCP-</a:t>
            </a:r>
            <a:r>
              <a:rPr lang="ru-RU"/>
              <a:t>8</a:t>
            </a:r>
          </a:p>
        </p:txBody>
      </p:sp>
      <p:sp>
        <p:nvSpPr>
          <p:cNvPr id="998403" name="Rectangle 3"/>
          <p:cNvSpPr>
            <a:spLocks noChangeArrowheads="1"/>
          </p:cNvSpPr>
          <p:nvPr/>
        </p:nvSpPr>
        <p:spPr bwMode="auto">
          <a:xfrm>
            <a:off x="965200" y="1909763"/>
            <a:ext cx="72580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ru-RU" sz="2000">
                <a:solidFill>
                  <a:srgbClr val="000066"/>
                </a:solidFill>
              </a:rPr>
              <a:t>     </a:t>
            </a:r>
            <a:r>
              <a:rPr lang="en-US" sz="2400">
                <a:solidFill>
                  <a:srgbClr val="000066"/>
                </a:solidFill>
              </a:rPr>
              <a:t>Interaction of uranium-bearing metallic melt with VVER vessel steel</a:t>
            </a:r>
            <a:endParaRPr lang="ru-RU" sz="2400" b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5AC4799F-16EF-4C17-B0EB-8D8E53A5E7B5}" type="slidenum">
              <a:rPr lang="en-GB"/>
              <a:pPr/>
              <a:t>23</a:t>
            </a:fld>
            <a:endParaRPr lang="en-GB"/>
          </a:p>
        </p:txBody>
      </p:sp>
      <p:sp>
        <p:nvSpPr>
          <p:cNvPr id="99942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r>
              <a:rPr lang="en-US"/>
              <a:t>Objectives</a:t>
            </a:r>
            <a:r>
              <a:rPr lang="ru-RU"/>
              <a:t>: </a:t>
            </a:r>
          </a:p>
        </p:txBody>
      </p:sp>
      <p:sp>
        <p:nvSpPr>
          <p:cNvPr id="999429" name="Text Box 5"/>
          <p:cNvSpPr txBox="1">
            <a:spLocks noChangeArrowheads="1"/>
          </p:cNvSpPr>
          <p:nvPr/>
        </p:nvSpPr>
        <p:spPr bwMode="auto">
          <a:xfrm>
            <a:off x="765175" y="1325563"/>
            <a:ext cx="7966075" cy="895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Determine kinetics and temperature boundary of corrosion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99430" name="Rectangle 6"/>
          <p:cNvSpPr>
            <a:spLocks noChangeArrowheads="1"/>
          </p:cNvSpPr>
          <p:nvPr/>
        </p:nvSpPr>
        <p:spPr bwMode="auto">
          <a:xfrm>
            <a:off x="684213" y="2689225"/>
            <a:ext cx="7772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59" tIns="46030" rIns="92059" bIns="46030" anchor="ctr"/>
          <a:lstStyle/>
          <a:p>
            <a:pPr algn="ctr" defTabSz="762000"/>
            <a:r>
              <a:rPr lang="en-US" sz="2800">
                <a:solidFill>
                  <a:srgbClr val="A50021"/>
                </a:solidFill>
              </a:rPr>
              <a:t>Experimental parameters</a:t>
            </a:r>
            <a:r>
              <a:rPr lang="ru-RU" sz="2800">
                <a:solidFill>
                  <a:srgbClr val="A50021"/>
                </a:solidFill>
              </a:rPr>
              <a:t>: </a:t>
            </a:r>
          </a:p>
        </p:txBody>
      </p:sp>
      <p:sp>
        <p:nvSpPr>
          <p:cNvPr id="999431" name="Text Box 7"/>
          <p:cNvSpPr txBox="1">
            <a:spLocks noChangeArrowheads="1"/>
          </p:cNvSpPr>
          <p:nvPr/>
        </p:nvSpPr>
        <p:spPr bwMode="auto">
          <a:xfrm>
            <a:off x="811213" y="3657600"/>
            <a:ext cx="7708900" cy="1296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Corium composition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: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SS – U - Zr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Atmosphere</a:t>
            </a:r>
            <a:r>
              <a:rPr lang="ru-RU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: </a:t>
            </a:r>
            <a:r>
              <a:rPr lang="en-US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Ar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Exposition</a:t>
            </a:r>
            <a:r>
              <a:rPr lang="ru-RU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: 10 </a:t>
            </a:r>
            <a:r>
              <a:rPr lang="en-US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hours</a:t>
            </a:r>
            <a:endParaRPr lang="ru-RU">
              <a:solidFill>
                <a:srgbClr val="000066"/>
              </a:solidFill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3CEE4E80-CFD4-42B8-A7E8-FA2269FF973C}" type="slidenum">
              <a:rPr lang="en-GB"/>
              <a:pPr/>
              <a:t>24</a:t>
            </a:fld>
            <a:endParaRPr lang="en-GB"/>
          </a:p>
        </p:txBody>
      </p:sp>
      <p:sp>
        <p:nvSpPr>
          <p:cNvPr id="1008644" name="Rectangle 2"/>
          <p:cNvSpPr>
            <a:spLocks noChangeArrowheads="1"/>
          </p:cNvSpPr>
          <p:nvPr/>
        </p:nvSpPr>
        <p:spPr bwMode="auto">
          <a:xfrm>
            <a:off x="695325" y="0"/>
            <a:ext cx="7772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algn="ctr" defTabSz="762000"/>
            <a:r>
              <a:rPr lang="en-US" sz="2800">
                <a:solidFill>
                  <a:srgbClr val="A50021"/>
                </a:solidFill>
              </a:rPr>
              <a:t>Specimen schematics</a:t>
            </a:r>
          </a:p>
        </p:txBody>
      </p:sp>
      <p:graphicFrame>
        <p:nvGraphicFramePr>
          <p:cNvPr id="1008645" name="Object 3"/>
          <p:cNvGraphicFramePr>
            <a:graphicFrameLocks noChangeAspect="1"/>
          </p:cNvGraphicFramePr>
          <p:nvPr/>
        </p:nvGraphicFramePr>
        <p:xfrm>
          <a:off x="1628775" y="641350"/>
          <a:ext cx="5665788" cy="581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646" name="Точечный рисунок" r:id="rId3" imgW="15066667" imgH="15457143" progId="Paint.Picture">
                  <p:embed/>
                </p:oleObj>
              </mc:Choice>
              <mc:Fallback>
                <p:oleObj name="Точечный рисунок" r:id="rId3" imgW="15066667" imgH="1545714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641350"/>
                        <a:ext cx="5665788" cy="581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4D892E25-474B-4551-BF70-AA561DB431A6}" type="slidenum">
              <a:rPr lang="en-GB"/>
              <a:pPr/>
              <a:t>25</a:t>
            </a:fld>
            <a:endParaRPr lang="en-GB"/>
          </a:p>
        </p:txBody>
      </p:sp>
      <p:grpSp>
        <p:nvGrpSpPr>
          <p:cNvPr id="1009668" name="Group 21"/>
          <p:cNvGrpSpPr>
            <a:grpSpLocks/>
          </p:cNvGrpSpPr>
          <p:nvPr/>
        </p:nvGrpSpPr>
        <p:grpSpPr bwMode="auto">
          <a:xfrm>
            <a:off x="4625975" y="1206500"/>
            <a:ext cx="4295775" cy="4591050"/>
            <a:chOff x="649" y="628"/>
            <a:chExt cx="2706" cy="2892"/>
          </a:xfrm>
        </p:grpSpPr>
        <p:pic>
          <p:nvPicPr>
            <p:cNvPr id="100966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" y="628"/>
              <a:ext cx="2706" cy="2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grpSp>
          <p:nvGrpSpPr>
            <p:cNvPr id="1009670" name="Group 12"/>
            <p:cNvGrpSpPr>
              <a:grpSpLocks/>
            </p:cNvGrpSpPr>
            <p:nvPr/>
          </p:nvGrpSpPr>
          <p:grpSpPr bwMode="auto">
            <a:xfrm>
              <a:off x="1241" y="1245"/>
              <a:ext cx="1560" cy="261"/>
              <a:chOff x="2006" y="1159"/>
              <a:chExt cx="1560" cy="261"/>
            </a:xfrm>
          </p:grpSpPr>
          <p:sp>
            <p:nvSpPr>
              <p:cNvPr id="1009671" name="Text Box 13"/>
              <p:cNvSpPr txBox="1">
                <a:spLocks noChangeArrowheads="1"/>
              </p:cNvSpPr>
              <p:nvPr/>
            </p:nvSpPr>
            <p:spPr bwMode="auto">
              <a:xfrm>
                <a:off x="2660" y="1159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ru-RU" sz="2000">
                    <a:solidFill>
                      <a:srgbClr val="00FFFF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009672" name="Text Box 14"/>
              <p:cNvSpPr txBox="1">
                <a:spLocks noChangeArrowheads="1"/>
              </p:cNvSpPr>
              <p:nvPr/>
            </p:nvSpPr>
            <p:spPr bwMode="auto">
              <a:xfrm>
                <a:off x="2006" y="1159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ru-RU" sz="2000">
                    <a:solidFill>
                      <a:srgbClr val="00FFFF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1009673" name="Text Box 15"/>
              <p:cNvSpPr txBox="1">
                <a:spLocks noChangeArrowheads="1"/>
              </p:cNvSpPr>
              <p:nvPr/>
            </p:nvSpPr>
            <p:spPr bwMode="auto">
              <a:xfrm>
                <a:off x="3361" y="1170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ru-RU" sz="2000">
                    <a:solidFill>
                      <a:srgbClr val="00FFFF"/>
                    </a:solidFill>
                    <a:latin typeface="Arial" pitchFamily="34" charset="0"/>
                  </a:rPr>
                  <a:t>2</a:t>
                </a:r>
              </a:p>
            </p:txBody>
          </p:sp>
        </p:grpSp>
      </p:grpSp>
      <p:sp>
        <p:nvSpPr>
          <p:cNvPr id="1009674" name="Rectangle 3"/>
          <p:cNvSpPr>
            <a:spLocks noChangeArrowheads="1"/>
          </p:cNvSpPr>
          <p:nvPr/>
        </p:nvSpPr>
        <p:spPr bwMode="auto">
          <a:xfrm>
            <a:off x="630238" y="188913"/>
            <a:ext cx="85137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algn="ctr" defTabSz="762000"/>
            <a:r>
              <a:rPr lang="en-US" sz="2800">
                <a:solidFill>
                  <a:srgbClr val="A50021"/>
                </a:solidFill>
              </a:rPr>
              <a:t>Posttest analysis </a:t>
            </a:r>
            <a:r>
              <a:rPr lang="ru-RU" sz="2800">
                <a:solidFill>
                  <a:srgbClr val="A50021"/>
                </a:solidFill>
              </a:rPr>
              <a:t/>
            </a:r>
            <a:br>
              <a:rPr lang="ru-RU" sz="2800">
                <a:solidFill>
                  <a:srgbClr val="A50021"/>
                </a:solidFill>
              </a:rPr>
            </a:br>
            <a:r>
              <a:rPr lang="en-US" sz="2400">
                <a:solidFill>
                  <a:srgbClr val="000066"/>
                </a:solidFill>
              </a:rPr>
              <a:t>Specimen axial section (section A-A</a:t>
            </a:r>
            <a:r>
              <a:rPr lang="en-US" sz="2400">
                <a:solidFill>
                  <a:srgbClr val="000066"/>
                </a:solidFill>
                <a:cs typeface="Arial" pitchFamily="34" charset="0"/>
              </a:rPr>
              <a:t>, slide 24)</a:t>
            </a:r>
          </a:p>
        </p:txBody>
      </p:sp>
      <p:sp>
        <p:nvSpPr>
          <p:cNvPr id="1009675" name="Rectangle 4"/>
          <p:cNvSpPr>
            <a:spLocks noChangeArrowheads="1"/>
          </p:cNvSpPr>
          <p:nvPr/>
        </p:nvSpPr>
        <p:spPr bwMode="auto">
          <a:xfrm>
            <a:off x="433388" y="5902325"/>
            <a:ext cx="850741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/>
          <a:lstStyle/>
          <a:p>
            <a:pPr marL="342900" indent="-342900" defTabSz="7620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ru-RU" sz="1600">
                <a:solidFill>
                  <a:srgbClr val="000066"/>
                </a:solidFill>
              </a:rPr>
              <a:t>1 – </a:t>
            </a:r>
            <a:r>
              <a:rPr lang="en-US" sz="1600">
                <a:solidFill>
                  <a:srgbClr val="000066"/>
                </a:solidFill>
              </a:rPr>
              <a:t>Steel of initial structure   2 – Zone of thermal influence  3 -  Interaction zone</a:t>
            </a:r>
          </a:p>
          <a:p>
            <a:pPr marL="342900" indent="-342900" defTabSz="7620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>
                <a:solidFill>
                  <a:srgbClr val="000066"/>
                </a:solidFill>
              </a:rPr>
              <a:t>Maximum corrosion depth</a:t>
            </a:r>
            <a:r>
              <a:rPr lang="ru-RU" sz="1600">
                <a:solidFill>
                  <a:srgbClr val="000066"/>
                </a:solidFill>
              </a:rPr>
              <a:t> – 9 </a:t>
            </a:r>
            <a:r>
              <a:rPr lang="en-US" sz="1600">
                <a:solidFill>
                  <a:srgbClr val="000066"/>
                </a:solidFill>
              </a:rPr>
              <a:t>mm at the elevation of  4</a:t>
            </a:r>
            <a:r>
              <a:rPr lang="ru-RU" sz="1600">
                <a:solidFill>
                  <a:srgbClr val="000066"/>
                </a:solidFill>
              </a:rPr>
              <a:t>0 </a:t>
            </a:r>
            <a:r>
              <a:rPr lang="en-US" sz="1600">
                <a:solidFill>
                  <a:srgbClr val="000066"/>
                </a:solidFill>
              </a:rPr>
              <a:t>mm</a:t>
            </a:r>
            <a:endParaRPr lang="ru-RU" sz="1600">
              <a:solidFill>
                <a:srgbClr val="000066"/>
              </a:solidFill>
            </a:endParaRPr>
          </a:p>
          <a:p>
            <a:pPr marL="342900" indent="-342900" defTabSz="7620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ru-RU" sz="1600">
              <a:solidFill>
                <a:srgbClr val="000066"/>
              </a:solidFill>
            </a:endParaRPr>
          </a:p>
        </p:txBody>
      </p:sp>
      <p:sp>
        <p:nvSpPr>
          <p:cNvPr id="1009676" name="Text Box 5"/>
          <p:cNvSpPr txBox="1">
            <a:spLocks noChangeArrowheads="1"/>
          </p:cNvSpPr>
          <p:nvPr/>
        </p:nvSpPr>
        <p:spPr bwMode="auto">
          <a:xfrm>
            <a:off x="2582863" y="4500563"/>
            <a:ext cx="15573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solidFill>
                  <a:srgbClr val="000066"/>
                </a:solidFill>
                <a:latin typeface="Arial" pitchFamily="34" charset="0"/>
              </a:rPr>
              <a:t>Acoustic ‘mirror’</a:t>
            </a:r>
            <a:endParaRPr lang="ru-RU" sz="14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09677" name="Text Box 6"/>
          <p:cNvSpPr txBox="1">
            <a:spLocks noChangeArrowheads="1"/>
          </p:cNvSpPr>
          <p:nvPr/>
        </p:nvSpPr>
        <p:spPr bwMode="auto">
          <a:xfrm>
            <a:off x="2592388" y="5386388"/>
            <a:ext cx="1501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solidFill>
                  <a:srgbClr val="000066"/>
                </a:solidFill>
                <a:latin typeface="Arial" pitchFamily="34" charset="0"/>
              </a:rPr>
              <a:t>Acoustic defect</a:t>
            </a:r>
            <a:endParaRPr lang="ru-RU" sz="14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09678" name="Text Box 7"/>
          <p:cNvSpPr txBox="1">
            <a:spLocks noChangeArrowheads="1"/>
          </p:cNvSpPr>
          <p:nvPr/>
        </p:nvSpPr>
        <p:spPr bwMode="auto">
          <a:xfrm>
            <a:off x="7740650" y="5741988"/>
            <a:ext cx="1404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solidFill>
                  <a:srgbClr val="000066"/>
                </a:solidFill>
                <a:latin typeface="Arial" pitchFamily="34" charset="0"/>
              </a:rPr>
              <a:t>Thermocouple</a:t>
            </a:r>
            <a:endParaRPr lang="ru-RU" sz="14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09679" name="Line 9"/>
          <p:cNvSpPr>
            <a:spLocks noChangeShapeType="1"/>
          </p:cNvSpPr>
          <p:nvPr/>
        </p:nvSpPr>
        <p:spPr bwMode="auto">
          <a:xfrm flipH="1">
            <a:off x="3952875" y="4722813"/>
            <a:ext cx="1387475" cy="590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lg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09680" name="Picture 17" descr="IMG_764L-+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8" t="31100" r="57703" b="45259"/>
          <a:stretch>
            <a:fillRect/>
          </a:stretch>
        </p:blipFill>
        <p:spPr bwMode="auto">
          <a:xfrm>
            <a:off x="769938" y="1062038"/>
            <a:ext cx="3003550" cy="2289175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9681" name="Text Box 18"/>
          <p:cNvSpPr txBox="1">
            <a:spLocks noChangeArrowheads="1"/>
          </p:cNvSpPr>
          <p:nvPr/>
        </p:nvSpPr>
        <p:spPr bwMode="auto">
          <a:xfrm>
            <a:off x="1997075" y="3903663"/>
            <a:ext cx="2082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rgbClr val="000066"/>
                </a:solidFill>
                <a:latin typeface="Arial" pitchFamily="34" charset="0"/>
              </a:rPr>
              <a:t>3</a:t>
            </a:r>
            <a:endParaRPr lang="ru-RU" sz="2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09682" name="Rectangle 22"/>
          <p:cNvSpPr>
            <a:spLocks noChangeArrowheads="1"/>
          </p:cNvSpPr>
          <p:nvPr/>
        </p:nvSpPr>
        <p:spPr bwMode="auto">
          <a:xfrm>
            <a:off x="4827588" y="2541588"/>
            <a:ext cx="1612900" cy="1219200"/>
          </a:xfrm>
          <a:prstGeom prst="rect">
            <a:avLst/>
          </a:prstGeom>
          <a:noFill/>
          <a:ln w="12700">
            <a:solidFill>
              <a:srgbClr val="00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683" name="Line 23"/>
          <p:cNvSpPr>
            <a:spLocks noChangeShapeType="1"/>
          </p:cNvSpPr>
          <p:nvPr/>
        </p:nvSpPr>
        <p:spPr bwMode="auto">
          <a:xfrm flipH="1" flipV="1">
            <a:off x="7799388" y="5081588"/>
            <a:ext cx="3683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9684" name="Freeform 24" descr="40%"/>
          <p:cNvSpPr>
            <a:spLocks/>
          </p:cNvSpPr>
          <p:nvPr/>
        </p:nvSpPr>
        <p:spPr bwMode="auto">
          <a:xfrm>
            <a:off x="3771900" y="1089025"/>
            <a:ext cx="1066800" cy="2768600"/>
          </a:xfrm>
          <a:custGeom>
            <a:avLst/>
            <a:gdLst>
              <a:gd name="T0" fmla="*/ 0 w 672"/>
              <a:gd name="T1" fmla="*/ 1432 h 1744"/>
              <a:gd name="T2" fmla="*/ 672 w 672"/>
              <a:gd name="T3" fmla="*/ 1744 h 1744"/>
              <a:gd name="T4" fmla="*/ 672 w 672"/>
              <a:gd name="T5" fmla="*/ 960 h 1744"/>
              <a:gd name="T6" fmla="*/ 8 w 672"/>
              <a:gd name="T7" fmla="*/ 0 h 1744"/>
              <a:gd name="T8" fmla="*/ 0 w 672"/>
              <a:gd name="T9" fmla="*/ 1432 h 17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744"/>
              <a:gd name="T17" fmla="*/ 672 w 672"/>
              <a:gd name="T18" fmla="*/ 1744 h 17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744">
                <a:moveTo>
                  <a:pt x="0" y="1432"/>
                </a:moveTo>
                <a:lnTo>
                  <a:pt x="672" y="1744"/>
                </a:lnTo>
                <a:lnTo>
                  <a:pt x="672" y="960"/>
                </a:lnTo>
                <a:lnTo>
                  <a:pt x="8" y="0"/>
                </a:lnTo>
                <a:lnTo>
                  <a:pt x="0" y="1432"/>
                </a:lnTo>
                <a:close/>
              </a:path>
            </a:pathLst>
          </a:custGeom>
          <a:pattFill prst="pct40">
            <a:fgClr>
              <a:srgbClr val="C0C0C0">
                <a:alpha val="72940"/>
              </a:srgbClr>
            </a:fgClr>
            <a:bgClr>
              <a:srgbClr val="FFFFFF">
                <a:alpha val="72940"/>
              </a:srgbClr>
            </a:bgClr>
          </a:pattFill>
          <a:ln w="12700" cap="flat" cmpd="sng">
            <a:solidFill>
              <a:srgbClr val="00CCF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009685" name="Line 25"/>
          <p:cNvSpPr>
            <a:spLocks noChangeShapeType="1"/>
          </p:cNvSpPr>
          <p:nvPr/>
        </p:nvSpPr>
        <p:spPr bwMode="auto">
          <a:xfrm flipH="1" flipV="1">
            <a:off x="1728788" y="2401888"/>
            <a:ext cx="1130300" cy="16256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9686" name="Line 26"/>
          <p:cNvSpPr>
            <a:spLocks noChangeShapeType="1"/>
          </p:cNvSpPr>
          <p:nvPr/>
        </p:nvSpPr>
        <p:spPr bwMode="auto">
          <a:xfrm flipV="1">
            <a:off x="3228975" y="3241675"/>
            <a:ext cx="2197100" cy="8763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9687" name="Line 9"/>
          <p:cNvSpPr>
            <a:spLocks noChangeShapeType="1"/>
          </p:cNvSpPr>
          <p:nvPr/>
        </p:nvSpPr>
        <p:spPr bwMode="auto">
          <a:xfrm flipH="1">
            <a:off x="3548063" y="3632200"/>
            <a:ext cx="3241675" cy="1301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lg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97274F48-D477-4A01-AE16-E35DF024C348}" type="slidenum">
              <a:rPr lang="en-GB"/>
              <a:pPr/>
              <a:t>26</a:t>
            </a:fld>
            <a:endParaRPr lang="en-GB"/>
          </a:p>
        </p:txBody>
      </p:sp>
      <p:sp>
        <p:nvSpPr>
          <p:cNvPr id="1010692" name="Rectangle 2"/>
          <p:cNvSpPr>
            <a:spLocks noChangeArrowheads="1"/>
          </p:cNvSpPr>
          <p:nvPr/>
        </p:nvSpPr>
        <p:spPr bwMode="auto">
          <a:xfrm>
            <a:off x="628650" y="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algn="ctr" defTabSz="762000"/>
            <a:r>
              <a:rPr lang="en-US" sz="2800">
                <a:solidFill>
                  <a:srgbClr val="A50021"/>
                </a:solidFill>
              </a:rPr>
              <a:t>Post-test analysis (2)</a:t>
            </a:r>
            <a:endParaRPr lang="ru-RU" sz="2800">
              <a:solidFill>
                <a:srgbClr val="A50021"/>
              </a:solidFill>
            </a:endParaRPr>
          </a:p>
        </p:txBody>
      </p:sp>
      <p:sp>
        <p:nvSpPr>
          <p:cNvPr id="1010693" name="Rectangle 24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10694" name="Rectangle 26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10695" name="Rectangle 28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10696" name="Rectangle 30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10697" name="Text Box 32"/>
          <p:cNvSpPr txBox="1">
            <a:spLocks noChangeArrowheads="1"/>
          </p:cNvSpPr>
          <p:nvPr/>
        </p:nvSpPr>
        <p:spPr bwMode="auto">
          <a:xfrm>
            <a:off x="490538" y="3854450"/>
            <a:ext cx="4746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>
                <a:latin typeface="Arial" pitchFamily="34" charset="0"/>
              </a:rPr>
              <a:t>T, </a:t>
            </a:r>
            <a:r>
              <a:rPr lang="en-US" sz="1000"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1010698" name="Text Box 36"/>
          <p:cNvSpPr txBox="1">
            <a:spLocks noChangeArrowheads="1"/>
          </p:cNvSpPr>
          <p:nvPr/>
        </p:nvSpPr>
        <p:spPr bwMode="auto">
          <a:xfrm>
            <a:off x="1527175" y="3678238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400">
              <a:latin typeface="Arial" pitchFamily="34" charset="0"/>
            </a:endParaRPr>
          </a:p>
        </p:txBody>
      </p:sp>
      <p:sp>
        <p:nvSpPr>
          <p:cNvPr id="1010699" name="Text Box 47"/>
          <p:cNvSpPr txBox="1">
            <a:spLocks noChangeArrowheads="1"/>
          </p:cNvSpPr>
          <p:nvPr/>
        </p:nvSpPr>
        <p:spPr bwMode="auto">
          <a:xfrm>
            <a:off x="974725" y="3724275"/>
            <a:ext cx="1836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solidFill>
                  <a:srgbClr val="000066"/>
                </a:solidFill>
                <a:latin typeface="Arial" pitchFamily="34" charset="0"/>
              </a:rPr>
              <a:t>Radial distribution</a:t>
            </a:r>
            <a:r>
              <a:rPr lang="ru-RU" sz="14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400">
                <a:solidFill>
                  <a:srgbClr val="000066"/>
                </a:solidFill>
                <a:latin typeface="Arial" pitchFamily="34" charset="0"/>
              </a:rPr>
              <a:t>I</a:t>
            </a:r>
            <a:endParaRPr lang="ru-RU" sz="1400">
              <a:solidFill>
                <a:srgbClr val="000066"/>
              </a:solidFill>
              <a:latin typeface="Arial" pitchFamily="34" charset="0"/>
            </a:endParaRPr>
          </a:p>
        </p:txBody>
      </p:sp>
      <p:pic>
        <p:nvPicPr>
          <p:cNvPr id="1010700" name="Picture 12" descr="iz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965200"/>
            <a:ext cx="51974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07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0" b="13829"/>
          <a:stretch>
            <a:fillRect/>
          </a:stretch>
        </p:blipFill>
        <p:spPr bwMode="auto">
          <a:xfrm>
            <a:off x="5891213" y="1562100"/>
            <a:ext cx="2817812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0702" name="Text Box 4"/>
          <p:cNvSpPr txBox="1">
            <a:spLocks noChangeArrowheads="1"/>
          </p:cNvSpPr>
          <p:nvPr/>
        </p:nvSpPr>
        <p:spPr bwMode="auto">
          <a:xfrm>
            <a:off x="266700" y="4813300"/>
            <a:ext cx="86661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O –specimen axis</a:t>
            </a:r>
            <a:endParaRPr lang="ru-RU" sz="1600">
              <a:solidFill>
                <a:srgbClr val="000066"/>
              </a:solidFill>
              <a:latin typeface="Arial" pitchFamily="34" charset="0"/>
            </a:endParaRPr>
          </a:p>
          <a:p>
            <a:pPr>
              <a:spcBef>
                <a:spcPct val="30000"/>
              </a:spcBef>
            </a:pP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А –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isotherm of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Fe-Fe</a:t>
            </a:r>
            <a:r>
              <a:rPr lang="en-US" sz="1600" baseline="-25000">
                <a:solidFill>
                  <a:srgbClr val="000066"/>
                </a:solidFill>
                <a:latin typeface="Arial" pitchFamily="34" charset="0"/>
              </a:rPr>
              <a:t>3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C eutectoid formation  (727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C)</a:t>
            </a:r>
          </a:p>
          <a:p>
            <a:pPr>
              <a:spcBef>
                <a:spcPct val="30000"/>
              </a:spcBef>
            </a:pPr>
            <a:r>
              <a:rPr lang="en-US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1 – 400; 2 – 500; 3 – 600; 4 – 700; 5 – 800; 6 – 900; 7 – 1000; 8 - 1100 C</a:t>
            </a:r>
          </a:p>
        </p:txBody>
      </p:sp>
      <p:sp>
        <p:nvSpPr>
          <p:cNvPr id="1010703" name="Text Box 16"/>
          <p:cNvSpPr txBox="1">
            <a:spLocks noChangeArrowheads="1"/>
          </p:cNvSpPr>
          <p:nvPr/>
        </p:nvSpPr>
        <p:spPr bwMode="auto">
          <a:xfrm>
            <a:off x="6400800" y="1187450"/>
            <a:ext cx="1749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Axial section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10704" name="Text Box 17"/>
          <p:cNvSpPr txBox="1">
            <a:spLocks noChangeArrowheads="1"/>
          </p:cNvSpPr>
          <p:nvPr/>
        </p:nvSpPr>
        <p:spPr bwMode="auto">
          <a:xfrm>
            <a:off x="266700" y="5815013"/>
            <a:ext cx="8597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30000"/>
              </a:spcBef>
              <a:buFont typeface="Wingdings" pitchFamily="2" charset="2"/>
              <a:buChar char="Ø"/>
            </a:pPr>
            <a:r>
              <a:rPr lang="en-US" sz="20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Temperature of corrosion boundary final position is in the range of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  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1050…11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5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0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C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10705" name="Text Box 16"/>
          <p:cNvSpPr txBox="1">
            <a:spLocks noChangeArrowheads="1"/>
          </p:cNvSpPr>
          <p:nvPr/>
        </p:nvSpPr>
        <p:spPr bwMode="auto">
          <a:xfrm>
            <a:off x="1784350" y="503238"/>
            <a:ext cx="5702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Temperature conditions calculated by ANSYS</a:t>
            </a:r>
            <a:endParaRPr lang="ru-RU" sz="2000">
              <a:solidFill>
                <a:srgbClr val="A5002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15C50320-78B2-4C8F-B4CD-FE9F63D6FDF2}" type="slidenum">
              <a:rPr lang="en-GB"/>
              <a:pPr/>
              <a:t>27</a:t>
            </a:fld>
            <a:endParaRPr lang="en-GB"/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algn="ctr" defTabSz="762000"/>
            <a:r>
              <a:rPr lang="en-US" sz="2800">
                <a:solidFill>
                  <a:srgbClr val="A50021"/>
                </a:solidFill>
              </a:rPr>
              <a:t>Physicochemical analysis</a:t>
            </a:r>
            <a:r>
              <a:rPr lang="ru-RU" sz="2800">
                <a:solidFill>
                  <a:srgbClr val="A50021"/>
                </a:solidFill>
              </a:rPr>
              <a:t> </a:t>
            </a:r>
            <a:endParaRPr lang="ru-RU" sz="2000">
              <a:solidFill>
                <a:srgbClr val="000066"/>
              </a:solidFill>
            </a:endParaRPr>
          </a:p>
        </p:txBody>
      </p:sp>
      <p:sp>
        <p:nvSpPr>
          <p:cNvPr id="1012741" name="Rectangle 4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12742" name="Text Box 6"/>
          <p:cNvSpPr txBox="1">
            <a:spLocks noChangeArrowheads="1"/>
          </p:cNvSpPr>
          <p:nvPr/>
        </p:nvSpPr>
        <p:spPr bwMode="auto">
          <a:xfrm>
            <a:off x="508000" y="1028700"/>
            <a:ext cx="633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pitchFamily="34" charset="0"/>
              </a:rPr>
              <a:t>T, </a:t>
            </a:r>
            <a:r>
              <a:rPr lang="en-US" sz="1400">
                <a:latin typeface="Arial" pitchFamily="34" charset="0"/>
                <a:cs typeface="Arial" pitchFamily="34" charset="0"/>
              </a:rPr>
              <a:t>º C</a:t>
            </a:r>
          </a:p>
        </p:txBody>
      </p:sp>
      <p:sp>
        <p:nvSpPr>
          <p:cNvPr id="1012743" name="Text Box 7"/>
          <p:cNvSpPr txBox="1">
            <a:spLocks noChangeArrowheads="1"/>
          </p:cNvSpPr>
          <p:nvPr/>
        </p:nvSpPr>
        <p:spPr bwMode="auto">
          <a:xfrm>
            <a:off x="4762500" y="5108575"/>
            <a:ext cx="439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pitchFamily="34" charset="0"/>
              </a:rPr>
              <a:t>Fe</a:t>
            </a:r>
            <a:endParaRPr lang="ru-RU" sz="1400">
              <a:latin typeface="Arial" pitchFamily="34" charset="0"/>
            </a:endParaRPr>
          </a:p>
        </p:txBody>
      </p:sp>
      <p:sp>
        <p:nvSpPr>
          <p:cNvPr id="1012744" name="Text Box 10"/>
          <p:cNvSpPr txBox="1">
            <a:spLocks noChangeArrowheads="1"/>
          </p:cNvSpPr>
          <p:nvPr/>
        </p:nvSpPr>
        <p:spPr bwMode="auto">
          <a:xfrm>
            <a:off x="173038" y="5137150"/>
            <a:ext cx="1470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pitchFamily="34" charset="0"/>
              </a:rPr>
              <a:t>U, Zr, Cr, Ni</a:t>
            </a:r>
            <a:endParaRPr lang="ru-RU" sz="1400">
              <a:latin typeface="Arial" pitchFamily="34" charset="0"/>
            </a:endParaRPr>
          </a:p>
        </p:txBody>
      </p:sp>
      <p:sp>
        <p:nvSpPr>
          <p:cNvPr id="1012745" name="Text Box 11"/>
          <p:cNvSpPr txBox="1">
            <a:spLocks noChangeArrowheads="1"/>
          </p:cNvSpPr>
          <p:nvPr/>
        </p:nvSpPr>
        <p:spPr bwMode="auto">
          <a:xfrm>
            <a:off x="5349875" y="1862138"/>
            <a:ext cx="302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Temperature of specimen </a:t>
            </a:r>
          </a:p>
          <a:p>
            <a:pPr algn="ctr"/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final boundary</a:t>
            </a:r>
            <a:endParaRPr lang="ru-RU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12746" name="Line 12"/>
          <p:cNvSpPr>
            <a:spLocks noChangeShapeType="1"/>
          </p:cNvSpPr>
          <p:nvPr/>
        </p:nvSpPr>
        <p:spPr bwMode="auto">
          <a:xfrm flipV="1">
            <a:off x="4595813" y="2068513"/>
            <a:ext cx="717550" cy="561975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12747" name="Text Box 13"/>
          <p:cNvSpPr txBox="1">
            <a:spLocks noChangeArrowheads="1"/>
          </p:cNvSpPr>
          <p:nvPr/>
        </p:nvSpPr>
        <p:spPr bwMode="auto">
          <a:xfrm>
            <a:off x="1443038" y="917575"/>
            <a:ext cx="285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Ingot (melt) composition</a:t>
            </a:r>
            <a:endParaRPr lang="ru-RU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12748" name="Line 14"/>
          <p:cNvSpPr>
            <a:spLocks noChangeShapeType="1"/>
          </p:cNvSpPr>
          <p:nvPr/>
        </p:nvSpPr>
        <p:spPr bwMode="auto">
          <a:xfrm flipV="1">
            <a:off x="1128713" y="1258888"/>
            <a:ext cx="790575" cy="40005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12749" name="Text Box 15"/>
          <p:cNvSpPr txBox="1">
            <a:spLocks noChangeArrowheads="1"/>
          </p:cNvSpPr>
          <p:nvPr/>
        </p:nvSpPr>
        <p:spPr bwMode="auto">
          <a:xfrm>
            <a:off x="217488" y="5467350"/>
            <a:ext cx="86296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buSzPct val="120000"/>
              <a:buFont typeface="Wingdings" pitchFamily="2" charset="2"/>
              <a:buNone/>
            </a:pPr>
            <a:endParaRPr lang="en-US" sz="1800">
              <a:solidFill>
                <a:srgbClr val="000066"/>
              </a:solidFill>
              <a:latin typeface="Arial" pitchFamily="34" charset="0"/>
            </a:endParaRPr>
          </a:p>
          <a:p>
            <a:pPr algn="just">
              <a:buSzPct val="120000"/>
              <a:buFont typeface="Wingdings" pitchFamily="2" charset="2"/>
              <a:buChar char="Ш"/>
            </a:pP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Temperature of specimen final boundary is equal to the minimal value of</a:t>
            </a:r>
            <a:br>
              <a:rPr lang="en-US" sz="180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   liquidus temperature of the phase diagram section</a:t>
            </a:r>
            <a:endParaRPr lang="ru-RU" sz="180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012750" name="Object 19"/>
          <p:cNvGraphicFramePr>
            <a:graphicFrameLocks noChangeAspect="1"/>
          </p:cNvGraphicFramePr>
          <p:nvPr/>
        </p:nvGraphicFramePr>
        <p:xfrm>
          <a:off x="207963" y="1319213"/>
          <a:ext cx="4814887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2778" name="Plot" r:id="rId3" imgW="6398280" imgH="5063040" progId="Grapher.Document">
                  <p:embed/>
                </p:oleObj>
              </mc:Choice>
              <mc:Fallback>
                <p:oleObj name="Plot" r:id="rId3" imgW="6398280" imgH="5063040" progId="Grapher.Document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3" y="1319213"/>
                        <a:ext cx="4814887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7" name="Text Box 21"/>
          <p:cNvSpPr txBox="1">
            <a:spLocks noChangeArrowheads="1"/>
          </p:cNvSpPr>
          <p:nvPr/>
        </p:nvSpPr>
        <p:spPr bwMode="auto">
          <a:xfrm>
            <a:off x="0" y="566738"/>
            <a:ext cx="802322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Section of phase diagram (GEMINI 2, v.3.41 / NUCLEA 10.1)</a:t>
            </a:r>
            <a:endParaRPr lang="ru-RU" sz="180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012752" name="Group 16"/>
          <p:cNvGraphicFramePr>
            <a:graphicFrameLocks noGrp="1"/>
          </p:cNvGraphicFramePr>
          <p:nvPr/>
        </p:nvGraphicFramePr>
        <p:xfrm>
          <a:off x="5080000" y="3086100"/>
          <a:ext cx="3873500" cy="1631950"/>
        </p:xfrm>
        <a:graphic>
          <a:graphicData uri="http://schemas.openxmlformats.org/drawingml/2006/table">
            <a:tbl>
              <a:tblPr/>
              <a:tblGrid>
                <a:gridCol w="644525"/>
                <a:gridCol w="647700"/>
                <a:gridCol w="644525"/>
                <a:gridCol w="644525"/>
                <a:gridCol w="647700"/>
                <a:gridCol w="644525"/>
              </a:tblGrid>
              <a:tr h="382588">
                <a:tc gridSpan="6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Ingot composition, mass % (XRF)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U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Zr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Fe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Cr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Ni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Si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>
                        <a:alpha val="50195"/>
                      </a:srgbClr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35.2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14.2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36.7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8.6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5.0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0.3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12777" name="Text Box 90"/>
          <p:cNvSpPr txBox="1">
            <a:spLocks noChangeArrowheads="1"/>
          </p:cNvSpPr>
          <p:nvPr/>
        </p:nvSpPr>
        <p:spPr bwMode="auto">
          <a:xfrm>
            <a:off x="2274888" y="5148263"/>
            <a:ext cx="846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latin typeface="Arial" pitchFamily="34" charset="0"/>
              </a:rPr>
              <a:t>mass %</a:t>
            </a:r>
            <a:endParaRPr lang="ru-RU" sz="1400">
              <a:latin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56E58D03-8600-4778-BA22-2729315E9C83}" type="slidenum">
              <a:rPr lang="en-GB"/>
              <a:pPr/>
              <a:t>28</a:t>
            </a:fld>
            <a:endParaRPr lang="en-GB"/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609600" y="-177800"/>
            <a:ext cx="77724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algn="ctr" defTabSz="762000"/>
            <a:r>
              <a:rPr lang="en-US" sz="2800">
                <a:solidFill>
                  <a:srgbClr val="A50021"/>
                </a:solidFill>
              </a:rPr>
              <a:t>Physicochemical analysis(2)</a:t>
            </a:r>
            <a:endParaRPr lang="ru-RU" sz="2800">
              <a:solidFill>
                <a:srgbClr val="A50021"/>
              </a:solidFill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5638800"/>
            <a:ext cx="9144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/>
          <a:lstStyle/>
          <a:p>
            <a:pPr marL="342900" indent="-342900" defTabSz="7620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</a:rPr>
              <a:t>The content of iron in the melt at the boundary with specimen achieves the value corresponding to the minimal liquidus temperature (55%) . Therefore, further dissolution of steel is impossible</a:t>
            </a:r>
            <a:endParaRPr lang="ru-RU" sz="1800" b="0">
              <a:solidFill>
                <a:srgbClr val="000066"/>
              </a:solidFill>
            </a:endParaRPr>
          </a:p>
        </p:txBody>
      </p:sp>
      <p:sp>
        <p:nvSpPr>
          <p:cNvPr id="1013766" name="Text Box 4"/>
          <p:cNvSpPr txBox="1">
            <a:spLocks noChangeArrowheads="1"/>
          </p:cNvSpPr>
          <p:nvPr/>
        </p:nvSpPr>
        <p:spPr bwMode="auto">
          <a:xfrm>
            <a:off x="3248025" y="344488"/>
            <a:ext cx="258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0066"/>
                </a:solidFill>
                <a:latin typeface="Arial" pitchFamily="34" charset="0"/>
              </a:rPr>
              <a:t>SEM/EDX MCP-8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13767" name="Rectangle 6"/>
          <p:cNvSpPr>
            <a:spLocks noChangeArrowheads="1"/>
          </p:cNvSpPr>
          <p:nvPr/>
        </p:nvSpPr>
        <p:spPr bwMode="auto">
          <a:xfrm>
            <a:off x="0" y="1900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13768" name="Object 5"/>
          <p:cNvGraphicFramePr>
            <a:graphicFrameLocks noChangeAspect="1"/>
          </p:cNvGraphicFramePr>
          <p:nvPr/>
        </p:nvGraphicFramePr>
        <p:xfrm>
          <a:off x="5651500" y="723900"/>
          <a:ext cx="3248025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17" name="Рисунок" r:id="rId3" imgW="3226179" imgH="3040532" progId="Word.Picture.8">
                  <p:embed/>
                </p:oleObj>
              </mc:Choice>
              <mc:Fallback>
                <p:oleObj name="Рисунок" r:id="rId3" imgW="3226179" imgH="3040532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723900"/>
                        <a:ext cx="3248025" cy="305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769" name="Object 7"/>
          <p:cNvGraphicFramePr>
            <a:graphicFrameLocks noChangeAspect="1"/>
          </p:cNvGraphicFramePr>
          <p:nvPr/>
        </p:nvGraphicFramePr>
        <p:xfrm>
          <a:off x="0" y="711200"/>
          <a:ext cx="3811588" cy="280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18" name="Рисунок" r:id="rId5" imgW="1903389" imgH="1400355" progId="Word.Picture.8">
                  <p:embed/>
                </p:oleObj>
              </mc:Choice>
              <mc:Fallback>
                <p:oleObj name="Рисунок" r:id="rId5" imgW="1903389" imgH="1400355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11200"/>
                        <a:ext cx="3811588" cy="2801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16" name="Group 56"/>
          <p:cNvGraphicFramePr>
            <a:graphicFrameLocks noGrp="1"/>
          </p:cNvGraphicFramePr>
          <p:nvPr/>
        </p:nvGraphicFramePr>
        <p:xfrm>
          <a:off x="1435100" y="3725863"/>
          <a:ext cx="6210300" cy="1844675"/>
        </p:xfrm>
        <a:graphic>
          <a:graphicData uri="http://schemas.openxmlformats.org/drawingml/2006/table">
            <a:tbl>
              <a:tblPr/>
              <a:tblGrid>
                <a:gridCol w="1279525"/>
                <a:gridCol w="1089025"/>
                <a:gridCol w="1022350"/>
                <a:gridCol w="987425"/>
                <a:gridCol w="933450"/>
                <a:gridCol w="898525"/>
              </a:tblGrid>
              <a:tr h="171450">
                <a:tc rowSpan="2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Mass 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032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U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Zr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Fe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Cr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Ni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SQ2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20.9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10.7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56.6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9.1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2.1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SQ3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24.2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15.4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49.5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6.6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3.5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SQ4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24.4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22.1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43.8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5.0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4.7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Ingot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35.2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14.2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36.7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8.6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5.0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5CBD0F73-CCB0-4713-893C-6B9DA04A91DE}" type="slidenum">
              <a:rPr lang="en-GB"/>
              <a:pPr/>
              <a:t>29</a:t>
            </a:fld>
            <a:endParaRPr lang="en-GB"/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931863" y="0"/>
            <a:ext cx="7772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algn="ctr" defTabSz="762000"/>
            <a:r>
              <a:rPr lang="ru-RU" sz="2800">
                <a:solidFill>
                  <a:srgbClr val="A50021"/>
                </a:solidFill>
              </a:rPr>
              <a:t>С</a:t>
            </a:r>
            <a:r>
              <a:rPr lang="en-US" sz="2800">
                <a:solidFill>
                  <a:srgbClr val="A50021"/>
                </a:solidFill>
              </a:rPr>
              <a:t>orrosion kinetics</a:t>
            </a:r>
            <a:endParaRPr lang="ru-RU" sz="2800">
              <a:solidFill>
                <a:srgbClr val="A50021"/>
              </a:solidFill>
            </a:endParaRPr>
          </a:p>
        </p:txBody>
      </p:sp>
      <p:sp>
        <p:nvSpPr>
          <p:cNvPr id="1014789" name="Text Box 8"/>
          <p:cNvSpPr txBox="1">
            <a:spLocks noChangeArrowheads="1"/>
          </p:cNvSpPr>
          <p:nvPr/>
        </p:nvSpPr>
        <p:spPr bwMode="auto">
          <a:xfrm>
            <a:off x="2663825" y="19812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400">
                <a:latin typeface="Arial" pitchFamily="34" charset="0"/>
              </a:rPr>
              <a:t>1</a:t>
            </a:r>
          </a:p>
        </p:txBody>
      </p:sp>
      <p:sp>
        <p:nvSpPr>
          <p:cNvPr id="1014790" name="Text Box 9"/>
          <p:cNvSpPr txBox="1">
            <a:spLocks noChangeArrowheads="1"/>
          </p:cNvSpPr>
          <p:nvPr/>
        </p:nvSpPr>
        <p:spPr bwMode="auto">
          <a:xfrm>
            <a:off x="2752725" y="134461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400">
                <a:latin typeface="Arial" pitchFamily="34" charset="0"/>
              </a:rPr>
              <a:t>2</a:t>
            </a:r>
          </a:p>
        </p:txBody>
      </p:sp>
      <p:sp>
        <p:nvSpPr>
          <p:cNvPr id="1014791" name="Text Box 11"/>
          <p:cNvSpPr txBox="1">
            <a:spLocks noChangeArrowheads="1"/>
          </p:cNvSpPr>
          <p:nvPr/>
        </p:nvSpPr>
        <p:spPr bwMode="auto">
          <a:xfrm>
            <a:off x="4467225" y="1014413"/>
            <a:ext cx="450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Correlations for corrosion rates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14792" name="Rectangle 12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14793" name="Object 13"/>
          <p:cNvGraphicFramePr>
            <a:graphicFrameLocks noChangeAspect="1"/>
          </p:cNvGraphicFramePr>
          <p:nvPr/>
        </p:nvGraphicFramePr>
        <p:xfrm>
          <a:off x="4664075" y="2036763"/>
          <a:ext cx="44799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04" name="Формула" r:id="rId3" imgW="2234880" imgH="393480" progId="Equation.3">
                  <p:embed/>
                </p:oleObj>
              </mc:Choice>
              <mc:Fallback>
                <p:oleObj name="Формула" r:id="rId3" imgW="223488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075" y="2036763"/>
                        <a:ext cx="4479925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794" name="Object 15"/>
          <p:cNvGraphicFramePr>
            <a:graphicFrameLocks noChangeAspect="1"/>
          </p:cNvGraphicFramePr>
          <p:nvPr/>
        </p:nvGraphicFramePr>
        <p:xfrm>
          <a:off x="4587875" y="4070350"/>
          <a:ext cx="45561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05" name="Формула" r:id="rId5" imgW="2273040" imgH="393480" progId="Equation.3">
                  <p:embed/>
                </p:oleObj>
              </mc:Choice>
              <mc:Fallback>
                <p:oleObj name="Формула" r:id="rId5" imgW="227304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75" y="4070350"/>
                        <a:ext cx="4556125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4795" name="Text Box 16"/>
          <p:cNvSpPr txBox="1">
            <a:spLocks noChangeArrowheads="1"/>
          </p:cNvSpPr>
          <p:nvPr/>
        </p:nvSpPr>
        <p:spPr bwMode="auto">
          <a:xfrm>
            <a:off x="4454525" y="1473200"/>
            <a:ext cx="48720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MCP-8 (metallic melt, vertical interface)</a:t>
            </a:r>
            <a:endParaRPr lang="ru-RU" sz="2000">
              <a:solidFill>
                <a:srgbClr val="A50021"/>
              </a:solidFill>
              <a:latin typeface="Arial" pitchFamily="34" charset="0"/>
            </a:endParaRPr>
          </a:p>
        </p:txBody>
      </p:sp>
      <p:sp>
        <p:nvSpPr>
          <p:cNvPr id="1014796" name="Text Box 17"/>
          <p:cNvSpPr txBox="1">
            <a:spLocks noChangeArrowheads="1"/>
          </p:cNvSpPr>
          <p:nvPr/>
        </p:nvSpPr>
        <p:spPr bwMode="auto">
          <a:xfrm>
            <a:off x="4691063" y="3175000"/>
            <a:ext cx="44529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MC6, MC7, MC8, MC9 (oxidic melt, horizontal interface)</a:t>
            </a:r>
            <a:endParaRPr lang="en-BZ" sz="2000">
              <a:solidFill>
                <a:srgbClr val="990033"/>
              </a:solidFill>
              <a:latin typeface="Arial" pitchFamily="34" charset="0"/>
            </a:endParaRPr>
          </a:p>
        </p:txBody>
      </p:sp>
      <p:sp>
        <p:nvSpPr>
          <p:cNvPr id="1014797" name="Text Box 18"/>
          <p:cNvSpPr txBox="1">
            <a:spLocks noChangeArrowheads="1"/>
          </p:cNvSpPr>
          <p:nvPr/>
        </p:nvSpPr>
        <p:spPr bwMode="auto">
          <a:xfrm>
            <a:off x="231775" y="682625"/>
            <a:ext cx="784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latin typeface="Arial" pitchFamily="34" charset="0"/>
              </a:rPr>
              <a:t>h, mm</a:t>
            </a:r>
            <a:endParaRPr lang="ru-RU" sz="1600">
              <a:latin typeface="Arial" pitchFamily="34" charset="0"/>
            </a:endParaRPr>
          </a:p>
        </p:txBody>
      </p:sp>
      <p:sp>
        <p:nvSpPr>
          <p:cNvPr id="1014798" name="Text Box 19"/>
          <p:cNvSpPr txBox="1">
            <a:spLocks noChangeArrowheads="1"/>
          </p:cNvSpPr>
          <p:nvPr/>
        </p:nvSpPr>
        <p:spPr bwMode="auto">
          <a:xfrm>
            <a:off x="4672013" y="5065713"/>
            <a:ext cx="6302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latin typeface="Arial" pitchFamily="34" charset="0"/>
              </a:rPr>
              <a:t>t, s</a:t>
            </a:r>
            <a:endParaRPr lang="ru-RU" sz="1600">
              <a:latin typeface="Arial" pitchFamily="34" charset="0"/>
            </a:endParaRPr>
          </a:p>
        </p:txBody>
      </p:sp>
      <p:graphicFrame>
        <p:nvGraphicFramePr>
          <p:cNvPr id="1014799" name="Object 22"/>
          <p:cNvGraphicFramePr>
            <a:graphicFrameLocks noChangeAspect="1"/>
          </p:cNvGraphicFramePr>
          <p:nvPr/>
        </p:nvGraphicFramePr>
        <p:xfrm>
          <a:off x="0" y="1076325"/>
          <a:ext cx="4732338" cy="460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06" name="Plot" r:id="rId7" imgW="6271200" imgH="6102720" progId="Grapher.Document">
                  <p:embed/>
                </p:oleObj>
              </mc:Choice>
              <mc:Fallback>
                <p:oleObj name="Plot" r:id="rId7" imgW="6271200" imgH="6102720" progId="Grapher.Document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76325"/>
                        <a:ext cx="4732338" cy="460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4801" name="Text Box 25"/>
          <p:cNvSpPr txBox="1">
            <a:spLocks noChangeArrowheads="1"/>
          </p:cNvSpPr>
          <p:nvPr/>
        </p:nvSpPr>
        <p:spPr bwMode="auto">
          <a:xfrm>
            <a:off x="238125" y="5864225"/>
            <a:ext cx="5459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400">
                <a:latin typeface="Arial" pitchFamily="34" charset="0"/>
              </a:rPr>
              <a:t> </a:t>
            </a:r>
            <a:r>
              <a:rPr lang="ru-RU" sz="1400">
                <a:latin typeface="Arial" pitchFamily="34" charset="0"/>
                <a:sym typeface="GSI Default Symbols" pitchFamily="2" charset="2"/>
              </a:rPr>
              <a:t></a:t>
            </a:r>
            <a:r>
              <a:rPr lang="en-US" sz="1400">
                <a:latin typeface="Arial" pitchFamily="34" charset="0"/>
                <a:sym typeface="GSI Default Symbols" pitchFamily="2" charset="2"/>
              </a:rPr>
              <a:t>   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-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direct post-test measurement</a:t>
            </a:r>
          </a:p>
          <a:p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     - post-test processing of on-line  US-measurement</a:t>
            </a:r>
            <a:endParaRPr lang="ru-RU" sz="16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14802" name="Line 27"/>
          <p:cNvSpPr>
            <a:spLocks noChangeShapeType="1"/>
          </p:cNvSpPr>
          <p:nvPr/>
        </p:nvSpPr>
        <p:spPr bwMode="auto">
          <a:xfrm>
            <a:off x="360363" y="6294438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14803" name="Rectangle 19"/>
          <p:cNvSpPr>
            <a:spLocks noChangeArrowheads="1"/>
          </p:cNvSpPr>
          <p:nvPr/>
        </p:nvSpPr>
        <p:spPr bwMode="auto">
          <a:xfrm>
            <a:off x="6218238" y="4948238"/>
            <a:ext cx="27320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990033"/>
                </a:solidFill>
              </a:rPr>
              <a:t>No tests with metal melt and horizontal interface</a:t>
            </a: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7A7B321F-ACEB-476E-B695-644F42D776CA}" type="slidenum">
              <a:rPr lang="en-GB"/>
              <a:pPr/>
              <a:t>3</a:t>
            </a:fld>
            <a:endParaRPr lang="en-GB"/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defTabSz="914400"/>
            <a:r>
              <a:rPr lang="en-GB">
                <a:cs typeface="Times New Roman" pitchFamily="18" charset="0"/>
              </a:rPr>
              <a:t>METCOR-P project general information </a:t>
            </a:r>
          </a:p>
        </p:txBody>
      </p:sp>
      <p:sp>
        <p:nvSpPr>
          <p:cNvPr id="926723" name="Rectangle 3"/>
          <p:cNvSpPr>
            <a:spLocks noChangeArrowheads="1"/>
          </p:cNvSpPr>
          <p:nvPr/>
        </p:nvSpPr>
        <p:spPr bwMode="auto">
          <a:xfrm>
            <a:off x="2370138" y="1406525"/>
            <a:ext cx="5908675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</a:pPr>
            <a:r>
              <a:rPr lang="en-GB" sz="2000">
                <a:solidFill>
                  <a:srgbClr val="000066"/>
                </a:solidFill>
                <a:cs typeface="Times New Roman" pitchFamily="18" charset="0"/>
              </a:rPr>
              <a:t>Project participants and coordination</a:t>
            </a:r>
          </a:p>
        </p:txBody>
      </p:sp>
      <p:sp>
        <p:nvSpPr>
          <p:cNvPr id="926724" name="Rectangle 4"/>
          <p:cNvSpPr>
            <a:spLocks noChangeArrowheads="1"/>
          </p:cNvSpPr>
          <p:nvPr/>
        </p:nvSpPr>
        <p:spPr bwMode="auto">
          <a:xfrm>
            <a:off x="1301750" y="3325813"/>
            <a:ext cx="1096963" cy="5159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ISTC, </a:t>
            </a:r>
            <a:r>
              <a:rPr lang="en-GB" sz="1200" b="0"/>
              <a:t>Moscow</a:t>
            </a:r>
          </a:p>
        </p:txBody>
      </p:sp>
      <p:sp>
        <p:nvSpPr>
          <p:cNvPr id="926725" name="Rectangle 5"/>
          <p:cNvSpPr>
            <a:spLocks noChangeArrowheads="1"/>
          </p:cNvSpPr>
          <p:nvPr/>
        </p:nvSpPr>
        <p:spPr bwMode="auto">
          <a:xfrm>
            <a:off x="1446213" y="2293938"/>
            <a:ext cx="974725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FZK, </a:t>
            </a:r>
            <a:r>
              <a:rPr lang="en-GB" sz="1200" b="0"/>
              <a:t>Germany</a:t>
            </a:r>
          </a:p>
        </p:txBody>
      </p:sp>
      <p:sp>
        <p:nvSpPr>
          <p:cNvPr id="926726" name="Rectangle 6"/>
          <p:cNvSpPr>
            <a:spLocks noChangeArrowheads="1"/>
          </p:cNvSpPr>
          <p:nvPr/>
        </p:nvSpPr>
        <p:spPr bwMode="auto">
          <a:xfrm>
            <a:off x="3440113" y="2303463"/>
            <a:ext cx="881062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JRC ITU, </a:t>
            </a:r>
          </a:p>
          <a:p>
            <a:r>
              <a:rPr lang="en-GB" sz="1200" b="0"/>
              <a:t>EU</a:t>
            </a:r>
          </a:p>
        </p:txBody>
      </p:sp>
      <p:sp>
        <p:nvSpPr>
          <p:cNvPr id="926727" name="Rectangle 7"/>
          <p:cNvSpPr>
            <a:spLocks noChangeArrowheads="1"/>
          </p:cNvSpPr>
          <p:nvPr/>
        </p:nvSpPr>
        <p:spPr bwMode="auto">
          <a:xfrm>
            <a:off x="4387850" y="2317750"/>
            <a:ext cx="931863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CEA,</a:t>
            </a:r>
          </a:p>
          <a:p>
            <a:r>
              <a:rPr lang="en-GB" sz="1200" b="0"/>
              <a:t>France</a:t>
            </a:r>
          </a:p>
        </p:txBody>
      </p:sp>
      <p:sp>
        <p:nvSpPr>
          <p:cNvPr id="926728" name="Rectangle 8"/>
          <p:cNvSpPr>
            <a:spLocks noChangeArrowheads="1"/>
          </p:cNvSpPr>
          <p:nvPr/>
        </p:nvSpPr>
        <p:spPr bwMode="auto">
          <a:xfrm>
            <a:off x="1414463" y="1920875"/>
            <a:ext cx="5586412" cy="387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pPr algn="ctr"/>
            <a:r>
              <a:rPr lang="en-GB" sz="1200"/>
              <a:t>Collaborators</a:t>
            </a:r>
          </a:p>
        </p:txBody>
      </p:sp>
      <p:sp>
        <p:nvSpPr>
          <p:cNvPr id="926729" name="Rectangle 9"/>
          <p:cNvSpPr>
            <a:spLocks noChangeArrowheads="1"/>
          </p:cNvSpPr>
          <p:nvPr/>
        </p:nvSpPr>
        <p:spPr bwMode="auto">
          <a:xfrm>
            <a:off x="3494088" y="3343275"/>
            <a:ext cx="1811337" cy="4032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Steering committee</a:t>
            </a:r>
          </a:p>
        </p:txBody>
      </p:sp>
      <p:sp>
        <p:nvSpPr>
          <p:cNvPr id="926730" name="Rectangle 10"/>
          <p:cNvSpPr>
            <a:spLocks noChangeArrowheads="1"/>
          </p:cNvSpPr>
          <p:nvPr/>
        </p:nvSpPr>
        <p:spPr bwMode="auto">
          <a:xfrm>
            <a:off x="1911350" y="4248150"/>
            <a:ext cx="5237163" cy="387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Operation Agent: A.P. Alexandrov RIT, </a:t>
            </a:r>
            <a:r>
              <a:rPr lang="en-GB" sz="1200" b="0"/>
              <a:t>Russia</a:t>
            </a:r>
          </a:p>
          <a:p>
            <a:pPr algn="ctr"/>
            <a:endParaRPr lang="en-GB" sz="1200" b="0"/>
          </a:p>
        </p:txBody>
      </p:sp>
      <p:sp>
        <p:nvSpPr>
          <p:cNvPr id="926731" name="Rectangle 11"/>
          <p:cNvSpPr>
            <a:spLocks noChangeArrowheads="1"/>
          </p:cNvSpPr>
          <p:nvPr/>
        </p:nvSpPr>
        <p:spPr bwMode="auto">
          <a:xfrm>
            <a:off x="1301750" y="3067050"/>
            <a:ext cx="1096963" cy="2587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 b="0"/>
              <a:t>Coordinator </a:t>
            </a:r>
          </a:p>
        </p:txBody>
      </p:sp>
      <p:sp>
        <p:nvSpPr>
          <p:cNvPr id="926732" name="Line 12"/>
          <p:cNvSpPr>
            <a:spLocks noChangeShapeType="1"/>
          </p:cNvSpPr>
          <p:nvPr/>
        </p:nvSpPr>
        <p:spPr bwMode="auto">
          <a:xfrm>
            <a:off x="1789113" y="3841750"/>
            <a:ext cx="122237" cy="406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926733" name="Line 13"/>
          <p:cNvSpPr>
            <a:spLocks noChangeShapeType="1"/>
          </p:cNvSpPr>
          <p:nvPr/>
        </p:nvSpPr>
        <p:spPr bwMode="auto">
          <a:xfrm flipH="1">
            <a:off x="4346575" y="2825750"/>
            <a:ext cx="487363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926734" name="Line 14"/>
          <p:cNvSpPr>
            <a:spLocks noChangeShapeType="1"/>
          </p:cNvSpPr>
          <p:nvPr/>
        </p:nvSpPr>
        <p:spPr bwMode="auto">
          <a:xfrm>
            <a:off x="3981450" y="2808288"/>
            <a:ext cx="242888" cy="534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926735" name="Line 15"/>
          <p:cNvSpPr>
            <a:spLocks noChangeShapeType="1"/>
          </p:cNvSpPr>
          <p:nvPr/>
        </p:nvSpPr>
        <p:spPr bwMode="auto">
          <a:xfrm flipH="1">
            <a:off x="4711700" y="2808288"/>
            <a:ext cx="1096963" cy="534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926736" name="Line 16"/>
          <p:cNvSpPr>
            <a:spLocks noChangeShapeType="1"/>
          </p:cNvSpPr>
          <p:nvPr/>
        </p:nvSpPr>
        <p:spPr bwMode="auto">
          <a:xfrm>
            <a:off x="2303463" y="2825750"/>
            <a:ext cx="1433512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926737" name="Line 17"/>
          <p:cNvSpPr>
            <a:spLocks noChangeShapeType="1"/>
          </p:cNvSpPr>
          <p:nvPr/>
        </p:nvSpPr>
        <p:spPr bwMode="auto">
          <a:xfrm>
            <a:off x="4224338" y="3730625"/>
            <a:ext cx="0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926738" name="Line 18"/>
          <p:cNvSpPr>
            <a:spLocks noChangeShapeType="1"/>
          </p:cNvSpPr>
          <p:nvPr/>
        </p:nvSpPr>
        <p:spPr bwMode="auto">
          <a:xfrm flipH="1">
            <a:off x="1301750" y="2220913"/>
            <a:ext cx="138113" cy="846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926739" name="Rectangle 19"/>
          <p:cNvSpPr>
            <a:spLocks noChangeArrowheads="1"/>
          </p:cNvSpPr>
          <p:nvPr/>
        </p:nvSpPr>
        <p:spPr bwMode="auto">
          <a:xfrm>
            <a:off x="5464175" y="2325688"/>
            <a:ext cx="1144588" cy="5095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5712" rIns="0" bIns="45712"/>
          <a:lstStyle/>
          <a:p>
            <a:r>
              <a:rPr lang="en-GB" sz="1200"/>
              <a:t> AREVA NP</a:t>
            </a:r>
            <a:r>
              <a:rPr lang="en-GB" sz="1200" b="0">
                <a:latin typeface="Times New Roman" pitchFamily="18" charset="0"/>
              </a:rPr>
              <a:t>,</a:t>
            </a:r>
            <a:br>
              <a:rPr lang="en-GB" sz="1200" b="0">
                <a:latin typeface="Times New Roman" pitchFamily="18" charset="0"/>
              </a:rPr>
            </a:br>
            <a:r>
              <a:rPr lang="en-GB" sz="1200" b="0">
                <a:latin typeface="Times New Roman" pitchFamily="18" charset="0"/>
              </a:rPr>
              <a:t> </a:t>
            </a:r>
            <a:r>
              <a:rPr lang="en-GB" sz="1200" b="0"/>
              <a:t>Germany</a:t>
            </a:r>
          </a:p>
        </p:txBody>
      </p:sp>
      <p:sp>
        <p:nvSpPr>
          <p:cNvPr id="926740" name="Line 20"/>
          <p:cNvSpPr>
            <a:spLocks noChangeShapeType="1"/>
          </p:cNvSpPr>
          <p:nvPr/>
        </p:nvSpPr>
        <p:spPr bwMode="auto">
          <a:xfrm>
            <a:off x="3371850" y="2808288"/>
            <a:ext cx="609600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926741" name="Rectangle 21"/>
          <p:cNvSpPr>
            <a:spLocks noChangeArrowheads="1"/>
          </p:cNvSpPr>
          <p:nvPr/>
        </p:nvSpPr>
        <p:spPr bwMode="auto">
          <a:xfrm>
            <a:off x="2433638" y="4616450"/>
            <a:ext cx="1827212" cy="4508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SPb Technological University</a:t>
            </a:r>
            <a:r>
              <a:rPr lang="en-GB" sz="1200" b="0"/>
              <a:t>, Russia</a:t>
            </a:r>
          </a:p>
        </p:txBody>
      </p:sp>
      <p:sp>
        <p:nvSpPr>
          <p:cNvPr id="926742" name="Rectangle 22"/>
          <p:cNvSpPr>
            <a:spLocks noChangeArrowheads="1"/>
          </p:cNvSpPr>
          <p:nvPr/>
        </p:nvSpPr>
        <p:spPr bwMode="auto">
          <a:xfrm>
            <a:off x="5114925" y="4600575"/>
            <a:ext cx="1812925" cy="463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SPb Electrotechnical State University,</a:t>
            </a:r>
            <a:r>
              <a:rPr lang="en-GB" sz="1000" b="0"/>
              <a:t> Russia</a:t>
            </a:r>
          </a:p>
        </p:txBody>
      </p:sp>
      <p:sp>
        <p:nvSpPr>
          <p:cNvPr id="926743" name="Rectangle 23"/>
          <p:cNvSpPr>
            <a:spLocks noChangeArrowheads="1"/>
          </p:cNvSpPr>
          <p:nvPr/>
        </p:nvSpPr>
        <p:spPr bwMode="auto">
          <a:xfrm>
            <a:off x="2392363" y="2306638"/>
            <a:ext cx="974725" cy="5191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r>
              <a:rPr lang="en-GB" sz="1200"/>
              <a:t>FORTUM, </a:t>
            </a:r>
            <a:r>
              <a:rPr lang="en-GB" sz="1200" b="0"/>
              <a:t>Finland</a:t>
            </a:r>
          </a:p>
        </p:txBody>
      </p:sp>
      <p:sp>
        <p:nvSpPr>
          <p:cNvPr id="926744" name="Rectangle 24"/>
          <p:cNvSpPr>
            <a:spLocks noChangeArrowheads="1"/>
          </p:cNvSpPr>
          <p:nvPr/>
        </p:nvSpPr>
        <p:spPr bwMode="auto">
          <a:xfrm>
            <a:off x="354013" y="395288"/>
            <a:ext cx="83708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sz="2000">
              <a:solidFill>
                <a:srgbClr val="990033"/>
              </a:solidFill>
            </a:endParaRPr>
          </a:p>
          <a:p>
            <a:pPr algn="ctr"/>
            <a:r>
              <a:rPr lang="en-US" sz="2000">
                <a:solidFill>
                  <a:srgbClr val="A50021"/>
                </a:solidFill>
              </a:rPr>
              <a:t>Investigation of Corium Melt Interaction with NPP </a:t>
            </a:r>
            <a:br>
              <a:rPr lang="en-US" sz="2000">
                <a:solidFill>
                  <a:srgbClr val="A50021"/>
                </a:solidFill>
              </a:rPr>
            </a:br>
            <a:r>
              <a:rPr lang="en-US" sz="2000">
                <a:solidFill>
                  <a:srgbClr val="A50021"/>
                </a:solidFill>
              </a:rPr>
              <a:t>Reactor Vessel Steel </a:t>
            </a:r>
            <a:r>
              <a:rPr lang="en-US" sz="1800">
                <a:solidFill>
                  <a:srgbClr val="A50021"/>
                </a:solidFill>
              </a:rPr>
              <a:t>(</a:t>
            </a:r>
            <a:r>
              <a:rPr lang="en-US" sz="2000">
                <a:solidFill>
                  <a:srgbClr val="A50021"/>
                </a:solidFill>
              </a:rPr>
              <a:t>#3592</a:t>
            </a:r>
            <a:r>
              <a:rPr lang="en-US" sz="2400">
                <a:solidFill>
                  <a:srgbClr val="A50021"/>
                </a:solidFill>
              </a:rPr>
              <a:t> </a:t>
            </a:r>
            <a:r>
              <a:rPr lang="en-US" sz="2000">
                <a:solidFill>
                  <a:srgbClr val="A50021"/>
                </a:solidFill>
              </a:rPr>
              <a:t>METCOR-P)</a:t>
            </a:r>
            <a:endParaRPr lang="en-GB" sz="2000">
              <a:solidFill>
                <a:srgbClr val="A50021"/>
              </a:solidFill>
            </a:endParaRPr>
          </a:p>
        </p:txBody>
      </p:sp>
      <p:graphicFrame>
        <p:nvGraphicFramePr>
          <p:cNvPr id="926745" name="Object 25"/>
          <p:cNvGraphicFramePr>
            <a:graphicFrameLocks noChangeAspect="1"/>
          </p:cNvGraphicFramePr>
          <p:nvPr/>
        </p:nvGraphicFramePr>
        <p:xfrm>
          <a:off x="371475" y="5114925"/>
          <a:ext cx="8340725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46" name="Документ" r:id="rId4" imgW="6847099" imgH="1536102" progId="Word.Document.8">
                  <p:embed/>
                </p:oleObj>
              </mc:Choice>
              <mc:Fallback>
                <p:oleObj name="Документ" r:id="rId4" imgW="6847099" imgH="1536102" progId="Word.Document.8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5114925"/>
                        <a:ext cx="8340725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1A783B19-BDE3-47A5-B64D-7B3E599A6446}" type="slidenum">
              <a:rPr lang="en-GB"/>
              <a:pPr/>
              <a:t>30</a:t>
            </a:fld>
            <a:endParaRPr lang="en-GB"/>
          </a:p>
        </p:txBody>
      </p:sp>
      <p:sp>
        <p:nvSpPr>
          <p:cNvPr id="102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296863"/>
            <a:ext cx="7772400" cy="1376362"/>
          </a:xfrm>
        </p:spPr>
        <p:txBody>
          <a:bodyPr/>
          <a:lstStyle/>
          <a:p>
            <a:r>
              <a:rPr lang="en-US"/>
              <a:t>Task 2. Interaction during molten corium oxidation transients. Tests MCP-6, MCP-7</a:t>
            </a:r>
            <a:endParaRPr lang="ru-RU"/>
          </a:p>
        </p:txBody>
      </p:sp>
      <p:sp>
        <p:nvSpPr>
          <p:cNvPr id="1028101" name="Rectangle 5"/>
          <p:cNvSpPr>
            <a:spLocks noChangeArrowheads="1"/>
          </p:cNvSpPr>
          <p:nvPr/>
        </p:nvSpPr>
        <p:spPr bwMode="auto">
          <a:xfrm>
            <a:off x="700088" y="2362200"/>
            <a:ext cx="8102600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/>
            <a:r>
              <a:rPr lang="en-US" sz="2800">
                <a:solidFill>
                  <a:srgbClr val="000066"/>
                </a:solidFill>
              </a:rPr>
              <a:t>Oxide and metal melts after replacement of the neutral atmosphere by the oxidizing one</a:t>
            </a:r>
            <a:endParaRPr lang="ru-RU" sz="28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AA359FA1-C7A2-4548-889E-875596B670D2}" type="slidenum">
              <a:rPr lang="en-GB"/>
              <a:pPr/>
              <a:t>31</a:t>
            </a:fld>
            <a:endParaRPr lang="en-GB"/>
          </a:p>
        </p:txBody>
      </p:sp>
      <p:sp>
        <p:nvSpPr>
          <p:cNvPr id="1029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76225" y="1349375"/>
            <a:ext cx="8601075" cy="123825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>
                <a:effectLst/>
              </a:rPr>
              <a:t>	</a:t>
            </a:r>
            <a:r>
              <a:rPr lang="en-US" b="1">
                <a:effectLst/>
              </a:rPr>
              <a:t>Study of oxidation kinetics of the U- and Zr- containing metallic melt  through the oxidic surface crust after neutral atmosphere replacement by steam</a:t>
            </a:r>
            <a:r>
              <a:rPr lang="en-US">
                <a:effectLst/>
              </a:rPr>
              <a:t> </a:t>
            </a:r>
            <a:endParaRPr lang="ru-RU">
              <a:effectLst/>
            </a:endParaRPr>
          </a:p>
        </p:txBody>
      </p:sp>
      <p:sp>
        <p:nvSpPr>
          <p:cNvPr id="1029128" name="Rectangle 8"/>
          <p:cNvSpPr>
            <a:spLocks noChangeArrowheads="1"/>
          </p:cNvSpPr>
          <p:nvPr/>
        </p:nvSpPr>
        <p:spPr bwMode="auto">
          <a:xfrm>
            <a:off x="571500" y="608013"/>
            <a:ext cx="7772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/>
            <a:r>
              <a:rPr lang="en-US" sz="2800">
                <a:solidFill>
                  <a:srgbClr val="A50021"/>
                </a:solidFill>
              </a:rPr>
              <a:t>Objectives</a:t>
            </a:r>
            <a:r>
              <a:rPr lang="ru-RU" sz="2800">
                <a:solidFill>
                  <a:srgbClr val="A50021"/>
                </a:solidFill>
              </a:rPr>
              <a:t>: </a:t>
            </a:r>
          </a:p>
        </p:txBody>
      </p:sp>
      <p:sp>
        <p:nvSpPr>
          <p:cNvPr id="1029129" name="Rectangle 9"/>
          <p:cNvSpPr>
            <a:spLocks noChangeArrowheads="1"/>
          </p:cNvSpPr>
          <p:nvPr/>
        </p:nvSpPr>
        <p:spPr bwMode="auto">
          <a:xfrm>
            <a:off x="700088" y="254000"/>
            <a:ext cx="77724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r>
              <a:rPr lang="en-US" sz="2800">
                <a:solidFill>
                  <a:srgbClr val="A50021"/>
                </a:solidFill>
              </a:rPr>
              <a:t>Test MCP-6</a:t>
            </a:r>
            <a:r>
              <a:rPr lang="ru-RU" sz="28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1029124" name="Rectangle 4"/>
          <p:cNvSpPr>
            <a:spLocks noChangeArrowheads="1"/>
          </p:cNvSpPr>
          <p:nvPr/>
        </p:nvSpPr>
        <p:spPr bwMode="auto">
          <a:xfrm>
            <a:off x="760413" y="2562225"/>
            <a:ext cx="7772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59" tIns="46030" rIns="92059" bIns="46030" anchor="ctr"/>
          <a:lstStyle/>
          <a:p>
            <a:pPr algn="ctr" defTabSz="762000"/>
            <a:r>
              <a:rPr lang="en-US" sz="2800">
                <a:solidFill>
                  <a:srgbClr val="A50021"/>
                </a:solidFill>
              </a:rPr>
              <a:t>Experimental parameters</a:t>
            </a:r>
            <a:r>
              <a:rPr lang="ru-RU" sz="2800">
                <a:solidFill>
                  <a:srgbClr val="A50021"/>
                </a:solidFill>
              </a:rPr>
              <a:t>: </a:t>
            </a:r>
          </a:p>
        </p:txBody>
      </p:sp>
      <p:sp>
        <p:nvSpPr>
          <p:cNvPr id="1029125" name="Text Box 5"/>
          <p:cNvSpPr txBox="1">
            <a:spLocks noChangeArrowheads="1"/>
          </p:cNvSpPr>
          <p:nvPr/>
        </p:nvSpPr>
        <p:spPr bwMode="auto">
          <a:xfrm>
            <a:off x="290513" y="3073400"/>
            <a:ext cx="8623300" cy="3305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Steel specimen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: 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absent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 Crucible charge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: </a:t>
            </a:r>
            <a:r>
              <a:rPr lang="en-GB">
                <a:solidFill>
                  <a:srgbClr val="000066"/>
                </a:solidFill>
                <a:latin typeface="Arial" pitchFamily="34" charset="0"/>
              </a:rPr>
              <a:t>SS 08Kh18N10T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(</a:t>
            </a:r>
            <a:r>
              <a:rPr lang="en-GB">
                <a:solidFill>
                  <a:srgbClr val="000066"/>
                </a:solidFill>
                <a:latin typeface="Arial" pitchFamily="34" charset="0"/>
              </a:rPr>
              <a:t>1475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g), 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>
                <a:solidFill>
                  <a:srgbClr val="000066"/>
                </a:solidFill>
                <a:latin typeface="Arial" pitchFamily="34" charset="0"/>
              </a:rPr>
              <a:t>                                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U (</a:t>
            </a:r>
            <a:r>
              <a:rPr lang="en-GB">
                <a:solidFill>
                  <a:srgbClr val="000066"/>
                </a:solidFill>
                <a:latin typeface="Arial" pitchFamily="34" charset="0"/>
              </a:rPr>
              <a:t>487g), Zr (324g)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 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Melt temperature at oxidation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: 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>
                <a:solidFill>
                  <a:srgbClr val="000066"/>
                </a:solidFill>
                <a:latin typeface="Arial" pitchFamily="34" charset="0"/>
              </a:rPr>
              <a:t>    1380…1580</a:t>
            </a:r>
            <a:r>
              <a:rPr lang="ru-RU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С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Atmosphere</a:t>
            </a:r>
            <a:r>
              <a:rPr lang="ru-RU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: </a:t>
            </a:r>
            <a:r>
              <a:rPr lang="en-US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steam</a:t>
            </a:r>
            <a:endParaRPr lang="ru-RU">
              <a:solidFill>
                <a:srgbClr val="000066"/>
              </a:solidFill>
              <a:latin typeface="Arial" pitchFamily="34" charset="0"/>
              <a:sym typeface="Symbol" pitchFamily="18" charset="2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Condition of the melt surface</a:t>
            </a:r>
            <a:r>
              <a:rPr lang="ru-RU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:  </a:t>
            </a:r>
            <a:r>
              <a:rPr lang="en-US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covered by the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   preformed oxidic crust</a:t>
            </a:r>
            <a:endParaRPr lang="ru-RU">
              <a:solidFill>
                <a:srgbClr val="000066"/>
              </a:solidFill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B53D736C-E3F5-4C56-8D69-C53443BE70B1}" type="slidenum">
              <a:rPr lang="en-GB"/>
              <a:pPr/>
              <a:t>32</a:t>
            </a:fld>
            <a:endParaRPr lang="en-GB"/>
          </a:p>
        </p:txBody>
      </p:sp>
      <p:sp>
        <p:nvSpPr>
          <p:cNvPr id="1030146" name="Rectangle 3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1030147" name="Rectangle 5"/>
          <p:cNvSpPr>
            <a:spLocks noChangeArrowheads="1"/>
          </p:cNvSpPr>
          <p:nvPr/>
        </p:nvSpPr>
        <p:spPr bwMode="auto">
          <a:xfrm>
            <a:off x="2282825" y="0"/>
            <a:ext cx="4157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marL="342900" indent="-342900" algn="ctr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2800">
                <a:solidFill>
                  <a:srgbClr val="A50021"/>
                </a:solidFill>
              </a:rPr>
              <a:t>Furnace</a:t>
            </a:r>
            <a:r>
              <a:rPr lang="ru-RU" sz="2800">
                <a:solidFill>
                  <a:srgbClr val="A50021"/>
                </a:solidFill>
              </a:rPr>
              <a:t> </a:t>
            </a:r>
            <a:r>
              <a:rPr lang="en-US" sz="2800">
                <a:solidFill>
                  <a:srgbClr val="A50021"/>
                </a:solidFill>
              </a:rPr>
              <a:t>schematics</a:t>
            </a:r>
            <a:endParaRPr lang="en-GB" sz="2800">
              <a:solidFill>
                <a:srgbClr val="A50021"/>
              </a:solidFill>
            </a:endParaRPr>
          </a:p>
        </p:txBody>
      </p:sp>
      <p:sp>
        <p:nvSpPr>
          <p:cNvPr id="1030148" name="Rectangle 7"/>
          <p:cNvSpPr>
            <a:spLocks noChangeArrowheads="1"/>
          </p:cNvSpPr>
          <p:nvPr/>
        </p:nvSpPr>
        <p:spPr bwMode="auto">
          <a:xfrm>
            <a:off x="250825" y="5210175"/>
            <a:ext cx="862171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ru-RU" sz="1300" b="0"/>
              <a:t>1 </a:t>
            </a:r>
            <a:r>
              <a:rPr lang="en-US" b="0"/>
              <a:t>– two ports of corrosion-resistant tube: for steam supply and for the introduction of  W/Re thermocouple in a tungsten sheath; 2 – water-cooled furnace cover; 3 – quartz tube; 4 – crucible made of ZrO</a:t>
            </a:r>
            <a:r>
              <a:rPr lang="en-US" b="0" baseline="-25000"/>
              <a:t>2</a:t>
            </a:r>
            <a:r>
              <a:rPr lang="en-US" b="0"/>
              <a:t> concrete; 5 – metallic melt; 6 – inductor; 7 – thermal insulation; 8 – lightweight bottom; 9 – two W/Re thermocouples in the ZrO</a:t>
            </a:r>
            <a:r>
              <a:rPr lang="en-US" b="0" baseline="-25000"/>
              <a:t>2</a:t>
            </a:r>
            <a:r>
              <a:rPr lang="en-US" b="0"/>
              <a:t> sheath; 10 – corrosion-resistant bottom; 11 – Ar supply port; 12 – lid of monitoring window; 13 – pyrometer; 14 – video camera</a:t>
            </a:r>
            <a:endParaRPr lang="en-GB" sz="1300" b="0"/>
          </a:p>
        </p:txBody>
      </p:sp>
      <p:sp>
        <p:nvSpPr>
          <p:cNvPr id="1030149" name="Rectangle 13"/>
          <p:cNvSpPr>
            <a:spLocks noChangeArrowheads="1"/>
          </p:cNvSpPr>
          <p:nvPr/>
        </p:nvSpPr>
        <p:spPr bwMode="auto">
          <a:xfrm>
            <a:off x="4295775" y="1168400"/>
            <a:ext cx="4646613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defTabSz="762000">
              <a:buFontTx/>
              <a:buChar char="•"/>
            </a:pPr>
            <a:r>
              <a:rPr lang="en-US">
                <a:solidFill>
                  <a:srgbClr val="000066"/>
                </a:solidFill>
              </a:rPr>
              <a:t> The used crucible (4) was made of ZrO</a:t>
            </a:r>
            <a:r>
              <a:rPr lang="en-US" baseline="-25000">
                <a:solidFill>
                  <a:srgbClr val="000066"/>
                </a:solidFill>
              </a:rPr>
              <a:t>2</a:t>
            </a:r>
            <a:r>
              <a:rPr lang="en-US">
                <a:solidFill>
                  <a:srgbClr val="000066"/>
                </a:solidFill>
              </a:rPr>
              <a:t> concrete</a:t>
            </a:r>
            <a:endParaRPr lang="ru-RU">
              <a:solidFill>
                <a:srgbClr val="000066"/>
              </a:solidFill>
            </a:endParaRPr>
          </a:p>
          <a:p>
            <a:pPr defTabSz="762000">
              <a:buFontTx/>
              <a:buChar char="•"/>
            </a:pPr>
            <a:r>
              <a:rPr lang="en-US">
                <a:solidFill>
                  <a:srgbClr val="000066"/>
                </a:solidFill>
              </a:rPr>
              <a:t> To prevent steam penetration into the melt through</a:t>
            </a:r>
            <a:br>
              <a:rPr lang="en-US">
                <a:solidFill>
                  <a:srgbClr val="000066"/>
                </a:solidFill>
              </a:rPr>
            </a:br>
            <a:r>
              <a:rPr lang="en-US">
                <a:solidFill>
                  <a:srgbClr val="000066"/>
                </a:solidFill>
              </a:rPr>
              <a:t>   walls of the crucible, its outer surfaces (side,</a:t>
            </a:r>
            <a:br>
              <a:rPr lang="en-US">
                <a:solidFill>
                  <a:srgbClr val="000066"/>
                </a:solidFill>
              </a:rPr>
            </a:br>
            <a:r>
              <a:rPr lang="en-US">
                <a:solidFill>
                  <a:srgbClr val="000066"/>
                </a:solidFill>
              </a:rPr>
              <a:t>   bottom and upper top) were coated with</a:t>
            </a:r>
            <a:br>
              <a:rPr lang="en-US">
                <a:solidFill>
                  <a:srgbClr val="000066"/>
                </a:solidFill>
              </a:rPr>
            </a:br>
            <a:r>
              <a:rPr lang="en-US">
                <a:solidFill>
                  <a:srgbClr val="000066"/>
                </a:solidFill>
              </a:rPr>
              <a:t>   alumosilicate enamel with ZrO</a:t>
            </a:r>
            <a:r>
              <a:rPr lang="en-US" baseline="-25000">
                <a:solidFill>
                  <a:srgbClr val="000066"/>
                </a:solidFill>
              </a:rPr>
              <a:t>2</a:t>
            </a:r>
            <a:r>
              <a:rPr lang="en-US">
                <a:solidFill>
                  <a:srgbClr val="000066"/>
                </a:solidFill>
              </a:rPr>
              <a:t> filling. </a:t>
            </a:r>
            <a:endParaRPr lang="ru-RU" baseline="-25000">
              <a:solidFill>
                <a:srgbClr val="000066"/>
              </a:solidFill>
            </a:endParaRPr>
          </a:p>
          <a:p>
            <a:pPr defTabSz="762000">
              <a:buFontTx/>
              <a:buChar char="•"/>
            </a:pPr>
            <a:r>
              <a:rPr lang="ru-RU">
                <a:solidFill>
                  <a:srgbClr val="000066"/>
                </a:solidFill>
              </a:rPr>
              <a:t> </a:t>
            </a:r>
            <a:r>
              <a:rPr lang="en-US">
                <a:solidFill>
                  <a:srgbClr val="000066"/>
                </a:solidFill>
              </a:rPr>
              <a:t>The crucible outer surface was separated from the</a:t>
            </a:r>
            <a:br>
              <a:rPr lang="en-US">
                <a:solidFill>
                  <a:srgbClr val="000066"/>
                </a:solidFill>
              </a:rPr>
            </a:br>
            <a:r>
              <a:rPr lang="en-US">
                <a:solidFill>
                  <a:srgbClr val="000066"/>
                </a:solidFill>
              </a:rPr>
              <a:t>   water-cooled inductor with thermal insulation (7)</a:t>
            </a:r>
            <a:br>
              <a:rPr lang="en-US">
                <a:solidFill>
                  <a:srgbClr val="000066"/>
                </a:solidFill>
              </a:rPr>
            </a:br>
            <a:r>
              <a:rPr lang="en-US">
                <a:solidFill>
                  <a:srgbClr val="000066"/>
                </a:solidFill>
              </a:rPr>
              <a:t>   made of mullite cotton and </a:t>
            </a:r>
            <a:r>
              <a:rPr lang="ru-RU">
                <a:solidFill>
                  <a:srgbClr val="000066"/>
                </a:solidFill>
              </a:rPr>
              <a:t> </a:t>
            </a:r>
            <a:r>
              <a:rPr lang="en-US">
                <a:solidFill>
                  <a:srgbClr val="000066"/>
                </a:solidFill>
              </a:rPr>
              <a:t>ZrO</a:t>
            </a:r>
            <a:r>
              <a:rPr lang="en-US" baseline="-25000">
                <a:solidFill>
                  <a:srgbClr val="000066"/>
                </a:solidFill>
              </a:rPr>
              <a:t>2</a:t>
            </a:r>
            <a:r>
              <a:rPr lang="en-US">
                <a:solidFill>
                  <a:srgbClr val="000066"/>
                </a:solidFill>
              </a:rPr>
              <a:t> filling</a:t>
            </a:r>
            <a:endParaRPr lang="ru-RU" baseline="-25000">
              <a:solidFill>
                <a:srgbClr val="000066"/>
              </a:solidFill>
            </a:endParaRPr>
          </a:p>
          <a:p>
            <a:pPr defTabSz="762000">
              <a:buFontTx/>
              <a:buChar char="•"/>
            </a:pPr>
            <a:r>
              <a:rPr lang="ru-RU">
                <a:solidFill>
                  <a:srgbClr val="000066"/>
                </a:solidFill>
              </a:rPr>
              <a:t> </a:t>
            </a:r>
            <a:r>
              <a:rPr lang="en-US">
                <a:solidFill>
                  <a:srgbClr val="000066"/>
                </a:solidFill>
              </a:rPr>
              <a:t>To reduce steam condensation on the water-cooled</a:t>
            </a:r>
            <a:br>
              <a:rPr lang="en-US">
                <a:solidFill>
                  <a:srgbClr val="000066"/>
                </a:solidFill>
              </a:rPr>
            </a:br>
            <a:r>
              <a:rPr lang="en-US">
                <a:solidFill>
                  <a:srgbClr val="000066"/>
                </a:solidFill>
              </a:rPr>
              <a:t>   furnace cover </a:t>
            </a:r>
            <a:r>
              <a:rPr lang="ru-RU">
                <a:solidFill>
                  <a:srgbClr val="000066"/>
                </a:solidFill>
              </a:rPr>
              <a:t>(2)</a:t>
            </a:r>
            <a:r>
              <a:rPr lang="en-US">
                <a:solidFill>
                  <a:srgbClr val="000066"/>
                </a:solidFill>
              </a:rPr>
              <a:t>, its thickness was increased</a:t>
            </a:r>
            <a:endParaRPr lang="ru-RU">
              <a:solidFill>
                <a:srgbClr val="000066"/>
              </a:solidFill>
            </a:endParaRPr>
          </a:p>
          <a:p>
            <a:pPr defTabSz="762000">
              <a:buFontTx/>
              <a:buChar char="•"/>
            </a:pPr>
            <a:r>
              <a:rPr lang="ru-RU">
                <a:solidFill>
                  <a:srgbClr val="000066"/>
                </a:solidFill>
              </a:rPr>
              <a:t> </a:t>
            </a:r>
            <a:r>
              <a:rPr lang="en-US">
                <a:solidFill>
                  <a:srgbClr val="000066"/>
                </a:solidFill>
              </a:rPr>
              <a:t>The molten pool surface</a:t>
            </a:r>
            <a:r>
              <a:rPr lang="en-US"/>
              <a:t> </a:t>
            </a:r>
            <a:r>
              <a:rPr lang="en-US">
                <a:solidFill>
                  <a:srgbClr val="000066"/>
                </a:solidFill>
              </a:rPr>
              <a:t>was located at the crucible</a:t>
            </a:r>
            <a:br>
              <a:rPr lang="en-US">
                <a:solidFill>
                  <a:srgbClr val="000066"/>
                </a:solidFill>
              </a:rPr>
            </a:br>
            <a:r>
              <a:rPr lang="en-US">
                <a:solidFill>
                  <a:srgbClr val="000066"/>
                </a:solidFill>
              </a:rPr>
              <a:t>  upper top</a:t>
            </a:r>
            <a:endParaRPr lang="ru-RU">
              <a:solidFill>
                <a:srgbClr val="000066"/>
              </a:solidFill>
            </a:endParaRPr>
          </a:p>
          <a:p>
            <a:pPr defTabSz="762000">
              <a:buFontTx/>
              <a:buChar char="•"/>
            </a:pPr>
            <a:r>
              <a:rPr lang="ru-RU">
                <a:solidFill>
                  <a:srgbClr val="000066"/>
                </a:solidFill>
              </a:rPr>
              <a:t> </a:t>
            </a:r>
            <a:r>
              <a:rPr lang="en-US">
                <a:solidFill>
                  <a:srgbClr val="000066"/>
                </a:solidFill>
              </a:rPr>
              <a:t>The furnace volume including thermal insulation</a:t>
            </a:r>
            <a:r>
              <a:rPr lang="ru-RU">
                <a:solidFill>
                  <a:srgbClr val="000066"/>
                </a:solidFill>
              </a:rPr>
              <a:t> (7)</a:t>
            </a:r>
            <a:r>
              <a:rPr lang="en-US">
                <a:solidFill>
                  <a:srgbClr val="000066"/>
                </a:solidFill>
              </a:rPr>
              <a:t/>
            </a:r>
            <a:br>
              <a:rPr lang="en-US">
                <a:solidFill>
                  <a:srgbClr val="000066"/>
                </a:solidFill>
              </a:rPr>
            </a:br>
            <a:r>
              <a:rPr lang="en-US">
                <a:solidFill>
                  <a:srgbClr val="000066"/>
                </a:solidFill>
              </a:rPr>
              <a:t>   was separated from the ambient atmosphere with</a:t>
            </a:r>
            <a:br>
              <a:rPr lang="en-US">
                <a:solidFill>
                  <a:srgbClr val="000066"/>
                </a:solidFill>
              </a:rPr>
            </a:br>
            <a:r>
              <a:rPr lang="en-US">
                <a:solidFill>
                  <a:srgbClr val="000066"/>
                </a:solidFill>
              </a:rPr>
              <a:t>   hot quartz tube</a:t>
            </a:r>
            <a:r>
              <a:rPr lang="ru-RU">
                <a:solidFill>
                  <a:srgbClr val="000066"/>
                </a:solidFill>
              </a:rPr>
              <a:t> (3)</a:t>
            </a:r>
            <a:endParaRPr lang="en-US">
              <a:solidFill>
                <a:srgbClr val="000066"/>
              </a:solidFill>
            </a:endParaRPr>
          </a:p>
          <a:p>
            <a:pPr defTabSz="762000">
              <a:buFontTx/>
              <a:buChar char="•"/>
            </a:pPr>
            <a:r>
              <a:rPr lang="en-US">
                <a:solidFill>
                  <a:srgbClr val="000066"/>
                </a:solidFill>
              </a:rPr>
              <a:t> Furnace atmosphere was</a:t>
            </a:r>
            <a:r>
              <a:rPr lang="ru-RU">
                <a:solidFill>
                  <a:srgbClr val="000066"/>
                </a:solidFill>
              </a:rPr>
              <a:t> </a:t>
            </a:r>
            <a:r>
              <a:rPr lang="en-US">
                <a:solidFill>
                  <a:srgbClr val="000066"/>
                </a:solidFill>
              </a:rPr>
              <a:t>Ar/steam</a:t>
            </a:r>
            <a:r>
              <a:rPr lang="ru-RU">
                <a:solidFill>
                  <a:srgbClr val="000066"/>
                </a:solidFill>
              </a:rPr>
              <a:t> </a:t>
            </a:r>
            <a:endParaRPr lang="en-GB">
              <a:solidFill>
                <a:srgbClr val="000066"/>
              </a:solidFill>
            </a:endParaRPr>
          </a:p>
        </p:txBody>
      </p:sp>
      <p:pic>
        <p:nvPicPr>
          <p:cNvPr id="103015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638175"/>
            <a:ext cx="38481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550A4BA4-EFBF-44B4-A5A5-CE7CA34B9984}" type="slidenum">
              <a:rPr lang="en-GB"/>
              <a:pPr/>
              <a:t>33</a:t>
            </a:fld>
            <a:endParaRPr lang="en-GB"/>
          </a:p>
        </p:txBody>
      </p:sp>
      <p:sp>
        <p:nvSpPr>
          <p:cNvPr id="1037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93725"/>
          </a:xfrm>
        </p:spPr>
        <p:txBody>
          <a:bodyPr/>
          <a:lstStyle/>
          <a:p>
            <a:pPr defTabSz="835025"/>
            <a:r>
              <a:rPr lang="en-US"/>
              <a:t>Surface view during the test</a:t>
            </a:r>
            <a:endParaRPr lang="en-GB"/>
          </a:p>
        </p:txBody>
      </p:sp>
      <p:pic>
        <p:nvPicPr>
          <p:cNvPr id="1037317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3"/>
          <a:stretch>
            <a:fillRect/>
          </a:stretch>
        </p:blipFill>
        <p:spPr bwMode="auto">
          <a:xfrm>
            <a:off x="528638" y="1019175"/>
            <a:ext cx="3224212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318" name="Text Box 43"/>
          <p:cNvSpPr txBox="1">
            <a:spLocks noChangeArrowheads="1"/>
          </p:cNvSpPr>
          <p:nvPr/>
        </p:nvSpPr>
        <p:spPr bwMode="auto">
          <a:xfrm>
            <a:off x="223838" y="587375"/>
            <a:ext cx="39449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pitchFamily="34" charset="0"/>
              </a:rPr>
              <a:t>Beginning of the oxidation</a:t>
            </a:r>
            <a:r>
              <a:rPr lang="ru-RU" sz="1800">
                <a:latin typeface="Arial" pitchFamily="34" charset="0"/>
              </a:rPr>
              <a:t>,</a:t>
            </a:r>
            <a:r>
              <a:rPr lang="en-US" sz="1800">
                <a:latin typeface="Arial" pitchFamily="34" charset="0"/>
              </a:rPr>
              <a:t> </a:t>
            </a:r>
            <a:r>
              <a:rPr lang="ru-RU" sz="1800">
                <a:latin typeface="Arial" pitchFamily="34" charset="0"/>
              </a:rPr>
              <a:t>10000 </a:t>
            </a:r>
            <a:r>
              <a:rPr lang="en-US" sz="1800">
                <a:latin typeface="Arial" pitchFamily="34" charset="0"/>
              </a:rPr>
              <a:t>s</a:t>
            </a:r>
            <a:endParaRPr lang="ru-RU" sz="1800">
              <a:latin typeface="Arial" pitchFamily="34" charset="0"/>
            </a:endParaRPr>
          </a:p>
        </p:txBody>
      </p:sp>
      <p:pic>
        <p:nvPicPr>
          <p:cNvPr id="1037321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019175"/>
            <a:ext cx="2932112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322" name="Text Box 45"/>
          <p:cNvSpPr txBox="1">
            <a:spLocks noChangeArrowheads="1"/>
          </p:cNvSpPr>
          <p:nvPr/>
        </p:nvSpPr>
        <p:spPr bwMode="auto">
          <a:xfrm>
            <a:off x="4899025" y="571500"/>
            <a:ext cx="37163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pitchFamily="34" charset="0"/>
              </a:rPr>
              <a:t>Thick crust with cracks</a:t>
            </a:r>
            <a:r>
              <a:rPr lang="ru-RU" sz="1800">
                <a:latin typeface="Arial" pitchFamily="34" charset="0"/>
              </a:rPr>
              <a:t>, 20000 </a:t>
            </a:r>
            <a:r>
              <a:rPr lang="en-US" sz="1800">
                <a:latin typeface="Arial" pitchFamily="34" charset="0"/>
              </a:rPr>
              <a:t>s</a:t>
            </a:r>
            <a:endParaRPr lang="ru-RU" sz="1800">
              <a:latin typeface="Arial" pitchFamily="34" charset="0"/>
            </a:endParaRPr>
          </a:p>
        </p:txBody>
      </p:sp>
      <p:grpSp>
        <p:nvGrpSpPr>
          <p:cNvPr id="1037330" name="Group 18"/>
          <p:cNvGrpSpPr>
            <a:grpSpLocks/>
          </p:cNvGrpSpPr>
          <p:nvPr/>
        </p:nvGrpSpPr>
        <p:grpSpPr bwMode="auto">
          <a:xfrm>
            <a:off x="793750" y="3935413"/>
            <a:ext cx="4022725" cy="2435225"/>
            <a:chOff x="500" y="2479"/>
            <a:chExt cx="2534" cy="1534"/>
          </a:xfrm>
        </p:grpSpPr>
        <p:pic>
          <p:nvPicPr>
            <p:cNvPr id="1037323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" y="2479"/>
              <a:ext cx="1486" cy="1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7324" name="Text Box 12"/>
            <p:cNvSpPr txBox="1">
              <a:spLocks noChangeArrowheads="1"/>
            </p:cNvSpPr>
            <p:nvPr/>
          </p:nvSpPr>
          <p:spPr bwMode="auto">
            <a:xfrm>
              <a:off x="2244" y="3066"/>
              <a:ext cx="790" cy="29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1300">
                  <a:latin typeface="Arial" pitchFamily="34" charset="0"/>
                </a:rPr>
                <a:t>Metallic extrusions</a:t>
              </a:r>
            </a:p>
          </p:txBody>
        </p:sp>
        <p:sp>
          <p:nvSpPr>
            <p:cNvPr id="1037325" name="Line 13"/>
            <p:cNvSpPr>
              <a:spLocks noChangeShapeType="1"/>
            </p:cNvSpPr>
            <p:nvPr/>
          </p:nvSpPr>
          <p:spPr bwMode="auto">
            <a:xfrm flipH="1">
              <a:off x="1756" y="3239"/>
              <a:ext cx="470" cy="2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7326" name="Line 14"/>
            <p:cNvSpPr>
              <a:spLocks noChangeShapeType="1"/>
            </p:cNvSpPr>
            <p:nvPr/>
          </p:nvSpPr>
          <p:spPr bwMode="auto">
            <a:xfrm flipH="1">
              <a:off x="868" y="3239"/>
              <a:ext cx="1374" cy="3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37328" name="Rectangle 16"/>
          <p:cNvSpPr>
            <a:spLocks noChangeArrowheads="1"/>
          </p:cNvSpPr>
          <p:nvPr/>
        </p:nvSpPr>
        <p:spPr bwMode="auto">
          <a:xfrm>
            <a:off x="939800" y="3341688"/>
            <a:ext cx="509270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835025"/>
            <a:r>
              <a:rPr lang="en-US" sz="2800">
                <a:solidFill>
                  <a:srgbClr val="A50021"/>
                </a:solidFill>
              </a:rPr>
              <a:t>Crust surface view after test</a:t>
            </a:r>
            <a:endParaRPr lang="en-GB" sz="2800">
              <a:solidFill>
                <a:srgbClr val="A50021"/>
              </a:solidFill>
            </a:endParaRPr>
          </a:p>
        </p:txBody>
      </p:sp>
      <p:sp>
        <p:nvSpPr>
          <p:cNvPr id="1037329" name="Text Box 17"/>
          <p:cNvSpPr txBox="1">
            <a:spLocks noChangeArrowheads="1"/>
          </p:cNvSpPr>
          <p:nvPr/>
        </p:nvSpPr>
        <p:spPr bwMode="auto">
          <a:xfrm>
            <a:off x="4997450" y="4014788"/>
            <a:ext cx="3463925" cy="232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Abundant metallic and slag extrusions on the oxidic crust surface, as well as the melt  outflows/outbursts visually observed during the test evidence the presence of a large number of pores and cracks in the oxidic crust</a:t>
            </a:r>
            <a:endParaRPr lang="ru-RU" sz="1800" b="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3C9CF7EF-D079-4862-B127-D152EF80B22F}" type="slidenum">
              <a:rPr lang="en-GB"/>
              <a:pPr/>
              <a:t>34</a:t>
            </a:fld>
            <a:endParaRPr lang="en-GB"/>
          </a:p>
        </p:txBody>
      </p:sp>
      <p:sp>
        <p:nvSpPr>
          <p:cNvPr id="1042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3550" y="0"/>
            <a:ext cx="7772400" cy="630238"/>
          </a:xfrm>
        </p:spPr>
        <p:txBody>
          <a:bodyPr/>
          <a:lstStyle/>
          <a:p>
            <a:pPr defTabSz="835025"/>
            <a:r>
              <a:rPr lang="en-US" sz="3200"/>
              <a:t>Oxidation kinetics</a:t>
            </a:r>
            <a:endParaRPr lang="en-GB" sz="3200"/>
          </a:p>
        </p:txBody>
      </p:sp>
      <p:sp>
        <p:nvSpPr>
          <p:cNvPr id="1042435" name="Text Box 10"/>
          <p:cNvSpPr txBox="1">
            <a:spLocks noChangeArrowheads="1"/>
          </p:cNvSpPr>
          <p:nvPr/>
        </p:nvSpPr>
        <p:spPr bwMode="auto">
          <a:xfrm>
            <a:off x="5387975" y="638175"/>
            <a:ext cx="3463925" cy="588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 Oxidation of the melt by steam can be fairly well approximated by the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linear law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 with the steam absorption rate which equals</a:t>
            </a:r>
            <a:endParaRPr lang="ru-RU" sz="1800" b="0">
              <a:solidFill>
                <a:srgbClr val="000066"/>
              </a:solidFill>
              <a:latin typeface="Arial" pitchFamily="34" charset="0"/>
            </a:endParaRPr>
          </a:p>
          <a:p>
            <a:r>
              <a:rPr lang="ru-RU" sz="1800">
                <a:latin typeface="Arial" pitchFamily="34" charset="0"/>
              </a:rPr>
              <a:t>         </a:t>
            </a:r>
            <a:r>
              <a:rPr lang="ru-RU" sz="2000">
                <a:solidFill>
                  <a:srgbClr val="990033"/>
                </a:solidFill>
                <a:latin typeface="Arial" pitchFamily="34" charset="0"/>
              </a:rPr>
              <a:t>23 (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±</a:t>
            </a:r>
            <a:r>
              <a:rPr lang="ru-RU" sz="200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000">
                <a:solidFill>
                  <a:srgbClr val="990033"/>
                </a:solidFill>
                <a:latin typeface="Arial" pitchFamily="34" charset="0"/>
              </a:rPr>
              <a:t>) 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mg H</a:t>
            </a:r>
            <a:r>
              <a:rPr lang="en-US" sz="2000" baseline="-25000">
                <a:solidFill>
                  <a:srgbClr val="990033"/>
                </a:solidFill>
                <a:latin typeface="Arial" pitchFamily="34" charset="0"/>
              </a:rPr>
              <a:t>2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O/s</a:t>
            </a:r>
            <a:endParaRPr lang="ru-RU" sz="2000">
              <a:solidFill>
                <a:srgbClr val="990033"/>
              </a:solidFill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 Some decrease in the oxidation rate was observed at the beginning of steam supply (until </a:t>
            </a: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16200 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s) when the oxidic crust growth occurred, nevertheless, it should be stated that a reliable oxidation rate reduction has not been detected in the test</a:t>
            </a:r>
            <a:endParaRPr lang="ru-RU" sz="1800" b="0">
              <a:solidFill>
                <a:srgbClr val="000066"/>
              </a:solidFill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The oxidation rate stability irrespective of the oxidic crust thickness testifies to the decisive role of crust cracking</a:t>
            </a:r>
            <a:endParaRPr lang="ru-RU" sz="1800" b="0">
              <a:solidFill>
                <a:srgbClr val="000066"/>
              </a:solidFill>
              <a:latin typeface="Arial" pitchFamily="34" charset="0"/>
            </a:endParaRPr>
          </a:p>
        </p:txBody>
      </p:sp>
      <p:grpSp>
        <p:nvGrpSpPr>
          <p:cNvPr id="1042436" name="Group 19"/>
          <p:cNvGrpSpPr>
            <a:grpSpLocks/>
          </p:cNvGrpSpPr>
          <p:nvPr/>
        </p:nvGrpSpPr>
        <p:grpSpPr bwMode="auto">
          <a:xfrm>
            <a:off x="123825" y="600075"/>
            <a:ext cx="5292725" cy="5737225"/>
            <a:chOff x="78" y="378"/>
            <a:chExt cx="3334" cy="3614"/>
          </a:xfrm>
        </p:grpSpPr>
        <p:graphicFrame>
          <p:nvGraphicFramePr>
            <p:cNvPr id="1042437" name="Object 12"/>
            <p:cNvGraphicFramePr>
              <a:graphicFrameLocks noChangeAspect="1"/>
            </p:cNvGraphicFramePr>
            <p:nvPr/>
          </p:nvGraphicFramePr>
          <p:xfrm>
            <a:off x="78" y="776"/>
            <a:ext cx="3334" cy="3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441" name="Plot" r:id="rId4" imgW="6512400" imgH="6282000" progId="Grapher.Document">
                    <p:embed/>
                  </p:oleObj>
                </mc:Choice>
                <mc:Fallback>
                  <p:oleObj name="Plot" r:id="rId4" imgW="6512400" imgH="6282000" progId="Grapher.Document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" y="776"/>
                          <a:ext cx="3334" cy="321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2438" name="AutoShape 16"/>
            <p:cNvSpPr>
              <a:spLocks noChangeArrowheads="1"/>
            </p:cNvSpPr>
            <p:nvPr/>
          </p:nvSpPr>
          <p:spPr bwMode="auto">
            <a:xfrm>
              <a:off x="1215" y="382"/>
              <a:ext cx="1020" cy="318"/>
            </a:xfrm>
            <a:prstGeom prst="wedgeRectCallout">
              <a:avLst>
                <a:gd name="adj1" fmla="val 54116"/>
                <a:gd name="adj2" fmla="val 144023"/>
              </a:avLst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r>
                <a:rPr lang="en-US" sz="1200" b="0"/>
                <a:t>Increase in steam  consumption</a:t>
              </a:r>
              <a:endParaRPr lang="ru-RU" sz="1200" b="0"/>
            </a:p>
          </p:txBody>
        </p:sp>
        <p:sp>
          <p:nvSpPr>
            <p:cNvPr id="1042439" name="AutoShape 6"/>
            <p:cNvSpPr>
              <a:spLocks noChangeArrowheads="1"/>
            </p:cNvSpPr>
            <p:nvPr/>
          </p:nvSpPr>
          <p:spPr bwMode="auto">
            <a:xfrm>
              <a:off x="96" y="378"/>
              <a:ext cx="1020" cy="318"/>
            </a:xfrm>
            <a:prstGeom prst="wedgeRectCallout">
              <a:avLst>
                <a:gd name="adj1" fmla="val 14704"/>
                <a:gd name="adj2" fmla="val 138366"/>
              </a:avLst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r>
                <a:rPr lang="en-US" sz="1200" b="0"/>
                <a:t>Beginning of steam supply</a:t>
              </a:r>
              <a:endParaRPr lang="ru-RU" sz="1200" b="0"/>
            </a:p>
          </p:txBody>
        </p:sp>
        <p:sp>
          <p:nvSpPr>
            <p:cNvPr id="1042440" name="AutoShape 8"/>
            <p:cNvSpPr>
              <a:spLocks noChangeArrowheads="1"/>
            </p:cNvSpPr>
            <p:nvPr/>
          </p:nvSpPr>
          <p:spPr bwMode="auto">
            <a:xfrm>
              <a:off x="2288" y="380"/>
              <a:ext cx="1020" cy="318"/>
            </a:xfrm>
            <a:prstGeom prst="wedgeRectCallout">
              <a:avLst>
                <a:gd name="adj1" fmla="val 38824"/>
                <a:gd name="adj2" fmla="val 151574"/>
              </a:avLst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r>
                <a:rPr lang="en-US" sz="1200" b="0"/>
                <a:t>Steam supply termination</a:t>
              </a:r>
              <a:endParaRPr lang="ru-RU" sz="1200" b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6B0C1EBA-4CEF-4D8B-AA0D-A114450BC806}" type="slidenum">
              <a:rPr lang="en-GB"/>
              <a:pPr/>
              <a:t>35</a:t>
            </a:fld>
            <a:endParaRPr lang="en-GB"/>
          </a:p>
        </p:txBody>
      </p:sp>
      <p:sp>
        <p:nvSpPr>
          <p:cNvPr id="1050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68300" y="1679575"/>
            <a:ext cx="8601075" cy="130175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>
                <a:effectLst/>
              </a:rPr>
              <a:t>	</a:t>
            </a:r>
            <a:r>
              <a:rPr lang="en-US" b="1">
                <a:effectLst/>
              </a:rPr>
              <a:t>Study of oxidation kinetics of the suboxidized molten pool through surface</a:t>
            </a:r>
            <a:r>
              <a:rPr lang="ru-RU" b="1">
                <a:effectLst/>
              </a:rPr>
              <a:t> </a:t>
            </a:r>
            <a:r>
              <a:rPr lang="en-US" b="1">
                <a:effectLst/>
              </a:rPr>
              <a:t>oxidic crust  after neutral atmosphere replacement by steam</a:t>
            </a:r>
            <a:endParaRPr lang="ru-RU" b="1">
              <a:effectLst/>
            </a:endParaRPr>
          </a:p>
        </p:txBody>
      </p:sp>
      <p:sp>
        <p:nvSpPr>
          <p:cNvPr id="1050629" name="Rectangle 5"/>
          <p:cNvSpPr>
            <a:spLocks noChangeArrowheads="1"/>
          </p:cNvSpPr>
          <p:nvPr/>
        </p:nvSpPr>
        <p:spPr bwMode="auto">
          <a:xfrm>
            <a:off x="723900" y="912813"/>
            <a:ext cx="7772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/>
            <a:r>
              <a:rPr lang="en-US" sz="2800">
                <a:solidFill>
                  <a:srgbClr val="A50021"/>
                </a:solidFill>
              </a:rPr>
              <a:t>Objectives</a:t>
            </a:r>
            <a:r>
              <a:rPr lang="ru-RU" sz="2800">
                <a:solidFill>
                  <a:srgbClr val="A50021"/>
                </a:solidFill>
              </a:rPr>
              <a:t>: </a:t>
            </a:r>
          </a:p>
        </p:txBody>
      </p:sp>
      <p:sp>
        <p:nvSpPr>
          <p:cNvPr id="1050630" name="Rectangle 6"/>
          <p:cNvSpPr>
            <a:spLocks noChangeArrowheads="1"/>
          </p:cNvSpPr>
          <p:nvPr/>
        </p:nvSpPr>
        <p:spPr bwMode="auto">
          <a:xfrm>
            <a:off x="725488" y="190500"/>
            <a:ext cx="77724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r>
              <a:rPr lang="en-US" sz="2800">
                <a:solidFill>
                  <a:srgbClr val="A50021"/>
                </a:solidFill>
              </a:rPr>
              <a:t>Test MCP-7</a:t>
            </a:r>
            <a:r>
              <a:rPr lang="ru-RU" sz="28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1050626" name="Rectangle 2"/>
          <p:cNvSpPr>
            <a:spLocks noChangeArrowheads="1"/>
          </p:cNvSpPr>
          <p:nvPr/>
        </p:nvSpPr>
        <p:spPr bwMode="auto">
          <a:xfrm>
            <a:off x="747713" y="3108325"/>
            <a:ext cx="7772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59" tIns="46030" rIns="92059" bIns="46030" anchor="ctr"/>
          <a:lstStyle/>
          <a:p>
            <a:pPr algn="ctr" defTabSz="762000"/>
            <a:r>
              <a:rPr lang="en-US" sz="2800">
                <a:solidFill>
                  <a:srgbClr val="A50021"/>
                </a:solidFill>
              </a:rPr>
              <a:t>Experimental parameters</a:t>
            </a:r>
            <a:r>
              <a:rPr lang="ru-RU" sz="2800">
                <a:solidFill>
                  <a:srgbClr val="A50021"/>
                </a:solidFill>
              </a:rPr>
              <a:t>: </a:t>
            </a:r>
          </a:p>
        </p:txBody>
      </p:sp>
      <p:sp>
        <p:nvSpPr>
          <p:cNvPr id="1050627" name="Text Box 3"/>
          <p:cNvSpPr txBox="1">
            <a:spLocks noChangeArrowheads="1"/>
          </p:cNvSpPr>
          <p:nvPr/>
        </p:nvSpPr>
        <p:spPr bwMode="auto">
          <a:xfrm>
            <a:off x="315913" y="3924300"/>
            <a:ext cx="8623300" cy="2501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Steel specimen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: 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absent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 Corium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: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C-32, U/Zr = 1.2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endParaRPr lang="en-US">
              <a:solidFill>
                <a:srgbClr val="000066"/>
              </a:solidFill>
              <a:latin typeface="Arial" pitchFamily="34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                   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(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UO</a:t>
            </a:r>
            <a:r>
              <a:rPr lang="en-US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 -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772.5g, ZrO</a:t>
            </a:r>
            <a:r>
              <a:rPr lang="en-US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 - 94.0g, Zr - 147.9g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)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u-RU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Atmosphere</a:t>
            </a:r>
            <a:r>
              <a:rPr lang="ru-RU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: </a:t>
            </a:r>
            <a:r>
              <a:rPr lang="en-US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steam</a:t>
            </a:r>
            <a:endParaRPr lang="ru-RU">
              <a:solidFill>
                <a:srgbClr val="000066"/>
              </a:solidFill>
              <a:latin typeface="Arial" pitchFamily="34" charset="0"/>
              <a:sym typeface="Symbol" pitchFamily="18" charset="2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Condition of the melt surface</a:t>
            </a:r>
            <a:r>
              <a:rPr lang="ru-RU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:  </a:t>
            </a:r>
            <a:r>
              <a:rPr lang="en-US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covered by the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   preformed oxidic crust</a:t>
            </a:r>
            <a:endParaRPr lang="ru-RU">
              <a:solidFill>
                <a:srgbClr val="000066"/>
              </a:solidFill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5CF66F19-AE59-41E2-BF00-60519F92626C}" type="slidenum">
              <a:rPr lang="en-GB"/>
              <a:pPr/>
              <a:t>36</a:t>
            </a:fld>
            <a:endParaRPr lang="en-GB"/>
          </a:p>
        </p:txBody>
      </p:sp>
      <p:sp>
        <p:nvSpPr>
          <p:cNvPr id="1058818" name="Rectangle 2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  <a:buFont typeface="Wingdings" pitchFamily="2" charset="2"/>
              <a:buNone/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1058819" name="Rectangle 3"/>
          <p:cNvSpPr>
            <a:spLocks noChangeArrowheads="1"/>
          </p:cNvSpPr>
          <p:nvPr/>
        </p:nvSpPr>
        <p:spPr bwMode="auto">
          <a:xfrm>
            <a:off x="0" y="0"/>
            <a:ext cx="914400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algn="ctr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2800">
                <a:solidFill>
                  <a:srgbClr val="A50021"/>
                </a:solidFill>
              </a:rPr>
              <a:t>Furnace</a:t>
            </a:r>
            <a:r>
              <a:rPr lang="ru-RU" sz="2800">
                <a:solidFill>
                  <a:srgbClr val="A50021"/>
                </a:solidFill>
              </a:rPr>
              <a:t> </a:t>
            </a:r>
            <a:r>
              <a:rPr lang="en-US" sz="2800">
                <a:solidFill>
                  <a:srgbClr val="A50021"/>
                </a:solidFill>
              </a:rPr>
              <a:t>schematics</a:t>
            </a:r>
            <a:endParaRPr lang="en-GB" sz="2800">
              <a:solidFill>
                <a:srgbClr val="A50021"/>
              </a:solidFill>
            </a:endParaRPr>
          </a:p>
        </p:txBody>
      </p:sp>
      <p:sp>
        <p:nvSpPr>
          <p:cNvPr id="1058820" name="Rectangle 4"/>
          <p:cNvSpPr>
            <a:spLocks noChangeArrowheads="1"/>
          </p:cNvSpPr>
          <p:nvPr/>
        </p:nvSpPr>
        <p:spPr bwMode="auto">
          <a:xfrm>
            <a:off x="250825" y="5737225"/>
            <a:ext cx="86217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ru-RU" b="0"/>
              <a:t>1 </a:t>
            </a:r>
            <a:r>
              <a:rPr lang="en-US" b="0"/>
              <a:t>– water-cooled bottom calorimeter,</a:t>
            </a:r>
            <a:r>
              <a:rPr lang="ru-RU" b="0"/>
              <a:t> 2 – </a:t>
            </a:r>
            <a:r>
              <a:rPr lang="en-US" b="0"/>
              <a:t>inductor,</a:t>
            </a:r>
            <a:r>
              <a:rPr lang="ru-RU" b="0"/>
              <a:t> 3 –</a:t>
            </a:r>
            <a:r>
              <a:rPr lang="en-US" b="0"/>
              <a:t> water-cooled crucible,</a:t>
            </a:r>
            <a:r>
              <a:rPr lang="ru-RU" b="0"/>
              <a:t> 4 – </a:t>
            </a:r>
            <a:r>
              <a:rPr lang="en-US" b="0"/>
              <a:t>quartz tube,</a:t>
            </a:r>
            <a:r>
              <a:rPr lang="ru-RU" b="0"/>
              <a:t> 5 – </a:t>
            </a:r>
            <a:r>
              <a:rPr lang="en-US" b="0"/>
              <a:t>quartz ring,</a:t>
            </a:r>
            <a:r>
              <a:rPr lang="ru-RU" b="0"/>
              <a:t> 6 – </a:t>
            </a:r>
            <a:r>
              <a:rPr lang="en-US" b="0"/>
              <a:t>water-cooled furnace cover with down-looking </a:t>
            </a:r>
            <a:r>
              <a:rPr lang="ru-RU" b="0"/>
              <a:t> </a:t>
            </a:r>
            <a:r>
              <a:rPr lang="en-US" b="0"/>
              <a:t>hot surface,</a:t>
            </a:r>
            <a:r>
              <a:rPr lang="ru-RU" b="0"/>
              <a:t> 7 – </a:t>
            </a:r>
            <a:r>
              <a:rPr lang="en-US" b="0"/>
              <a:t>gas-aerosol out,</a:t>
            </a:r>
            <a:r>
              <a:rPr lang="ru-RU" b="0"/>
              <a:t> 8 –</a:t>
            </a:r>
            <a:r>
              <a:rPr lang="en-US" b="0"/>
              <a:t>observation port,</a:t>
            </a:r>
            <a:r>
              <a:rPr lang="ru-RU" b="0"/>
              <a:t> 9 – </a:t>
            </a:r>
            <a:r>
              <a:rPr lang="en-US" b="0"/>
              <a:t>steam supply </a:t>
            </a:r>
            <a:r>
              <a:rPr lang="ru-RU"/>
              <a:t> </a:t>
            </a:r>
            <a:r>
              <a:rPr lang="en-US" b="0"/>
              <a:t>pipe</a:t>
            </a:r>
            <a:endParaRPr lang="en-GB" b="0"/>
          </a:p>
        </p:txBody>
      </p:sp>
      <p:sp>
        <p:nvSpPr>
          <p:cNvPr id="1058821" name="Rectangle 5"/>
          <p:cNvSpPr>
            <a:spLocks noChangeArrowheads="1"/>
          </p:cNvSpPr>
          <p:nvPr/>
        </p:nvSpPr>
        <p:spPr bwMode="auto">
          <a:xfrm>
            <a:off x="3941763" y="841375"/>
            <a:ext cx="5202237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762000"/>
            <a:r>
              <a:rPr lang="en-US" sz="1800">
                <a:solidFill>
                  <a:srgbClr val="000066"/>
                </a:solidFill>
              </a:rPr>
              <a:t>Measures to reduce steam condensation</a:t>
            </a:r>
            <a:r>
              <a:rPr lang="ru-RU" sz="1800">
                <a:solidFill>
                  <a:srgbClr val="000066"/>
                </a:solidFill>
              </a:rPr>
              <a:t>:</a:t>
            </a:r>
            <a:endParaRPr lang="ru-RU" sz="1800">
              <a:solidFill>
                <a:srgbClr val="990033"/>
              </a:solidFill>
            </a:endParaRPr>
          </a:p>
          <a:p>
            <a:pPr defTabSz="762000">
              <a:buFontTx/>
              <a:buChar char="•"/>
            </a:pPr>
            <a:r>
              <a:rPr lang="en-US" sz="1800">
                <a:solidFill>
                  <a:srgbClr val="990033"/>
                </a:solidFill>
              </a:rPr>
              <a:t> rise of melt surface to the crucible top</a:t>
            </a:r>
            <a:endParaRPr lang="ru-RU" sz="1800" baseline="-25000">
              <a:solidFill>
                <a:srgbClr val="990033"/>
              </a:solidFill>
            </a:endParaRPr>
          </a:p>
          <a:p>
            <a:pPr defTabSz="762000">
              <a:buFontTx/>
              <a:buChar char="•"/>
            </a:pPr>
            <a:r>
              <a:rPr lang="en-BZ" sz="1800">
                <a:solidFill>
                  <a:srgbClr val="990033"/>
                </a:solidFill>
              </a:rPr>
              <a:t> separation of above-melt volume </a:t>
            </a:r>
            <a:r>
              <a:rPr lang="en-US" sz="1800">
                <a:solidFill>
                  <a:srgbClr val="990033"/>
                </a:solidFill>
              </a:rPr>
              <a:t>from the</a:t>
            </a:r>
            <a:br>
              <a:rPr lang="en-US" sz="1800">
                <a:solidFill>
                  <a:srgbClr val="990033"/>
                </a:solidFill>
              </a:rPr>
            </a:br>
            <a:r>
              <a:rPr lang="en-US" sz="1800">
                <a:solidFill>
                  <a:srgbClr val="990033"/>
                </a:solidFill>
              </a:rPr>
              <a:t>  furnace volume by  quartz tube</a:t>
            </a:r>
            <a:r>
              <a:rPr lang="ru-RU" sz="1800">
                <a:solidFill>
                  <a:srgbClr val="990033"/>
                </a:solidFill>
              </a:rPr>
              <a:t> (5)</a:t>
            </a:r>
            <a:endParaRPr lang="en-BZ" sz="1800">
              <a:solidFill>
                <a:srgbClr val="990033"/>
              </a:solidFill>
            </a:endParaRPr>
          </a:p>
          <a:p>
            <a:pPr defTabSz="762000">
              <a:buFontTx/>
              <a:buChar char="•"/>
            </a:pPr>
            <a:r>
              <a:rPr lang="en-BZ" sz="1800">
                <a:solidFill>
                  <a:srgbClr val="990033"/>
                </a:solidFill>
              </a:rPr>
              <a:t> seal of the </a:t>
            </a:r>
            <a:r>
              <a:rPr lang="en-US" sz="1800">
                <a:solidFill>
                  <a:srgbClr val="990033"/>
                </a:solidFill>
              </a:rPr>
              <a:t>gaps between cold crucible tubes</a:t>
            </a:r>
            <a:endParaRPr lang="ru-RU" sz="1800">
              <a:solidFill>
                <a:srgbClr val="990033"/>
              </a:solidFill>
            </a:endParaRPr>
          </a:p>
          <a:p>
            <a:pPr defTabSz="762000">
              <a:buFontTx/>
              <a:buChar char="•"/>
            </a:pPr>
            <a:r>
              <a:rPr lang="ru-RU" sz="1800">
                <a:solidFill>
                  <a:srgbClr val="990033"/>
                </a:solidFill>
              </a:rPr>
              <a:t> </a:t>
            </a:r>
            <a:r>
              <a:rPr lang="en-BZ" sz="1800">
                <a:solidFill>
                  <a:srgbClr val="990033"/>
                </a:solidFill>
              </a:rPr>
              <a:t>increase of thickness of </a:t>
            </a:r>
            <a:r>
              <a:rPr lang="en-US" sz="1800">
                <a:solidFill>
                  <a:srgbClr val="990033"/>
                </a:solidFill>
              </a:rPr>
              <a:t>water-cooled </a:t>
            </a:r>
            <a:br>
              <a:rPr lang="en-US" sz="1800">
                <a:solidFill>
                  <a:srgbClr val="990033"/>
                </a:solidFill>
              </a:rPr>
            </a:br>
            <a:r>
              <a:rPr lang="en-US" sz="1800">
                <a:solidFill>
                  <a:srgbClr val="990033"/>
                </a:solidFill>
              </a:rPr>
              <a:t>  furnace cover</a:t>
            </a:r>
            <a:r>
              <a:rPr lang="ru-RU" sz="1800">
                <a:solidFill>
                  <a:srgbClr val="990033"/>
                </a:solidFill>
              </a:rPr>
              <a:t> (6)</a:t>
            </a:r>
          </a:p>
          <a:p>
            <a:pPr defTabSz="762000">
              <a:buFontTx/>
              <a:buChar char="•"/>
            </a:pPr>
            <a:endParaRPr lang="ru-RU" sz="1800">
              <a:solidFill>
                <a:srgbClr val="990033"/>
              </a:solidFill>
            </a:endParaRPr>
          </a:p>
          <a:p>
            <a:pPr defTabSz="762000"/>
            <a:r>
              <a:rPr lang="en-US" sz="1800">
                <a:solidFill>
                  <a:srgbClr val="000066"/>
                </a:solidFill>
              </a:rPr>
              <a:t>To suppress meniscus the melt surface was moved above the top inductor</a:t>
            </a:r>
          </a:p>
          <a:p>
            <a:pPr defTabSz="762000"/>
            <a:r>
              <a:rPr lang="en-US" sz="1800">
                <a:solidFill>
                  <a:srgbClr val="000066"/>
                </a:solidFill>
              </a:rPr>
              <a:t> </a:t>
            </a:r>
          </a:p>
          <a:p>
            <a:pPr defTabSz="762000"/>
            <a:r>
              <a:rPr lang="en-US" sz="1800">
                <a:solidFill>
                  <a:srgbClr val="000066"/>
                </a:solidFill>
              </a:rPr>
              <a:t>To form the oxidic crust the melt surface temperature was reduced</a:t>
            </a:r>
            <a:endParaRPr lang="ru-RU" sz="1800">
              <a:solidFill>
                <a:srgbClr val="000066"/>
              </a:solidFill>
            </a:endParaRPr>
          </a:p>
          <a:p>
            <a:pPr defTabSz="762000"/>
            <a:endParaRPr lang="en-US" sz="1800">
              <a:solidFill>
                <a:srgbClr val="000066"/>
              </a:solidFill>
            </a:endParaRPr>
          </a:p>
          <a:p>
            <a:pPr defTabSz="762000"/>
            <a:endParaRPr lang="en-GB">
              <a:solidFill>
                <a:srgbClr val="000066"/>
              </a:solidFill>
            </a:endParaRPr>
          </a:p>
        </p:txBody>
      </p:sp>
      <p:pic>
        <p:nvPicPr>
          <p:cNvPr id="10588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820738"/>
            <a:ext cx="2938462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32D75E13-927D-42DD-87F0-BE93E53E1E16}" type="slidenum">
              <a:rPr lang="en-GB"/>
              <a:pPr/>
              <a:t>37</a:t>
            </a:fld>
            <a:endParaRPr lang="en-GB"/>
          </a:p>
        </p:txBody>
      </p:sp>
      <p:sp>
        <p:nvSpPr>
          <p:cNvPr id="1067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93725"/>
          </a:xfrm>
          <a:noFill/>
        </p:spPr>
        <p:txBody>
          <a:bodyPr/>
          <a:lstStyle/>
          <a:p>
            <a:pPr defTabSz="835025"/>
            <a:r>
              <a:rPr lang="en-US"/>
              <a:t>Crust surface after experiment</a:t>
            </a:r>
            <a:endParaRPr lang="en-GB"/>
          </a:p>
        </p:txBody>
      </p:sp>
      <p:sp>
        <p:nvSpPr>
          <p:cNvPr id="1067011" name="Rectangle 3"/>
          <p:cNvSpPr>
            <a:spLocks noChangeArrowheads="1"/>
          </p:cNvSpPr>
          <p:nvPr/>
        </p:nvSpPr>
        <p:spPr bwMode="auto">
          <a:xfrm>
            <a:off x="342900" y="3221038"/>
            <a:ext cx="2698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514600" defTabSz="762000"/>
            <a:endParaRPr lang="ru-RU" sz="2400" b="0">
              <a:latin typeface="Times New Roman" pitchFamily="18" charset="0"/>
            </a:endParaRPr>
          </a:p>
        </p:txBody>
      </p:sp>
      <p:sp>
        <p:nvSpPr>
          <p:cNvPr id="1067012" name="Text Box 4"/>
          <p:cNvSpPr txBox="1">
            <a:spLocks noChangeArrowheads="1"/>
          </p:cNvSpPr>
          <p:nvPr/>
        </p:nvSpPr>
        <p:spPr bwMode="auto">
          <a:xfrm>
            <a:off x="4306888" y="4030663"/>
            <a:ext cx="4673600" cy="164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ru-RU" sz="1600">
                <a:latin typeface="Arial" pitchFamily="34" charset="0"/>
              </a:rPr>
              <a:t>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Crust irregularity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,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its mechanical weakness,</a:t>
            </a:r>
            <a:br>
              <a:rPr lang="en-US" sz="160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 melt ejections and spillages observed during</a:t>
            </a:r>
            <a:br>
              <a:rPr lang="en-US" sz="160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 the test, as well as its bulging, testify to a</a:t>
            </a:r>
            <a:br>
              <a:rPr lang="en-US" sz="160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 large number of pores and cracks in the</a:t>
            </a:r>
            <a:br>
              <a:rPr lang="en-US" sz="160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 crust, i.e. to its permeability</a:t>
            </a:r>
            <a:endParaRPr lang="ru-RU" sz="1600">
              <a:solidFill>
                <a:srgbClr val="000066"/>
              </a:solidFill>
              <a:latin typeface="Arial" pitchFamily="34" charset="0"/>
            </a:endParaRPr>
          </a:p>
        </p:txBody>
      </p:sp>
      <p:grpSp>
        <p:nvGrpSpPr>
          <p:cNvPr id="1067013" name="Group 5"/>
          <p:cNvGrpSpPr>
            <a:grpSpLocks/>
          </p:cNvGrpSpPr>
          <p:nvPr/>
        </p:nvGrpSpPr>
        <p:grpSpPr bwMode="auto">
          <a:xfrm>
            <a:off x="571500" y="600075"/>
            <a:ext cx="7527925" cy="5632450"/>
            <a:chOff x="360" y="378"/>
            <a:chExt cx="4742" cy="3548"/>
          </a:xfrm>
        </p:grpSpPr>
        <p:pic>
          <p:nvPicPr>
            <p:cNvPr id="1067014" name="Picture 6" descr="IMG_0173_cro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" y="387"/>
              <a:ext cx="1802" cy="1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7015" name="Picture 7" descr="IMG_0175_cro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7" y="378"/>
              <a:ext cx="2525" cy="1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7016" name="Picture 8" descr="IMG_0178_cro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2358"/>
              <a:ext cx="2353" cy="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B86113A3-DFB5-4C8A-9728-F79BB1D45411}" type="slidenum">
              <a:rPr lang="en-GB"/>
              <a:pPr/>
              <a:t>38</a:t>
            </a:fld>
            <a:endParaRPr lang="en-GB"/>
          </a:p>
        </p:txBody>
      </p:sp>
      <p:sp>
        <p:nvSpPr>
          <p:cNvPr id="1054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93725"/>
          </a:xfrm>
          <a:noFill/>
        </p:spPr>
        <p:txBody>
          <a:bodyPr/>
          <a:lstStyle/>
          <a:p>
            <a:pPr defTabSz="835025"/>
            <a:r>
              <a:rPr lang="en-GB"/>
              <a:t>Oxidation kinetics</a:t>
            </a:r>
          </a:p>
        </p:txBody>
      </p:sp>
      <p:sp>
        <p:nvSpPr>
          <p:cNvPr id="1054723" name="Text Box 3"/>
          <p:cNvSpPr txBox="1">
            <a:spLocks noChangeArrowheads="1"/>
          </p:cNvSpPr>
          <p:nvPr/>
        </p:nvSpPr>
        <p:spPr bwMode="auto">
          <a:xfrm>
            <a:off x="5680075" y="1803400"/>
            <a:ext cx="3463925" cy="38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 Melt oxidation by steam </a:t>
            </a: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is rather well approximated by the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linear law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with the steam absorption rate equal to</a:t>
            </a:r>
            <a:endParaRPr lang="ru-RU" sz="1800" b="0">
              <a:solidFill>
                <a:srgbClr val="000066"/>
              </a:solidFill>
              <a:latin typeface="Arial" pitchFamily="34" charset="0"/>
            </a:endParaRPr>
          </a:p>
          <a:p>
            <a:r>
              <a:rPr lang="ru-RU" sz="1800">
                <a:latin typeface="Arial" pitchFamily="34" charset="0"/>
              </a:rPr>
              <a:t>         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11</a:t>
            </a:r>
            <a:r>
              <a:rPr lang="ru-RU" sz="2000">
                <a:solidFill>
                  <a:srgbClr val="990033"/>
                </a:solidFill>
                <a:latin typeface="Arial" pitchFamily="34" charset="0"/>
              </a:rPr>
              <a:t> (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±1</a:t>
            </a:r>
            <a:r>
              <a:rPr lang="ru-RU" sz="2000">
                <a:solidFill>
                  <a:srgbClr val="990033"/>
                </a:solidFill>
                <a:latin typeface="Arial" pitchFamily="34" charset="0"/>
              </a:rPr>
              <a:t>) 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mg H</a:t>
            </a:r>
            <a:r>
              <a:rPr lang="en-US" sz="2000" baseline="-25000">
                <a:solidFill>
                  <a:srgbClr val="990033"/>
                </a:solidFill>
                <a:latin typeface="Arial" pitchFamily="34" charset="0"/>
              </a:rPr>
              <a:t>2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O/s</a:t>
            </a:r>
            <a:endParaRPr lang="ru-RU" sz="2000">
              <a:solidFill>
                <a:srgbClr val="990033"/>
              </a:solidFill>
              <a:latin typeface="Arial" pitchFamily="34" charset="0"/>
            </a:endParaRPr>
          </a:p>
          <a:p>
            <a:endParaRPr lang="ru-RU" sz="1400">
              <a:solidFill>
                <a:srgbClr val="990033"/>
              </a:solidFill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Small deviation from the linear law observed in the beginning</a:t>
            </a: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 (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from</a:t>
            </a: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 4500 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to</a:t>
            </a: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 5400 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s</a:t>
            </a: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)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 is probably explained by the effect of delay in condenser</a:t>
            </a:r>
            <a:endParaRPr lang="ru-RU" sz="1800" b="0">
              <a:solidFill>
                <a:srgbClr val="000066"/>
              </a:solidFill>
              <a:latin typeface="Arial" pitchFamily="34" charset="0"/>
            </a:endParaRPr>
          </a:p>
          <a:p>
            <a:endParaRPr lang="ru-RU" sz="1800">
              <a:solidFill>
                <a:srgbClr val="990033"/>
              </a:solidFill>
              <a:latin typeface="Arial" pitchFamily="34" charset="0"/>
            </a:endParaRPr>
          </a:p>
        </p:txBody>
      </p:sp>
      <p:grpSp>
        <p:nvGrpSpPr>
          <p:cNvPr id="1054724" name="Group 4"/>
          <p:cNvGrpSpPr>
            <a:grpSpLocks/>
          </p:cNvGrpSpPr>
          <p:nvPr/>
        </p:nvGrpSpPr>
        <p:grpSpPr bwMode="auto">
          <a:xfrm>
            <a:off x="128588" y="600075"/>
            <a:ext cx="5410200" cy="5689600"/>
            <a:chOff x="81" y="378"/>
            <a:chExt cx="3408" cy="3584"/>
          </a:xfrm>
        </p:grpSpPr>
        <p:graphicFrame>
          <p:nvGraphicFramePr>
            <p:cNvPr id="1054725" name="Object 5"/>
            <p:cNvGraphicFramePr>
              <a:graphicFrameLocks noChangeAspect="1"/>
            </p:cNvGraphicFramePr>
            <p:nvPr/>
          </p:nvGraphicFramePr>
          <p:xfrm>
            <a:off x="81" y="744"/>
            <a:ext cx="3408" cy="3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728" name="Plot" r:id="rId4" imgW="6652440" imgH="6282000" progId="Grapher.Document">
                    <p:embed/>
                  </p:oleObj>
                </mc:Choice>
                <mc:Fallback>
                  <p:oleObj name="Plot" r:id="rId4" imgW="6652440" imgH="6282000" progId="Grapher.Document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" y="744"/>
                          <a:ext cx="3408" cy="32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4726" name="AutoShape 6"/>
            <p:cNvSpPr>
              <a:spLocks noChangeArrowheads="1"/>
            </p:cNvSpPr>
            <p:nvPr/>
          </p:nvSpPr>
          <p:spPr bwMode="auto">
            <a:xfrm>
              <a:off x="96" y="378"/>
              <a:ext cx="1020" cy="318"/>
            </a:xfrm>
            <a:prstGeom prst="wedgeRectCallout">
              <a:avLst>
                <a:gd name="adj1" fmla="val 17352"/>
                <a:gd name="adj2" fmla="val 150944"/>
              </a:avLst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b="0"/>
                <a:t>Steam supply started</a:t>
              </a:r>
              <a:endParaRPr lang="ru-RU" b="0"/>
            </a:p>
          </p:txBody>
        </p:sp>
        <p:sp>
          <p:nvSpPr>
            <p:cNvPr id="1054727" name="AutoShape 7"/>
            <p:cNvSpPr>
              <a:spLocks noChangeArrowheads="1"/>
            </p:cNvSpPr>
            <p:nvPr/>
          </p:nvSpPr>
          <p:spPr bwMode="auto">
            <a:xfrm>
              <a:off x="2288" y="380"/>
              <a:ext cx="1020" cy="318"/>
            </a:xfrm>
            <a:prstGeom prst="wedgeRectCallout">
              <a:avLst>
                <a:gd name="adj1" fmla="val 11273"/>
                <a:gd name="adj2" fmla="val 191509"/>
              </a:avLst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b="0"/>
                <a:t>Steam supply stopped</a:t>
              </a:r>
              <a:endParaRPr lang="ru-RU" b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73BDA20E-ABE2-4584-B082-2BEDAB01E124}" type="slidenum">
              <a:rPr lang="en-GB"/>
              <a:pPr/>
              <a:t>39</a:t>
            </a:fld>
            <a:endParaRPr lang="en-GB"/>
          </a:p>
        </p:txBody>
      </p:sp>
      <p:sp>
        <p:nvSpPr>
          <p:cNvPr id="1056771" name="Text Box 3"/>
          <p:cNvSpPr txBox="1">
            <a:spLocks noChangeArrowheads="1"/>
          </p:cNvSpPr>
          <p:nvPr/>
        </p:nvSpPr>
        <p:spPr bwMode="auto">
          <a:xfrm>
            <a:off x="1831975" y="1811338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1400">
              <a:latin typeface="Arial" pitchFamily="34" charset="0"/>
            </a:endParaRPr>
          </a:p>
        </p:txBody>
      </p:sp>
      <p:sp>
        <p:nvSpPr>
          <p:cNvPr id="1056773" name="Text Box 4"/>
          <p:cNvSpPr txBox="1">
            <a:spLocks noChangeArrowheads="1"/>
          </p:cNvSpPr>
          <p:nvPr/>
        </p:nvSpPr>
        <p:spPr bwMode="auto">
          <a:xfrm>
            <a:off x="365125" y="1365250"/>
            <a:ext cx="862647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AutoNum type="arabicPeriod"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Even in such a small scale the oxidic crust is highly prone to cracking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.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This tendency is even higher in the natural conditions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2.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 CRACKING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of the crust leads to the preservation of LINEAR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oxidation law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,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which is typical of the oxidant starvation 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conditions at the melt oxidation without the oxidic crust on the surface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  <a:p>
            <a:pPr>
              <a:spcBef>
                <a:spcPct val="20000"/>
              </a:spcBef>
              <a:buFontTx/>
              <a:buAutoNum type="arabicPeriod" startAt="3"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But the crust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PRESENCE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causes a noticeable reduction of the constant rate of steam absorption by the melt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ru-RU" sz="2000">
                <a:solidFill>
                  <a:srgbClr val="990033"/>
                </a:solidFill>
                <a:latin typeface="Arial" pitchFamily="34" charset="0"/>
              </a:rPr>
              <a:t>         0.38 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mg H</a:t>
            </a:r>
            <a:r>
              <a:rPr lang="en-US" sz="2000" baseline="-25000">
                <a:solidFill>
                  <a:srgbClr val="990033"/>
                </a:solidFill>
                <a:latin typeface="Arial" pitchFamily="34" charset="0"/>
              </a:rPr>
              <a:t>2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O/</a:t>
            </a:r>
            <a:r>
              <a:rPr lang="ru-RU" sz="2000">
                <a:solidFill>
                  <a:srgbClr val="990033"/>
                </a:solidFill>
                <a:latin typeface="Arial" pitchFamily="34" charset="0"/>
              </a:rPr>
              <a:t>(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cm</a:t>
            </a:r>
            <a:r>
              <a:rPr lang="ru-RU" sz="2000" baseline="30000">
                <a:solidFill>
                  <a:srgbClr val="990033"/>
                </a:solidFill>
                <a:latin typeface="Arial" pitchFamily="34" charset="0"/>
              </a:rPr>
              <a:t>2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s)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– MCP-6</a:t>
            </a:r>
            <a:r>
              <a:rPr lang="ru-RU" sz="2000">
                <a:latin typeface="Arial" pitchFamily="34" charset="0"/>
              </a:rPr>
              <a:t> 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	 </a:t>
            </a:r>
          </a:p>
          <a:p>
            <a:pPr>
              <a:spcBef>
                <a:spcPct val="20000"/>
              </a:spcBef>
            </a:pPr>
            <a:r>
              <a:rPr lang="ru-RU" sz="2000">
                <a:solidFill>
                  <a:srgbClr val="990033"/>
                </a:solidFill>
                <a:latin typeface="Arial" pitchFamily="34" charset="0"/>
              </a:rPr>
              <a:t>         1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.</a:t>
            </a:r>
            <a:r>
              <a:rPr lang="ru-RU" sz="2000">
                <a:solidFill>
                  <a:srgbClr val="990033"/>
                </a:solidFill>
                <a:latin typeface="Arial" pitchFamily="34" charset="0"/>
              </a:rPr>
              <a:t>0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   mg H</a:t>
            </a:r>
            <a:r>
              <a:rPr lang="en-US" sz="2000" baseline="-25000">
                <a:solidFill>
                  <a:srgbClr val="990033"/>
                </a:solidFill>
                <a:latin typeface="Arial" pitchFamily="34" charset="0"/>
              </a:rPr>
              <a:t>2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O/(cm</a:t>
            </a:r>
            <a:r>
              <a:rPr lang="en-US" sz="2000" baseline="30000">
                <a:solidFill>
                  <a:srgbClr val="990033"/>
                </a:solidFill>
                <a:latin typeface="Arial" pitchFamily="34" charset="0"/>
              </a:rPr>
              <a:t>2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s)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– MCP-7</a:t>
            </a:r>
          </a:p>
          <a:p>
            <a:pPr>
              <a:spcBef>
                <a:spcPct val="20000"/>
              </a:spcBef>
            </a:pP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        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3</a:t>
            </a:r>
            <a:r>
              <a:rPr lang="ru-RU" sz="2000">
                <a:solidFill>
                  <a:srgbClr val="990033"/>
                </a:solidFill>
                <a:latin typeface="Arial" pitchFamily="34" charset="0"/>
              </a:rPr>
              <a:t>.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1</a:t>
            </a:r>
            <a:r>
              <a:rPr lang="ru-RU" sz="2000">
                <a:solidFill>
                  <a:srgbClr val="990033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  mg H</a:t>
            </a:r>
            <a:r>
              <a:rPr lang="en-US" sz="2000" baseline="-25000">
                <a:solidFill>
                  <a:srgbClr val="990033"/>
                </a:solidFill>
                <a:latin typeface="Arial" pitchFamily="34" charset="0"/>
              </a:rPr>
              <a:t>2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O/</a:t>
            </a:r>
            <a:r>
              <a:rPr lang="ru-RU" sz="2000">
                <a:solidFill>
                  <a:srgbClr val="990033"/>
                </a:solidFill>
                <a:latin typeface="Arial" pitchFamily="34" charset="0"/>
              </a:rPr>
              <a:t>(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cm</a:t>
            </a:r>
            <a:r>
              <a:rPr lang="ru-RU" sz="2000" baseline="30000">
                <a:solidFill>
                  <a:srgbClr val="990033"/>
                </a:solidFill>
                <a:latin typeface="Arial" pitchFamily="34" charset="0"/>
              </a:rPr>
              <a:t>2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s)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– MA9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(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suboxidized corium melt without crust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)</a:t>
            </a:r>
          </a:p>
          <a:p>
            <a:pPr>
              <a:spcBef>
                <a:spcPct val="20000"/>
              </a:spcBef>
            </a:pP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56774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800">
                <a:solidFill>
                  <a:srgbClr val="A50021"/>
                </a:solidFill>
              </a:rPr>
              <a:t>General conclusions on</a:t>
            </a:r>
            <a:r>
              <a:rPr lang="ru-RU" sz="2800">
                <a:solidFill>
                  <a:srgbClr val="A50021"/>
                </a:solidFill>
              </a:rPr>
              <a:t> </a:t>
            </a:r>
            <a:r>
              <a:rPr lang="en-US" sz="2800">
                <a:solidFill>
                  <a:srgbClr val="A50021"/>
                </a:solidFill>
              </a:rPr>
              <a:t>MCP-6 </a:t>
            </a:r>
            <a:r>
              <a:rPr lang="ru-RU" sz="2800">
                <a:solidFill>
                  <a:srgbClr val="A50021"/>
                </a:solidFill>
              </a:rPr>
              <a:t> </a:t>
            </a:r>
            <a:r>
              <a:rPr lang="en-US" sz="2800">
                <a:solidFill>
                  <a:srgbClr val="A50021"/>
                </a:solidFill>
              </a:rPr>
              <a:t>and</a:t>
            </a:r>
            <a:r>
              <a:rPr lang="ru-RU" sz="2800">
                <a:solidFill>
                  <a:srgbClr val="A50021"/>
                </a:solidFill>
              </a:rPr>
              <a:t> </a:t>
            </a:r>
            <a:r>
              <a:rPr lang="en-US" sz="2800">
                <a:solidFill>
                  <a:srgbClr val="A50021"/>
                </a:solidFill>
              </a:rPr>
              <a:t>MCP</a:t>
            </a:r>
            <a:r>
              <a:rPr lang="ru-RU" sz="2800">
                <a:solidFill>
                  <a:srgbClr val="A50021"/>
                </a:solidFill>
              </a:rPr>
              <a:t>-7</a:t>
            </a:r>
            <a:endParaRPr lang="en-GB" sz="280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D8441EE7-30AF-443A-A0D7-66CFC5BFE328}" type="slidenum">
              <a:rPr lang="en-GB"/>
              <a:pPr/>
              <a:t>4</a:t>
            </a:fld>
            <a:endParaRPr lang="en-GB"/>
          </a:p>
        </p:txBody>
      </p:sp>
      <p:sp>
        <p:nvSpPr>
          <p:cNvPr id="982020" name="Rectangle 4"/>
          <p:cNvSpPr>
            <a:spLocks noGrp="1" noChangeArrowheads="1"/>
          </p:cNvSpPr>
          <p:nvPr>
            <p:ph type="title"/>
          </p:nvPr>
        </p:nvSpPr>
        <p:spPr>
          <a:xfrm>
            <a:off x="669925" y="0"/>
            <a:ext cx="7772400" cy="1143000"/>
          </a:xfrm>
          <a:noFill/>
          <a:ln/>
        </p:spPr>
        <p:txBody>
          <a:bodyPr/>
          <a:lstStyle/>
          <a:p>
            <a:pPr defTabSz="835025"/>
            <a:r>
              <a:rPr lang="en-US"/>
              <a:t>Experimental matrix of METCOR</a:t>
            </a:r>
          </a:p>
        </p:txBody>
      </p:sp>
      <p:graphicFrame>
        <p:nvGraphicFramePr>
          <p:cNvPr id="982021" name="Object 5"/>
          <p:cNvGraphicFramePr>
            <a:graphicFrameLocks noChangeAspect="1"/>
          </p:cNvGraphicFramePr>
          <p:nvPr/>
        </p:nvGraphicFramePr>
        <p:xfrm>
          <a:off x="806450" y="3362325"/>
          <a:ext cx="3810000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024" name="Документ" r:id="rId3" imgW="7682802" imgH="4106279" progId="Word.Document.8">
                  <p:embed/>
                </p:oleObj>
              </mc:Choice>
              <mc:Fallback>
                <p:oleObj name="Документ" r:id="rId3" imgW="7682802" imgH="4106279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3362325"/>
                        <a:ext cx="3810000" cy="198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2022" name="Object 6"/>
          <p:cNvGraphicFramePr>
            <a:graphicFrameLocks noChangeAspect="1"/>
          </p:cNvGraphicFramePr>
          <p:nvPr/>
        </p:nvGraphicFramePr>
        <p:xfrm>
          <a:off x="200025" y="1438275"/>
          <a:ext cx="8763000" cy="588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025" name="Документ" r:id="rId5" imgW="9845960" imgH="6606469" progId="Word.Document.8">
                  <p:embed/>
                </p:oleObj>
              </mc:Choice>
              <mc:Fallback>
                <p:oleObj name="Документ" r:id="rId5" imgW="9845960" imgH="6606469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1438275"/>
                        <a:ext cx="8763000" cy="588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2023" name="Rectangle 7"/>
          <p:cNvSpPr>
            <a:spLocks noChangeArrowheads="1"/>
          </p:cNvSpPr>
          <p:nvPr/>
        </p:nvSpPr>
        <p:spPr bwMode="auto">
          <a:xfrm>
            <a:off x="2262188" y="866775"/>
            <a:ext cx="5908675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GB" sz="1800">
                <a:solidFill>
                  <a:srgbClr val="000066"/>
                </a:solidFill>
                <a:cs typeface="Times New Roman" pitchFamily="18" charset="0"/>
              </a:rPr>
              <a:t>Phase 1: Tests with fully oxidized melts</a:t>
            </a:r>
          </a:p>
        </p:txBody>
      </p:sp>
    </p:spTree>
  </p:cSld>
  <p:clrMapOvr>
    <a:masterClrMapping/>
  </p:clrMapOvr>
  <p:transition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21D64B93-7C61-4ACB-9115-14251DBDF9D7}" type="slidenum">
              <a:rPr lang="en-GB"/>
              <a:pPr/>
              <a:t>40</a:t>
            </a:fld>
            <a:endParaRPr lang="en-GB"/>
          </a:p>
        </p:txBody>
      </p:sp>
      <p:sp>
        <p:nvSpPr>
          <p:cNvPr id="108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11163"/>
            <a:ext cx="8661400" cy="665162"/>
          </a:xfrm>
        </p:spPr>
        <p:txBody>
          <a:bodyPr/>
          <a:lstStyle/>
          <a:p>
            <a:r>
              <a:rPr lang="en-US"/>
              <a:t>Task 2. Interaction during molten corium oxidation transients. Test MCP-</a:t>
            </a:r>
            <a:r>
              <a:rPr lang="ru-RU"/>
              <a:t>3</a:t>
            </a:r>
          </a:p>
        </p:txBody>
      </p:sp>
      <p:sp>
        <p:nvSpPr>
          <p:cNvPr id="1081348" name="Rectangle 4"/>
          <p:cNvSpPr>
            <a:spLocks noChangeArrowheads="1"/>
          </p:cNvSpPr>
          <p:nvPr/>
        </p:nvSpPr>
        <p:spPr bwMode="auto">
          <a:xfrm>
            <a:off x="774700" y="1954213"/>
            <a:ext cx="7772400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/>
            <a:r>
              <a:rPr lang="en-US" sz="2800">
                <a:solidFill>
                  <a:srgbClr val="000066"/>
                </a:solidFill>
              </a:rPr>
              <a:t> Oxidation of a steel sample after interaction with corium and replacement of the neutral atmosphere by the oxidizing one</a:t>
            </a:r>
            <a:r>
              <a:rPr lang="ru-RU" sz="2800">
                <a:solidFill>
                  <a:srgbClr val="000066"/>
                </a:solidFill>
              </a:rPr>
              <a:t> </a:t>
            </a:r>
          </a:p>
        </p:txBody>
      </p:sp>
    </p:spTree>
  </p:cSld>
  <p:clrMapOvr>
    <a:masterClrMapping/>
  </p:clrMapOvr>
  <p:transition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189A967F-E489-4D7C-BD46-5B9A66917354}" type="slidenum">
              <a:rPr lang="en-GB"/>
              <a:pPr/>
              <a:t>41</a:t>
            </a:fld>
            <a:endParaRPr lang="en-GB"/>
          </a:p>
        </p:txBody>
      </p:sp>
      <p:sp>
        <p:nvSpPr>
          <p:cNvPr id="1115139" name="Rectangle 3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115141" name="Rectangle 5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115163" name="Rectangle 27"/>
          <p:cNvSpPr>
            <a:spLocks noChangeArrowheads="1"/>
          </p:cNvSpPr>
          <p:nvPr/>
        </p:nvSpPr>
        <p:spPr bwMode="auto">
          <a:xfrm>
            <a:off x="660400" y="277813"/>
            <a:ext cx="7772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/>
            <a:r>
              <a:rPr lang="en-US" sz="2800">
                <a:solidFill>
                  <a:srgbClr val="A50021"/>
                </a:solidFill>
              </a:rPr>
              <a:t>Objectives</a:t>
            </a:r>
            <a:r>
              <a:rPr lang="ru-RU" sz="2800">
                <a:solidFill>
                  <a:srgbClr val="A50021"/>
                </a:solidFill>
              </a:rPr>
              <a:t>: </a:t>
            </a:r>
          </a:p>
        </p:txBody>
      </p:sp>
      <p:sp>
        <p:nvSpPr>
          <p:cNvPr id="1115164" name="Rectangle 28"/>
          <p:cNvSpPr>
            <a:spLocks noChangeArrowheads="1"/>
          </p:cNvSpPr>
          <p:nvPr/>
        </p:nvSpPr>
        <p:spPr bwMode="auto">
          <a:xfrm>
            <a:off x="330200" y="955675"/>
            <a:ext cx="8601075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/>
          <a:lstStyle/>
          <a:p>
            <a:pPr marL="342900" indent="-342900" defTabSz="762000">
              <a:spcBef>
                <a:spcPct val="20000"/>
              </a:spcBef>
              <a:buFont typeface="Wingdings" pitchFamily="2" charset="2"/>
              <a:buNone/>
            </a:pPr>
            <a:r>
              <a:rPr lang="ru-RU" sz="2400">
                <a:solidFill>
                  <a:srgbClr val="000066"/>
                </a:solidFill>
              </a:rPr>
              <a:t>	</a:t>
            </a:r>
            <a:r>
              <a:rPr lang="en-US" sz="2400">
                <a:solidFill>
                  <a:srgbClr val="000066"/>
                </a:solidFill>
              </a:rPr>
              <a:t>Qualification and quantification of steam oxidation effect on interaction zone</a:t>
            </a:r>
            <a:endParaRPr lang="ru-RU" sz="2400">
              <a:solidFill>
                <a:srgbClr val="000066"/>
              </a:solidFill>
            </a:endParaRPr>
          </a:p>
        </p:txBody>
      </p:sp>
      <p:sp>
        <p:nvSpPr>
          <p:cNvPr id="1115138" name="Rectangle 2"/>
          <p:cNvSpPr>
            <a:spLocks noChangeArrowheads="1"/>
          </p:cNvSpPr>
          <p:nvPr/>
        </p:nvSpPr>
        <p:spPr bwMode="auto">
          <a:xfrm>
            <a:off x="725488" y="1955800"/>
            <a:ext cx="77724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59" tIns="46030" rIns="92059" bIns="46030" anchor="ctr"/>
          <a:lstStyle/>
          <a:p>
            <a:pPr algn="ctr" defTabSz="835025"/>
            <a:r>
              <a:rPr lang="en-US" sz="2800">
                <a:solidFill>
                  <a:srgbClr val="990033"/>
                </a:solidFill>
              </a:rPr>
              <a:t>Experimental parameters</a:t>
            </a:r>
            <a:r>
              <a:rPr lang="ru-RU" sz="2800">
                <a:solidFill>
                  <a:srgbClr val="990033"/>
                </a:solidFill>
              </a:rPr>
              <a:t>:</a:t>
            </a:r>
            <a:endParaRPr lang="en-GB" sz="2800">
              <a:solidFill>
                <a:srgbClr val="990033"/>
              </a:solidFill>
            </a:endParaRPr>
          </a:p>
        </p:txBody>
      </p:sp>
      <p:sp>
        <p:nvSpPr>
          <p:cNvPr id="1115165" name="Text Box 29"/>
          <p:cNvSpPr txBox="1">
            <a:spLocks noChangeArrowheads="1"/>
          </p:cNvSpPr>
          <p:nvPr/>
        </p:nvSpPr>
        <p:spPr bwMode="auto">
          <a:xfrm>
            <a:off x="449263" y="2844800"/>
            <a:ext cx="8343900" cy="3305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Specimen material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: 15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Kh2NMFA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 Corium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: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 C</a:t>
            </a:r>
            <a:r>
              <a:rPr lang="en-US" baseline="-25000">
                <a:solidFill>
                  <a:srgbClr val="000066"/>
                </a:solidFill>
                <a:latin typeface="Arial" pitchFamily="34" charset="0"/>
              </a:rPr>
              <a:t>n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 = 30.8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,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U/Zr = 1.188 at.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Temperature on the interface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: 900…1300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ru-RU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С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u-RU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Atmosphere</a:t>
            </a:r>
            <a:r>
              <a:rPr lang="ru-RU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: </a:t>
            </a:r>
            <a:r>
              <a:rPr lang="en-US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initial</a:t>
            </a:r>
            <a:r>
              <a:rPr lang="ru-RU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– </a:t>
            </a:r>
            <a:r>
              <a:rPr lang="en-US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neutral</a:t>
            </a:r>
            <a:r>
              <a:rPr lang="ru-RU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, </a:t>
            </a:r>
            <a:r>
              <a:rPr lang="en-US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in the oxidation regimes</a:t>
            </a:r>
            <a:br>
              <a:rPr lang="en-US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</a:br>
            <a:r>
              <a:rPr lang="en-US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  </a:t>
            </a:r>
            <a:r>
              <a:rPr lang="ru-RU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- </a:t>
            </a:r>
            <a:r>
              <a:rPr lang="en-US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steam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Horizontally-oriented interface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The IMCC technology is used</a:t>
            </a:r>
            <a:r>
              <a:rPr lang="ru-RU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endParaRPr lang="en-US">
              <a:solidFill>
                <a:srgbClr val="000066"/>
              </a:solidFill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376B3392-1AE1-4789-B367-73D2F1546396}" type="slidenum">
              <a:rPr lang="en-GB"/>
              <a:pPr/>
              <a:t>42</a:t>
            </a:fld>
            <a:endParaRPr lang="en-GB"/>
          </a:p>
        </p:txBody>
      </p:sp>
      <p:sp>
        <p:nvSpPr>
          <p:cNvPr id="1088514" name="Rectangle 2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  <a:buFont typeface="Wingdings" pitchFamily="2" charset="2"/>
              <a:buNone/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1088515" name="Rectangle 3"/>
          <p:cNvSpPr>
            <a:spLocks noChangeArrowheads="1"/>
          </p:cNvSpPr>
          <p:nvPr/>
        </p:nvSpPr>
        <p:spPr bwMode="auto">
          <a:xfrm>
            <a:off x="0" y="0"/>
            <a:ext cx="91440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800">
                <a:solidFill>
                  <a:srgbClr val="A50021"/>
                </a:solidFill>
              </a:rPr>
              <a:t>Experimental Procedure</a:t>
            </a:r>
            <a:endParaRPr lang="en-GB" sz="2800">
              <a:solidFill>
                <a:srgbClr val="A50021"/>
              </a:solidFill>
            </a:endParaRPr>
          </a:p>
        </p:txBody>
      </p:sp>
      <p:graphicFrame>
        <p:nvGraphicFramePr>
          <p:cNvPr id="1088516" name="Group 4"/>
          <p:cNvGraphicFramePr>
            <a:graphicFrameLocks noGrp="1"/>
          </p:cNvGraphicFramePr>
          <p:nvPr/>
        </p:nvGraphicFramePr>
        <p:xfrm>
          <a:off x="604838" y="939800"/>
          <a:ext cx="8121650" cy="4119563"/>
        </p:xfrm>
        <a:graphic>
          <a:graphicData uri="http://schemas.openxmlformats.org/drawingml/2006/table">
            <a:tbl>
              <a:tblPr/>
              <a:tblGrid>
                <a:gridCol w="1100137"/>
                <a:gridCol w="1762125"/>
                <a:gridCol w="5259388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Stage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Time interval, s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Description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…38300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(≈ 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Molten pool and interaction zone formation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38300…42500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Temperature of the vessel steel temperature is decreased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crust above the interaction zone is formed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42500…44300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Molten pool is oxidized by steam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D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44300…49200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Specimen temperature is increased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crust above the interaction zone dissolves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49200…50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96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Interaction zone and specimen are oxidized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E66AE532-E401-441E-86D4-642C4177CB17}" type="slidenum">
              <a:rPr lang="en-GB"/>
              <a:pPr/>
              <a:t>43</a:t>
            </a:fld>
            <a:endParaRPr lang="en-GB"/>
          </a:p>
        </p:txBody>
      </p:sp>
      <p:sp>
        <p:nvSpPr>
          <p:cNvPr id="1092610" name="Rectangle 2"/>
          <p:cNvSpPr>
            <a:spLocks noChangeArrowheads="1"/>
          </p:cNvSpPr>
          <p:nvPr/>
        </p:nvSpPr>
        <p:spPr bwMode="auto">
          <a:xfrm>
            <a:off x="0" y="0"/>
            <a:ext cx="91440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800">
                <a:solidFill>
                  <a:srgbClr val="A50021"/>
                </a:solidFill>
              </a:rPr>
              <a:t>Corrosion kinetics</a:t>
            </a:r>
            <a:endParaRPr lang="en-GB" sz="2800">
              <a:solidFill>
                <a:srgbClr val="A50021"/>
              </a:solidFill>
            </a:endParaRPr>
          </a:p>
        </p:txBody>
      </p:sp>
      <p:grpSp>
        <p:nvGrpSpPr>
          <p:cNvPr id="1092612" name="Group 4"/>
          <p:cNvGrpSpPr>
            <a:grpSpLocks/>
          </p:cNvGrpSpPr>
          <p:nvPr/>
        </p:nvGrpSpPr>
        <p:grpSpPr bwMode="auto">
          <a:xfrm>
            <a:off x="153988" y="1003300"/>
            <a:ext cx="5729287" cy="5275263"/>
            <a:chOff x="219" y="632"/>
            <a:chExt cx="3609" cy="3323"/>
          </a:xfrm>
        </p:grpSpPr>
        <p:graphicFrame>
          <p:nvGraphicFramePr>
            <p:cNvPr id="1092613" name="Object 5"/>
            <p:cNvGraphicFramePr>
              <a:graphicFrameLocks/>
            </p:cNvGraphicFramePr>
            <p:nvPr/>
          </p:nvGraphicFramePr>
          <p:xfrm>
            <a:off x="219" y="632"/>
            <a:ext cx="3609" cy="3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2630" name="Plot" r:id="rId4" imgW="6989760" imgH="6282000" progId="Grapher.Document">
                    <p:embed/>
                  </p:oleObj>
                </mc:Choice>
                <mc:Fallback>
                  <p:oleObj name="Plot" r:id="rId4" imgW="6989760" imgH="6282000" progId="Grapher.Document">
                    <p:embed/>
                    <p:pic>
                      <p:nvPicPr>
                        <p:cNvPr id="0" name="Object 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" y="632"/>
                          <a:ext cx="3609" cy="332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2614" name="Line 6"/>
            <p:cNvSpPr>
              <a:spLocks noChangeAspect="1" noChangeShapeType="1"/>
            </p:cNvSpPr>
            <p:nvPr/>
          </p:nvSpPr>
          <p:spPr bwMode="auto">
            <a:xfrm flipV="1">
              <a:off x="2509" y="691"/>
              <a:ext cx="0" cy="2903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2615" name="Line 7"/>
            <p:cNvSpPr>
              <a:spLocks noChangeAspect="1" noChangeShapeType="1"/>
            </p:cNvSpPr>
            <p:nvPr/>
          </p:nvSpPr>
          <p:spPr bwMode="auto">
            <a:xfrm flipV="1">
              <a:off x="3460" y="685"/>
              <a:ext cx="0" cy="2903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2616" name="Line 8"/>
            <p:cNvSpPr>
              <a:spLocks noChangeAspect="1" noChangeShapeType="1"/>
            </p:cNvSpPr>
            <p:nvPr/>
          </p:nvSpPr>
          <p:spPr bwMode="auto">
            <a:xfrm>
              <a:off x="2503" y="817"/>
              <a:ext cx="957" cy="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2617" name="Line 9"/>
            <p:cNvSpPr>
              <a:spLocks noChangeAspect="1" noChangeShapeType="1"/>
            </p:cNvSpPr>
            <p:nvPr/>
          </p:nvSpPr>
          <p:spPr bwMode="auto">
            <a:xfrm flipH="1">
              <a:off x="2175" y="817"/>
              <a:ext cx="328" cy="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2618" name="Text Box 10"/>
            <p:cNvSpPr txBox="1">
              <a:spLocks noChangeAspect="1" noChangeArrowheads="1"/>
            </p:cNvSpPr>
            <p:nvPr/>
          </p:nvSpPr>
          <p:spPr bwMode="auto">
            <a:xfrm>
              <a:off x="1472" y="648"/>
              <a:ext cx="171" cy="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72000" bIns="360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>
                  <a:solidFill>
                    <a:srgbClr val="FF9900"/>
                  </a:solidFill>
                  <a:latin typeface="Arial" pitchFamily="34" charset="0"/>
                </a:rPr>
                <a:t>A</a:t>
              </a:r>
              <a:endParaRPr lang="ru-RU" sz="1400">
                <a:solidFill>
                  <a:srgbClr val="FF9900"/>
                </a:solidFill>
                <a:latin typeface="Arial" pitchFamily="34" charset="0"/>
              </a:endParaRPr>
            </a:p>
          </p:txBody>
        </p:sp>
        <p:sp>
          <p:nvSpPr>
            <p:cNvPr id="1092619" name="Text Box 11"/>
            <p:cNvSpPr txBox="1">
              <a:spLocks noChangeAspect="1" noChangeArrowheads="1"/>
            </p:cNvSpPr>
            <p:nvPr/>
          </p:nvSpPr>
          <p:spPr bwMode="auto">
            <a:xfrm>
              <a:off x="2246" y="648"/>
              <a:ext cx="171" cy="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72000" bIns="360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>
                  <a:solidFill>
                    <a:srgbClr val="FF9900"/>
                  </a:solidFill>
                  <a:latin typeface="Arial" pitchFamily="34" charset="0"/>
                </a:rPr>
                <a:t>D</a:t>
              </a:r>
              <a:endParaRPr lang="ru-RU" sz="1400">
                <a:solidFill>
                  <a:srgbClr val="FF9900"/>
                </a:solidFill>
                <a:latin typeface="Arial" pitchFamily="34" charset="0"/>
              </a:endParaRPr>
            </a:p>
          </p:txBody>
        </p:sp>
        <p:sp>
          <p:nvSpPr>
            <p:cNvPr id="1092620" name="Text Box 12"/>
            <p:cNvSpPr txBox="1">
              <a:spLocks noChangeAspect="1" noChangeArrowheads="1"/>
            </p:cNvSpPr>
            <p:nvPr/>
          </p:nvSpPr>
          <p:spPr bwMode="auto">
            <a:xfrm>
              <a:off x="2857" y="642"/>
              <a:ext cx="165" cy="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72000" bIns="360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>
                  <a:solidFill>
                    <a:srgbClr val="FF9900"/>
                  </a:solidFill>
                  <a:latin typeface="Arial" pitchFamily="34" charset="0"/>
                </a:rPr>
                <a:t>E</a:t>
              </a:r>
              <a:endParaRPr lang="ru-RU" sz="1400">
                <a:solidFill>
                  <a:srgbClr val="FF9900"/>
                </a:solidFill>
                <a:latin typeface="Arial" pitchFamily="34" charset="0"/>
              </a:endParaRPr>
            </a:p>
          </p:txBody>
        </p:sp>
        <p:sp>
          <p:nvSpPr>
            <p:cNvPr id="1092621" name="Line 13"/>
            <p:cNvSpPr>
              <a:spLocks noChangeShapeType="1"/>
            </p:cNvSpPr>
            <p:nvPr/>
          </p:nvSpPr>
          <p:spPr bwMode="auto">
            <a:xfrm>
              <a:off x="680" y="818"/>
              <a:ext cx="1338" cy="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92622" name="Text Box 14"/>
          <p:cNvSpPr txBox="1">
            <a:spLocks noChangeArrowheads="1"/>
          </p:cNvSpPr>
          <p:nvPr/>
        </p:nvSpPr>
        <p:spPr bwMode="auto">
          <a:xfrm>
            <a:off x="5975350" y="4846638"/>
            <a:ext cx="3168650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pitchFamily="34" charset="0"/>
              </a:rPr>
              <a:t>References:</a:t>
            </a:r>
          </a:p>
          <a:p>
            <a:r>
              <a:rPr lang="en-US" sz="1200" b="0">
                <a:latin typeface="Arial" pitchFamily="34" charset="0"/>
              </a:rPr>
              <a:t>[1] S.V. Bechta, V.B. Khabensky, </a:t>
            </a:r>
          </a:p>
          <a:p>
            <a:r>
              <a:rPr lang="en-US" sz="1200" b="0">
                <a:latin typeface="Arial" pitchFamily="34" charset="0"/>
              </a:rPr>
              <a:t>V.S. Granovsky etc. EXPERIMENTAL </a:t>
            </a:r>
          </a:p>
          <a:p>
            <a:r>
              <a:rPr lang="en-US" sz="1200" b="0">
                <a:latin typeface="Arial" pitchFamily="34" charset="0"/>
              </a:rPr>
              <a:t>STUDY OF INTERACTIONS BETWEEN </a:t>
            </a:r>
          </a:p>
          <a:p>
            <a:r>
              <a:rPr lang="en-US" sz="1200" b="0">
                <a:latin typeface="Arial" pitchFamily="34" charset="0"/>
              </a:rPr>
              <a:t>SUBOXIDIZED CORIUM AND REACTOR VESSEL STEEL. Proc. of ICAPP’06, Reno, NV USA, June 4-8, 2006, Paper 6054</a:t>
            </a:r>
            <a:r>
              <a:rPr lang="ru-RU" sz="1200" b="0">
                <a:latin typeface="Arial" pitchFamily="34" charset="0"/>
              </a:rPr>
              <a:t> </a:t>
            </a:r>
          </a:p>
        </p:txBody>
      </p:sp>
      <p:grpSp>
        <p:nvGrpSpPr>
          <p:cNvPr id="1092623" name="Group 15"/>
          <p:cNvGrpSpPr>
            <a:grpSpLocks/>
          </p:cNvGrpSpPr>
          <p:nvPr/>
        </p:nvGrpSpPr>
        <p:grpSpPr bwMode="auto">
          <a:xfrm>
            <a:off x="6062663" y="2262188"/>
            <a:ext cx="2867025" cy="2047875"/>
            <a:chOff x="3867" y="639"/>
            <a:chExt cx="1806" cy="1290"/>
          </a:xfrm>
        </p:grpSpPr>
        <p:graphicFrame>
          <p:nvGraphicFramePr>
            <p:cNvPr id="1092624" name="Object 16"/>
            <p:cNvGraphicFramePr>
              <a:graphicFrameLocks noChangeAspect="1"/>
            </p:cNvGraphicFramePr>
            <p:nvPr/>
          </p:nvGraphicFramePr>
          <p:xfrm>
            <a:off x="3867" y="639"/>
            <a:ext cx="1806" cy="1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2631" name="Точечный рисунок" r:id="rId6" imgW="2866667" imgH="2048161" progId="Paint.Picture">
                    <p:embed/>
                  </p:oleObj>
                </mc:Choice>
                <mc:Fallback>
                  <p:oleObj name="Точечный рисунок" r:id="rId6" imgW="2866667" imgH="2048161" progId="Paint.Picture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7" y="639"/>
                          <a:ext cx="1806" cy="12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2625" name="Text Box 17"/>
            <p:cNvSpPr txBox="1">
              <a:spLocks noChangeArrowheads="1"/>
            </p:cNvSpPr>
            <p:nvPr/>
          </p:nvSpPr>
          <p:spPr bwMode="auto">
            <a:xfrm>
              <a:off x="4286" y="787"/>
              <a:ext cx="32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0">
                  <a:latin typeface="Arial" pitchFamily="34" charset="0"/>
                </a:rPr>
                <a:t>Melt</a:t>
              </a:r>
              <a:endParaRPr lang="ru-RU" sz="1400" b="0">
                <a:latin typeface="Arial" pitchFamily="34" charset="0"/>
              </a:endParaRPr>
            </a:p>
          </p:txBody>
        </p:sp>
        <p:sp>
          <p:nvSpPr>
            <p:cNvPr id="1092626" name="Text Box 18"/>
            <p:cNvSpPr txBox="1">
              <a:spLocks noChangeArrowheads="1"/>
            </p:cNvSpPr>
            <p:nvPr/>
          </p:nvSpPr>
          <p:spPr bwMode="auto">
            <a:xfrm>
              <a:off x="4352" y="1117"/>
              <a:ext cx="2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0">
                  <a:latin typeface="Arial" pitchFamily="34" charset="0"/>
                </a:rPr>
                <a:t>IZ</a:t>
              </a:r>
              <a:endParaRPr lang="ru-RU" sz="1400" b="0">
                <a:latin typeface="Arial" pitchFamily="34" charset="0"/>
              </a:endParaRPr>
            </a:p>
          </p:txBody>
        </p:sp>
        <p:sp>
          <p:nvSpPr>
            <p:cNvPr id="1092627" name="Text Box 19"/>
            <p:cNvSpPr txBox="1">
              <a:spLocks noChangeArrowheads="1"/>
            </p:cNvSpPr>
            <p:nvPr/>
          </p:nvSpPr>
          <p:spPr bwMode="auto">
            <a:xfrm>
              <a:off x="4190" y="1387"/>
              <a:ext cx="6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0">
                  <a:latin typeface="Arial" pitchFamily="34" charset="0"/>
                </a:rPr>
                <a:t>Specimen</a:t>
              </a:r>
              <a:endParaRPr lang="ru-RU" sz="1400" b="0">
                <a:latin typeface="Arial" pitchFamily="34" charset="0"/>
              </a:endParaRPr>
            </a:p>
          </p:txBody>
        </p:sp>
      </p:grpSp>
      <p:sp>
        <p:nvSpPr>
          <p:cNvPr id="1092628" name="Line 20"/>
          <p:cNvSpPr>
            <a:spLocks noChangeShapeType="1"/>
          </p:cNvSpPr>
          <p:nvPr/>
        </p:nvSpPr>
        <p:spPr bwMode="auto">
          <a:xfrm flipH="1" flipV="1">
            <a:off x="3819525" y="1771650"/>
            <a:ext cx="2809875" cy="1257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92629" name="Line 21"/>
          <p:cNvSpPr>
            <a:spLocks noChangeShapeType="1"/>
          </p:cNvSpPr>
          <p:nvPr/>
        </p:nvSpPr>
        <p:spPr bwMode="auto">
          <a:xfrm flipH="1">
            <a:off x="3971925" y="3324225"/>
            <a:ext cx="2743200" cy="600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B49864C1-7751-4C63-96C4-A522E53F69FB}" type="slidenum">
              <a:rPr lang="en-GB"/>
              <a:pPr/>
              <a:t>44</a:t>
            </a:fld>
            <a:endParaRPr lang="en-GB"/>
          </a:p>
        </p:txBody>
      </p:sp>
      <p:sp>
        <p:nvSpPr>
          <p:cNvPr id="1095682" name="Rectangle 2"/>
          <p:cNvSpPr>
            <a:spLocks noChangeArrowheads="1"/>
          </p:cNvSpPr>
          <p:nvPr/>
        </p:nvSpPr>
        <p:spPr bwMode="auto">
          <a:xfrm>
            <a:off x="839788" y="0"/>
            <a:ext cx="77724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800">
                <a:solidFill>
                  <a:srgbClr val="A50021"/>
                </a:solidFill>
              </a:rPr>
              <a:t>Corrosion kinetics</a:t>
            </a:r>
            <a:r>
              <a:rPr lang="ru-RU" sz="2800">
                <a:solidFill>
                  <a:srgbClr val="A50021"/>
                </a:solidFill>
              </a:rPr>
              <a:t> (2)</a:t>
            </a:r>
            <a:endParaRPr lang="en-GB" sz="2800">
              <a:solidFill>
                <a:srgbClr val="A50021"/>
              </a:solidFill>
            </a:endParaRPr>
          </a:p>
        </p:txBody>
      </p:sp>
      <p:graphicFrame>
        <p:nvGraphicFramePr>
          <p:cNvPr id="1095684" name="Object 4"/>
          <p:cNvGraphicFramePr>
            <a:graphicFrameLocks noChangeAspect="1"/>
          </p:cNvGraphicFramePr>
          <p:nvPr/>
        </p:nvGraphicFramePr>
        <p:xfrm>
          <a:off x="288925" y="1277938"/>
          <a:ext cx="3917950" cy="364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25" name="Plot" r:id="rId4" imgW="4858200" imgH="4523400" progId="Grapher.Document">
                  <p:embed/>
                </p:oleObj>
              </mc:Choice>
              <mc:Fallback>
                <p:oleObj name="Plot" r:id="rId4" imgW="4858200" imgH="4523400" progId="Grapher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1277938"/>
                        <a:ext cx="3917950" cy="36464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95685" name="Group 5"/>
          <p:cNvGrpSpPr>
            <a:grpSpLocks/>
          </p:cNvGrpSpPr>
          <p:nvPr/>
        </p:nvGrpSpPr>
        <p:grpSpPr bwMode="auto">
          <a:xfrm>
            <a:off x="4492625" y="1431925"/>
            <a:ext cx="4043363" cy="2471738"/>
            <a:chOff x="2750" y="822"/>
            <a:chExt cx="2537" cy="1352"/>
          </a:xfrm>
        </p:grpSpPr>
        <p:grpSp>
          <p:nvGrpSpPr>
            <p:cNvPr id="1095686" name="Group 6"/>
            <p:cNvGrpSpPr>
              <a:grpSpLocks/>
            </p:cNvGrpSpPr>
            <p:nvPr/>
          </p:nvGrpSpPr>
          <p:grpSpPr bwMode="auto">
            <a:xfrm>
              <a:off x="2750" y="822"/>
              <a:ext cx="2527" cy="1044"/>
              <a:chOff x="2804" y="828"/>
              <a:chExt cx="2527" cy="1044"/>
            </a:xfrm>
          </p:grpSpPr>
          <p:pic>
            <p:nvPicPr>
              <p:cNvPr id="1095687" name="Picture 7" descr="ris_temp_aux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4" y="828"/>
                <a:ext cx="2527" cy="10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95688" name="Text Box 8"/>
              <p:cNvSpPr txBox="1">
                <a:spLocks noChangeArrowheads="1"/>
              </p:cNvSpPr>
              <p:nvPr/>
            </p:nvSpPr>
            <p:spPr bwMode="auto">
              <a:xfrm>
                <a:off x="4730" y="1609"/>
                <a:ext cx="366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400" b="0">
                    <a:latin typeface="Arial" pitchFamily="34" charset="0"/>
                  </a:rPr>
                  <a:t>T, </a:t>
                </a:r>
                <a:r>
                  <a:rPr lang="en-US" sz="1400" b="0" baseline="30000">
                    <a:latin typeface="Arial" pitchFamily="34" charset="0"/>
                  </a:rPr>
                  <a:t>o</a:t>
                </a:r>
                <a:r>
                  <a:rPr lang="en-US" sz="1400" b="0">
                    <a:latin typeface="Arial" pitchFamily="34" charset="0"/>
                  </a:rPr>
                  <a:t>C</a:t>
                </a:r>
                <a:endParaRPr lang="ru-RU" sz="1400" b="0">
                  <a:latin typeface="Arial" pitchFamily="34" charset="0"/>
                </a:endParaRPr>
              </a:p>
            </p:txBody>
          </p:sp>
        </p:grpSp>
        <p:sp>
          <p:nvSpPr>
            <p:cNvPr id="1095689" name="Line 9"/>
            <p:cNvSpPr>
              <a:spLocks noChangeShapeType="1"/>
            </p:cNvSpPr>
            <p:nvPr/>
          </p:nvSpPr>
          <p:spPr bwMode="auto">
            <a:xfrm>
              <a:off x="3336" y="1266"/>
              <a:ext cx="312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690" name="Text Box 10"/>
            <p:cNvSpPr txBox="1">
              <a:spLocks noChangeArrowheads="1"/>
            </p:cNvSpPr>
            <p:nvPr/>
          </p:nvSpPr>
          <p:spPr bwMode="auto">
            <a:xfrm>
              <a:off x="3632" y="1891"/>
              <a:ext cx="165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0">
                  <a:latin typeface="Arial" pitchFamily="34" charset="0"/>
                </a:rPr>
                <a:t>Final position of the interaction </a:t>
              </a:r>
            </a:p>
            <a:p>
              <a:r>
                <a:rPr lang="en-US" sz="1400" b="0">
                  <a:latin typeface="Arial" pitchFamily="34" charset="0"/>
                </a:rPr>
                <a:t>zone</a:t>
              </a:r>
              <a:r>
                <a:rPr lang="ru-RU" sz="1400" b="0">
                  <a:latin typeface="Arial" pitchFamily="34" charset="0"/>
                </a:rPr>
                <a:t> </a:t>
              </a:r>
              <a:r>
                <a:rPr lang="en-US" sz="1400" b="0">
                  <a:latin typeface="Arial" pitchFamily="34" charset="0"/>
                </a:rPr>
                <a:t>(IZ)</a:t>
              </a:r>
              <a:endParaRPr lang="ru-RU" sz="1400" b="0">
                <a:latin typeface="Arial" pitchFamily="34" charset="0"/>
              </a:endParaRPr>
            </a:p>
          </p:txBody>
        </p:sp>
        <p:sp>
          <p:nvSpPr>
            <p:cNvPr id="1095691" name="Line 11"/>
            <p:cNvSpPr>
              <a:spLocks noChangeShapeType="1"/>
            </p:cNvSpPr>
            <p:nvPr/>
          </p:nvSpPr>
          <p:spPr bwMode="auto">
            <a:xfrm>
              <a:off x="3912" y="1812"/>
              <a:ext cx="5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692" name="Text Box 12"/>
            <p:cNvSpPr txBox="1">
              <a:spLocks noChangeArrowheads="1"/>
            </p:cNvSpPr>
            <p:nvPr/>
          </p:nvSpPr>
          <p:spPr bwMode="auto">
            <a:xfrm>
              <a:off x="4004" y="1657"/>
              <a:ext cx="35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0">
                  <a:latin typeface="Arial" pitchFamily="34" charset="0"/>
                </a:rPr>
                <a:t>1 cm</a:t>
              </a:r>
              <a:endParaRPr lang="ru-RU" sz="1400" b="0">
                <a:latin typeface="Arial" pitchFamily="34" charset="0"/>
              </a:endParaRPr>
            </a:p>
          </p:txBody>
        </p:sp>
        <p:sp>
          <p:nvSpPr>
            <p:cNvPr id="1095693" name="Line 13"/>
            <p:cNvSpPr>
              <a:spLocks noChangeShapeType="1"/>
            </p:cNvSpPr>
            <p:nvPr/>
          </p:nvSpPr>
          <p:spPr bwMode="auto">
            <a:xfrm>
              <a:off x="3918" y="1758"/>
              <a:ext cx="0" cy="1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694" name="Line 14"/>
            <p:cNvSpPr>
              <a:spLocks noChangeShapeType="1"/>
            </p:cNvSpPr>
            <p:nvPr/>
          </p:nvSpPr>
          <p:spPr bwMode="auto">
            <a:xfrm>
              <a:off x="4456" y="1762"/>
              <a:ext cx="0" cy="1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695" name="Line 15"/>
            <p:cNvSpPr>
              <a:spLocks noChangeShapeType="1"/>
            </p:cNvSpPr>
            <p:nvPr/>
          </p:nvSpPr>
          <p:spPr bwMode="auto">
            <a:xfrm>
              <a:off x="2976" y="1650"/>
              <a:ext cx="168" cy="2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696" name="Text Box 16"/>
            <p:cNvSpPr txBox="1">
              <a:spLocks noChangeArrowheads="1"/>
            </p:cNvSpPr>
            <p:nvPr/>
          </p:nvSpPr>
          <p:spPr bwMode="auto">
            <a:xfrm>
              <a:off x="2784" y="1885"/>
              <a:ext cx="740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b="0">
                  <a:latin typeface="Arial" pitchFamily="34" charset="0"/>
                </a:rPr>
                <a:t>US sensor</a:t>
              </a:r>
            </a:p>
            <a:p>
              <a:pPr algn="ctr"/>
              <a:r>
                <a:rPr lang="en-US" sz="1400" b="0">
                  <a:latin typeface="Arial" pitchFamily="34" charset="0"/>
                </a:rPr>
                <a:t>sighting spot</a:t>
              </a:r>
              <a:endParaRPr lang="ru-RU" sz="1400" b="0">
                <a:latin typeface="Arial" pitchFamily="34" charset="0"/>
              </a:endParaRPr>
            </a:p>
          </p:txBody>
        </p:sp>
      </p:grpSp>
      <p:graphicFrame>
        <p:nvGraphicFramePr>
          <p:cNvPr id="1095697" name="Group 17"/>
          <p:cNvGraphicFramePr>
            <a:graphicFrameLocks noGrp="1"/>
          </p:cNvGraphicFramePr>
          <p:nvPr/>
        </p:nvGraphicFramePr>
        <p:xfrm>
          <a:off x="4400550" y="4476750"/>
          <a:ext cx="4543425" cy="1828800"/>
        </p:xfrm>
        <a:graphic>
          <a:graphicData uri="http://schemas.openxmlformats.org/drawingml/2006/table">
            <a:tbl>
              <a:tblPr/>
              <a:tblGrid>
                <a:gridCol w="2952750"/>
                <a:gridCol w="714375"/>
                <a:gridCol w="876300"/>
              </a:tblGrid>
              <a:tr h="285750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Parameter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Test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41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MC6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MCP-3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Final Corrosion Depth, mm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</a:rPr>
                        <a:t>6.2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</a:rPr>
                        <a:t>7.6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Temperature of Lower Boundary of IZ at Final Position (T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),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º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</a:rPr>
                        <a:t>1180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</a:rPr>
                        <a:t>1160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95717" name="Text Box 37"/>
          <p:cNvSpPr txBox="1">
            <a:spLocks noChangeArrowheads="1"/>
          </p:cNvSpPr>
          <p:nvPr/>
        </p:nvSpPr>
        <p:spPr bwMode="auto">
          <a:xfrm>
            <a:off x="4435475" y="4038600"/>
            <a:ext cx="4475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srgbClr val="990033"/>
                </a:solidFill>
                <a:latin typeface="Arial" pitchFamily="34" charset="0"/>
              </a:rPr>
              <a:t>Comparison of MC6 and MCP-3 Test Results</a:t>
            </a:r>
            <a:endParaRPr lang="ru-RU" sz="1600">
              <a:solidFill>
                <a:srgbClr val="990033"/>
              </a:solidFill>
              <a:latin typeface="Arial" pitchFamily="34" charset="0"/>
            </a:endParaRPr>
          </a:p>
        </p:txBody>
      </p:sp>
      <p:sp>
        <p:nvSpPr>
          <p:cNvPr id="1095723" name="Rectangle 43"/>
          <p:cNvSpPr>
            <a:spLocks noChangeArrowheads="1"/>
          </p:cNvSpPr>
          <p:nvPr/>
        </p:nvSpPr>
        <p:spPr bwMode="auto">
          <a:xfrm>
            <a:off x="277813" y="5543550"/>
            <a:ext cx="386238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spcBef>
                <a:spcPct val="40000"/>
              </a:spcBef>
              <a:buFont typeface="Wingdings" pitchFamily="2" charset="2"/>
              <a:buNone/>
              <a:tabLst>
                <a:tab pos="269875" algn="l"/>
              </a:tabLst>
            </a:pPr>
            <a:r>
              <a:rPr lang="en-US" sz="2400" b="0">
                <a:solidFill>
                  <a:srgbClr val="000066"/>
                </a:solidFill>
              </a:rPr>
              <a:t>+</a:t>
            </a:r>
            <a:r>
              <a:rPr lang="en-US" sz="1800">
                <a:solidFill>
                  <a:srgbClr val="000066"/>
                </a:solidFill>
              </a:rPr>
              <a:t>   IZ composition approximately </a:t>
            </a:r>
          </a:p>
          <a:p>
            <a:pPr defTabSz="762000">
              <a:lnSpc>
                <a:spcPct val="50000"/>
              </a:lnSpc>
              <a:spcBef>
                <a:spcPct val="25000"/>
              </a:spcBef>
              <a:buFont typeface="Wingdings" pitchFamily="2" charset="2"/>
              <a:buNone/>
              <a:tabLst>
                <a:tab pos="269875" algn="l"/>
              </a:tabLst>
            </a:pPr>
            <a:r>
              <a:rPr lang="en-US" sz="1800">
                <a:solidFill>
                  <a:srgbClr val="000066"/>
                </a:solidFill>
              </a:rPr>
              <a:t>     corresponds to MC6</a:t>
            </a:r>
            <a:r>
              <a:rPr lang="en-US" sz="2000">
                <a:solidFill>
                  <a:srgbClr val="000066"/>
                </a:solidFill>
              </a:rPr>
              <a:t> </a:t>
            </a:r>
            <a:endParaRPr lang="ru-RU" sz="1800">
              <a:solidFill>
                <a:srgbClr val="000066"/>
              </a:solidFill>
            </a:endParaRPr>
          </a:p>
        </p:txBody>
      </p:sp>
      <p:sp>
        <p:nvSpPr>
          <p:cNvPr id="1095724" name="Text Box 3"/>
          <p:cNvSpPr txBox="1">
            <a:spLocks noChangeArrowheads="1"/>
          </p:cNvSpPr>
          <p:nvPr/>
        </p:nvSpPr>
        <p:spPr bwMode="auto">
          <a:xfrm>
            <a:off x="701675" y="603250"/>
            <a:ext cx="8369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Specimen temperature condition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at the stage of its interaction with the suboxidized </a:t>
            </a:r>
          </a:p>
          <a:p>
            <a:pPr algn="ctr"/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corium melt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 (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stage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A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) –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temperature stabilization regime</a:t>
            </a:r>
            <a:endParaRPr lang="ru-RU" sz="160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94D510B2-1EA4-4614-B7A4-491086AD870B}" type="slidenum">
              <a:rPr lang="en-GB"/>
              <a:pPr/>
              <a:t>45</a:t>
            </a:fld>
            <a:endParaRPr lang="en-GB"/>
          </a:p>
        </p:txBody>
      </p:sp>
      <p:sp>
        <p:nvSpPr>
          <p:cNvPr id="1099778" name="Rectangle 2"/>
          <p:cNvSpPr>
            <a:spLocks noChangeArrowheads="1"/>
          </p:cNvSpPr>
          <p:nvPr/>
        </p:nvSpPr>
        <p:spPr bwMode="auto">
          <a:xfrm>
            <a:off x="6089650" y="1611313"/>
            <a:ext cx="27797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endParaRPr lang="en-GB" sz="1200"/>
          </a:p>
        </p:txBody>
      </p:sp>
      <p:sp>
        <p:nvSpPr>
          <p:cNvPr id="1099779" name="Rectangle 3"/>
          <p:cNvSpPr>
            <a:spLocks noChangeArrowheads="1"/>
          </p:cNvSpPr>
          <p:nvPr/>
        </p:nvSpPr>
        <p:spPr bwMode="auto">
          <a:xfrm>
            <a:off x="839788" y="0"/>
            <a:ext cx="77724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800">
                <a:solidFill>
                  <a:srgbClr val="A50021"/>
                </a:solidFill>
              </a:rPr>
              <a:t>Hydrogen release kinetics</a:t>
            </a:r>
            <a:endParaRPr lang="en-GB" sz="2800">
              <a:solidFill>
                <a:srgbClr val="A50021"/>
              </a:solidFill>
            </a:endParaRPr>
          </a:p>
        </p:txBody>
      </p:sp>
      <p:graphicFrame>
        <p:nvGraphicFramePr>
          <p:cNvPr id="1099782" name="Object 6"/>
          <p:cNvGraphicFramePr>
            <a:graphicFrameLocks noChangeAspect="1"/>
          </p:cNvGraphicFramePr>
          <p:nvPr/>
        </p:nvGraphicFramePr>
        <p:xfrm>
          <a:off x="436563" y="1968500"/>
          <a:ext cx="4554537" cy="436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785" name="Plot" r:id="rId4" imgW="6549840" imgH="6282000" progId="Grapher.Document">
                  <p:embed/>
                </p:oleObj>
              </mc:Choice>
              <mc:Fallback>
                <p:oleObj name="Plot" r:id="rId4" imgW="6549840" imgH="6282000" progId="Grapher.Document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1968500"/>
                        <a:ext cx="4554537" cy="436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9783" name="Rectangle 7"/>
          <p:cNvSpPr>
            <a:spLocks noChangeArrowheads="1"/>
          </p:cNvSpPr>
          <p:nvPr/>
        </p:nvSpPr>
        <p:spPr bwMode="auto">
          <a:xfrm>
            <a:off x="0" y="541338"/>
            <a:ext cx="9144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762000">
              <a:spcBef>
                <a:spcPct val="40000"/>
              </a:spcBef>
              <a:buFont typeface="Wingdings" pitchFamily="2" charset="2"/>
              <a:buChar char="ü"/>
              <a:tabLst>
                <a:tab pos="269875" algn="l"/>
              </a:tabLst>
            </a:pPr>
            <a:r>
              <a:rPr lang="en-US" sz="20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Hydrogen release rate is evaluated from measured hydrogen content</a:t>
            </a:r>
          </a:p>
          <a:p>
            <a:pPr defTabSz="762000">
              <a:lnSpc>
                <a:spcPct val="50000"/>
              </a:lnSpc>
              <a:spcBef>
                <a:spcPct val="40000"/>
              </a:spcBef>
              <a:buFont typeface="Wingdings" pitchFamily="2" charset="2"/>
              <a:buNone/>
              <a:tabLst>
                <a:tab pos="269875" algn="l"/>
              </a:tabLst>
            </a:pPr>
            <a:r>
              <a:rPr lang="en-US" sz="1800">
                <a:solidFill>
                  <a:srgbClr val="000066"/>
                </a:solidFill>
              </a:rPr>
              <a:t>    in the furnace gas</a:t>
            </a:r>
            <a:endParaRPr lang="en-US" sz="1800">
              <a:solidFill>
                <a:srgbClr val="FF9900"/>
              </a:solidFill>
            </a:endParaRPr>
          </a:p>
          <a:p>
            <a:pPr defTabSz="762000">
              <a:spcBef>
                <a:spcPct val="40000"/>
              </a:spcBef>
              <a:buFont typeface="Wingdings" pitchFamily="2" charset="2"/>
              <a:buChar char="ü"/>
              <a:tabLst>
                <a:tab pos="269875" algn="l"/>
              </a:tabLst>
            </a:pPr>
            <a:r>
              <a:rPr lang="en-US" sz="1800">
                <a:solidFill>
                  <a:srgbClr val="000066"/>
                </a:solidFill>
              </a:rPr>
              <a:t> Total volume of liberated hydrogen depends on the mass balance</a:t>
            </a:r>
          </a:p>
          <a:p>
            <a:pPr defTabSz="762000">
              <a:lnSpc>
                <a:spcPct val="50000"/>
              </a:lnSpc>
              <a:spcBef>
                <a:spcPct val="40000"/>
              </a:spcBef>
              <a:buFont typeface="Wingdings" pitchFamily="2" charset="2"/>
              <a:buNone/>
              <a:tabLst>
                <a:tab pos="269875" algn="l"/>
              </a:tabLst>
            </a:pPr>
            <a:r>
              <a:rPr lang="en-US" sz="1800">
                <a:solidFill>
                  <a:srgbClr val="000066"/>
                </a:solidFill>
              </a:rPr>
              <a:t>    of components involved in the</a:t>
            </a: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H</a:t>
            </a:r>
            <a:r>
              <a:rPr lang="en-US" sz="1800" baseline="-25000">
                <a:solidFill>
                  <a:srgbClr val="000066"/>
                </a:solidFill>
              </a:rPr>
              <a:t>2</a:t>
            </a:r>
            <a:r>
              <a:rPr lang="en-US" sz="1800">
                <a:solidFill>
                  <a:srgbClr val="000066"/>
                </a:solidFill>
              </a:rPr>
              <a:t>O reactions with melt and steel components</a:t>
            </a:r>
            <a:endParaRPr lang="ru-RU" sz="1800">
              <a:solidFill>
                <a:srgbClr val="000066"/>
              </a:solidFill>
            </a:endParaRPr>
          </a:p>
        </p:txBody>
      </p:sp>
      <p:sp>
        <p:nvSpPr>
          <p:cNvPr id="1099784" name="Text Box 5"/>
          <p:cNvSpPr txBox="1">
            <a:spLocks noChangeArrowheads="1"/>
          </p:cNvSpPr>
          <p:nvPr/>
        </p:nvSpPr>
        <p:spPr bwMode="auto">
          <a:xfrm>
            <a:off x="5286375" y="2338388"/>
            <a:ext cx="3648075" cy="36655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Hydrogen release kinetics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 (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and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,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respectively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,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oxidation of the melt and interaction zone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)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is well described by the linear law with the following hydrogen release rates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:</a:t>
            </a:r>
          </a:p>
          <a:p>
            <a:pPr algn="ctr"/>
            <a:r>
              <a:rPr lang="ru-RU" sz="1800">
                <a:solidFill>
                  <a:srgbClr val="A50021"/>
                </a:solidFill>
                <a:latin typeface="Arial" pitchFamily="34" charset="0"/>
              </a:rPr>
              <a:t>9.</a:t>
            </a:r>
            <a:r>
              <a:rPr lang="en-US" sz="1800">
                <a:solidFill>
                  <a:srgbClr val="A50021"/>
                </a:solidFill>
                <a:latin typeface="Arial" pitchFamily="34" charset="0"/>
              </a:rPr>
              <a:t>9</a:t>
            </a:r>
            <a:r>
              <a:rPr lang="ru-RU" sz="180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1600">
                <a:solidFill>
                  <a:srgbClr val="A50021"/>
                </a:solidFill>
                <a:latin typeface="Arial" pitchFamily="34" charset="0"/>
              </a:rPr>
              <a:t>mg/s</a:t>
            </a:r>
            <a:r>
              <a:rPr lang="en-US" sz="180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– at stage</a:t>
            </a:r>
            <a:r>
              <a:rPr lang="ru-RU" sz="1800">
                <a:latin typeface="Arial" pitchFamily="34" charset="0"/>
              </a:rPr>
              <a:t>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C</a:t>
            </a:r>
          </a:p>
          <a:p>
            <a:pPr algn="ctr"/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(</a:t>
            </a:r>
            <a:r>
              <a:rPr lang="en-US" sz="1800">
                <a:solidFill>
                  <a:srgbClr val="A50021"/>
                </a:solidFill>
                <a:latin typeface="Arial" pitchFamily="34" charset="0"/>
              </a:rPr>
              <a:t>11.0</a:t>
            </a:r>
            <a:r>
              <a:rPr lang="en-US" sz="1600">
                <a:solidFill>
                  <a:srgbClr val="A50021"/>
                </a:solidFill>
                <a:latin typeface="Arial" pitchFamily="34" charset="0"/>
              </a:rPr>
              <a:t> mg/s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400">
                <a:solidFill>
                  <a:srgbClr val="000066"/>
                </a:solidFill>
                <a:latin typeface="Arial" pitchFamily="34" charset="0"/>
              </a:rPr>
              <a:t>–</a:t>
            </a:r>
            <a:r>
              <a:rPr lang="en-US" sz="1400">
                <a:latin typeface="Arial" pitchFamily="34" charset="0"/>
              </a:rPr>
              <a:t>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 at test MA-9)</a:t>
            </a:r>
          </a:p>
          <a:p>
            <a:pPr algn="ctr"/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and</a:t>
            </a:r>
          </a:p>
          <a:p>
            <a:pPr algn="ctr"/>
            <a:r>
              <a:rPr lang="ru-RU" sz="1800">
                <a:solidFill>
                  <a:srgbClr val="A50021"/>
                </a:solidFill>
                <a:latin typeface="Arial" pitchFamily="34" charset="0"/>
              </a:rPr>
              <a:t>5</a:t>
            </a:r>
            <a:r>
              <a:rPr lang="en-US" sz="1800">
                <a:solidFill>
                  <a:srgbClr val="A50021"/>
                </a:solidFill>
                <a:latin typeface="Arial" pitchFamily="34" charset="0"/>
              </a:rPr>
              <a:t>.1 </a:t>
            </a:r>
            <a:r>
              <a:rPr lang="en-US" sz="1600">
                <a:solidFill>
                  <a:srgbClr val="A50021"/>
                </a:solidFill>
                <a:latin typeface="Arial" pitchFamily="34" charset="0"/>
              </a:rPr>
              <a:t>mg/s</a:t>
            </a:r>
            <a:r>
              <a:rPr lang="en-US" sz="180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– at stage</a:t>
            </a:r>
            <a:r>
              <a:rPr lang="ru-RU" sz="1800">
                <a:latin typeface="Arial" pitchFamily="34" charset="0"/>
              </a:rPr>
              <a:t>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E</a:t>
            </a:r>
            <a:endParaRPr lang="ru-RU" sz="1800">
              <a:solidFill>
                <a:srgbClr val="000066"/>
              </a:solidFill>
              <a:latin typeface="Arial" pitchFamily="34" charset="0"/>
            </a:endParaRPr>
          </a:p>
          <a:p>
            <a:pPr algn="ctr"/>
            <a:endParaRPr lang="ru-RU" sz="1800">
              <a:solidFill>
                <a:srgbClr val="000066"/>
              </a:solidFill>
              <a:latin typeface="Arial" pitchFamily="34" charset="0"/>
            </a:endParaRPr>
          </a:p>
          <a:p>
            <a:pPr algn="ctr"/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Remark: in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MCP-3 and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MA-9 crucibles with the same diameter were used and experimental conditions were similar</a:t>
            </a:r>
            <a:endParaRPr lang="ru-RU" sz="160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90B85545-9FB0-47A6-A740-8C85F6AB5FD2}" type="slidenum">
              <a:rPr lang="en-GB"/>
              <a:pPr/>
              <a:t>46</a:t>
            </a:fld>
            <a:endParaRPr lang="en-GB"/>
          </a:p>
        </p:txBody>
      </p:sp>
      <p:sp>
        <p:nvSpPr>
          <p:cNvPr id="100045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Task </a:t>
            </a:r>
            <a:r>
              <a:rPr lang="ru-RU"/>
              <a:t>3</a:t>
            </a:r>
            <a:r>
              <a:rPr lang="en-US"/>
              <a:t>. Interaction of molten corium with European vessel steel</a:t>
            </a:r>
            <a:endParaRPr lang="ru-RU"/>
          </a:p>
        </p:txBody>
      </p:sp>
      <p:sp>
        <p:nvSpPr>
          <p:cNvPr id="1000453" name="Rectangle 5"/>
          <p:cNvSpPr>
            <a:spLocks noChangeArrowheads="1"/>
          </p:cNvSpPr>
          <p:nvPr/>
        </p:nvSpPr>
        <p:spPr bwMode="auto">
          <a:xfrm>
            <a:off x="1025525" y="1670050"/>
            <a:ext cx="71247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ru-RU" sz="2400" b="0">
                <a:solidFill>
                  <a:srgbClr val="000066"/>
                </a:solidFill>
              </a:rPr>
              <a:t> </a:t>
            </a:r>
            <a:r>
              <a:rPr lang="en-US" sz="2400" b="0">
                <a:solidFill>
                  <a:srgbClr val="000066"/>
                </a:solidFill>
              </a:rPr>
              <a:t>   </a:t>
            </a:r>
            <a:r>
              <a:rPr lang="en-US" sz="2400">
                <a:solidFill>
                  <a:srgbClr val="000066"/>
                </a:solidFill>
              </a:rPr>
              <a:t>Interaction with the suboxidized corium melt 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in the neutral atmosphere</a:t>
            </a:r>
            <a:r>
              <a:rPr lang="ru-RU" sz="2400">
                <a:solidFill>
                  <a:srgbClr val="000066"/>
                </a:solidFill>
              </a:rPr>
              <a:t>. </a:t>
            </a:r>
            <a:r>
              <a:rPr lang="en-US" sz="2400">
                <a:solidFill>
                  <a:srgbClr val="000066"/>
                </a:solidFill>
              </a:rPr>
              <a:t>Test MCP-5 </a:t>
            </a:r>
            <a:endParaRPr lang="ru-RU" sz="2400" b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42B30E39-DB56-44D0-AEE3-EBB9AFDD43F6}" type="slidenum">
              <a:rPr lang="en-GB"/>
              <a:pPr/>
              <a:t>47</a:t>
            </a:fld>
            <a:endParaRPr lang="en-GB"/>
          </a:p>
        </p:txBody>
      </p:sp>
      <p:sp>
        <p:nvSpPr>
          <p:cNvPr id="100147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r>
              <a:rPr lang="en-US"/>
              <a:t>Objectives</a:t>
            </a:r>
            <a:r>
              <a:rPr lang="ru-RU"/>
              <a:t>: </a:t>
            </a:r>
          </a:p>
        </p:txBody>
      </p:sp>
      <p:sp>
        <p:nvSpPr>
          <p:cNvPr id="1001477" name="Text Box 5"/>
          <p:cNvSpPr txBox="1">
            <a:spLocks noChangeArrowheads="1"/>
          </p:cNvSpPr>
          <p:nvPr/>
        </p:nvSpPr>
        <p:spPr bwMode="auto">
          <a:xfrm>
            <a:off x="765175" y="1325563"/>
            <a:ext cx="7966075" cy="895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Compare the corrosion rate and temperature boundary of European and Russian vessel steel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01478" name="Rectangle 6"/>
          <p:cNvSpPr>
            <a:spLocks noChangeArrowheads="1"/>
          </p:cNvSpPr>
          <p:nvPr/>
        </p:nvSpPr>
        <p:spPr bwMode="auto">
          <a:xfrm>
            <a:off x="684213" y="2689225"/>
            <a:ext cx="7772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59" tIns="46030" rIns="92059" bIns="46030" anchor="ctr"/>
          <a:lstStyle/>
          <a:p>
            <a:pPr algn="ctr" defTabSz="762000"/>
            <a:r>
              <a:rPr lang="en-US" sz="2800">
                <a:solidFill>
                  <a:srgbClr val="990033"/>
                </a:solidFill>
              </a:rPr>
              <a:t>Experimental parameters </a:t>
            </a:r>
            <a:r>
              <a:rPr lang="ru-RU" sz="2800">
                <a:solidFill>
                  <a:srgbClr val="A50021"/>
                </a:solidFill>
              </a:rPr>
              <a:t>: </a:t>
            </a:r>
          </a:p>
        </p:txBody>
      </p:sp>
      <p:sp>
        <p:nvSpPr>
          <p:cNvPr id="1001479" name="Text Box 7"/>
          <p:cNvSpPr txBox="1">
            <a:spLocks noChangeArrowheads="1"/>
          </p:cNvSpPr>
          <p:nvPr/>
        </p:nvSpPr>
        <p:spPr bwMode="auto">
          <a:xfrm>
            <a:off x="811213" y="3657600"/>
            <a:ext cx="7708900" cy="2501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Specimen material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: 20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MnMoNi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5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-5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 Corium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: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 C-30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Temperature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: 1400</a:t>
            </a:r>
            <a:r>
              <a:rPr lang="ru-RU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С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Atmosphere</a:t>
            </a:r>
            <a:r>
              <a:rPr lang="ru-RU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: </a:t>
            </a:r>
            <a:r>
              <a:rPr lang="en-US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Ar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Exposition</a:t>
            </a:r>
            <a:r>
              <a:rPr lang="ru-RU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: 11 </a:t>
            </a:r>
            <a:r>
              <a:rPr lang="en-US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hours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Horizontally-oriented interface</a:t>
            </a:r>
            <a:endParaRPr lang="ru-RU">
              <a:solidFill>
                <a:srgbClr val="000066"/>
              </a:solidFill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 advClick="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4BC5C438-0655-4442-B88F-8AE5D6FB6AA0}" type="slidenum">
              <a:rPr lang="en-GB"/>
              <a:pPr/>
              <a:t>48</a:t>
            </a:fld>
            <a:endParaRPr lang="en-GB"/>
          </a:p>
        </p:txBody>
      </p:sp>
      <p:sp>
        <p:nvSpPr>
          <p:cNvPr id="1003524" name="Rectangle 4"/>
          <p:cNvSpPr>
            <a:spLocks noChangeArrowheads="1"/>
          </p:cNvSpPr>
          <p:nvPr/>
        </p:nvSpPr>
        <p:spPr bwMode="auto">
          <a:xfrm>
            <a:off x="571500" y="174625"/>
            <a:ext cx="77724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762000"/>
            <a:r>
              <a:rPr lang="en-US" sz="2800">
                <a:solidFill>
                  <a:srgbClr val="A50021"/>
                </a:solidFill>
              </a:rPr>
              <a:t>Corrosion depth dynamics</a:t>
            </a:r>
            <a:endParaRPr lang="ru-RU" sz="2800">
              <a:solidFill>
                <a:srgbClr val="A50021"/>
              </a:solidFill>
            </a:endParaRPr>
          </a:p>
        </p:txBody>
      </p:sp>
      <p:sp>
        <p:nvSpPr>
          <p:cNvPr id="1003525" name="Rectangle 5"/>
          <p:cNvSpPr>
            <a:spLocks noChangeArrowheads="1"/>
          </p:cNvSpPr>
          <p:nvPr/>
        </p:nvSpPr>
        <p:spPr bwMode="auto">
          <a:xfrm>
            <a:off x="354013" y="5170488"/>
            <a:ext cx="86375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800" b="0">
                <a:solidFill>
                  <a:srgbClr val="000066"/>
                </a:solidFill>
              </a:rPr>
              <a:t> </a:t>
            </a:r>
            <a:r>
              <a:rPr lang="en-US" sz="1800" b="0">
                <a:solidFill>
                  <a:srgbClr val="000066"/>
                </a:solidFill>
              </a:rPr>
              <a:t>Long incubation period</a:t>
            </a:r>
            <a:r>
              <a:rPr lang="ru-RU" sz="1800" b="0">
                <a:solidFill>
                  <a:srgbClr val="000066"/>
                </a:solidFill>
              </a:rPr>
              <a:t>  - </a:t>
            </a:r>
            <a:r>
              <a:rPr lang="en-US" sz="1800" b="0">
                <a:solidFill>
                  <a:srgbClr val="000066"/>
                </a:solidFill>
              </a:rPr>
              <a:t>approximately</a:t>
            </a:r>
            <a:r>
              <a:rPr lang="ru-RU" sz="1800" b="0">
                <a:solidFill>
                  <a:srgbClr val="000066"/>
                </a:solidFill>
              </a:rPr>
              <a:t> 20 000 </a:t>
            </a:r>
            <a:r>
              <a:rPr lang="en-US" sz="1800" b="0">
                <a:solidFill>
                  <a:srgbClr val="000066"/>
                </a:solidFill>
              </a:rPr>
              <a:t>s</a:t>
            </a:r>
            <a:endParaRPr lang="ru-RU" sz="1800" b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800" b="0">
                <a:solidFill>
                  <a:srgbClr val="000066"/>
                </a:solidFill>
              </a:rPr>
              <a:t> </a:t>
            </a:r>
            <a:r>
              <a:rPr lang="en-US" sz="1800" b="0">
                <a:solidFill>
                  <a:srgbClr val="000066"/>
                </a:solidFill>
              </a:rPr>
              <a:t>Corrosion decreases as its front progresses into the </a:t>
            </a:r>
            <a:r>
              <a:rPr lang="ru-RU" sz="1800" b="0">
                <a:solidFill>
                  <a:srgbClr val="000066"/>
                </a:solidFill>
              </a:rPr>
              <a:t> </a:t>
            </a:r>
            <a:r>
              <a:rPr lang="en-US" sz="1800" b="0">
                <a:solidFill>
                  <a:srgbClr val="000066"/>
                </a:solidFill>
              </a:rPr>
              <a:t>specimen bulk</a:t>
            </a:r>
            <a:r>
              <a:rPr lang="ru-RU" sz="1800" b="0">
                <a:solidFill>
                  <a:srgbClr val="000066"/>
                </a:solidFill>
              </a:rPr>
              <a:t> – </a:t>
            </a:r>
            <a:r>
              <a:rPr lang="en-US" sz="1800" b="0">
                <a:solidFill>
                  <a:srgbClr val="000066"/>
                </a:solidFill>
              </a:rPr>
              <a:t/>
            </a:r>
            <a:br>
              <a:rPr lang="en-US" sz="1800" b="0">
                <a:solidFill>
                  <a:srgbClr val="000066"/>
                </a:solidFill>
              </a:rPr>
            </a:br>
            <a:r>
              <a:rPr lang="en-US" sz="1800" b="0">
                <a:solidFill>
                  <a:srgbClr val="000066"/>
                </a:solidFill>
              </a:rPr>
              <a:t>    a lower-temperature region</a:t>
            </a:r>
            <a:endParaRPr lang="ru-RU" sz="1800" b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800" b="0">
                <a:solidFill>
                  <a:srgbClr val="000066"/>
                </a:solidFill>
              </a:rPr>
              <a:t>  </a:t>
            </a:r>
            <a:r>
              <a:rPr lang="en-US" sz="1800" b="0">
                <a:solidFill>
                  <a:srgbClr val="000066"/>
                </a:solidFill>
              </a:rPr>
              <a:t>Corrosion process is not finished</a:t>
            </a:r>
            <a:r>
              <a:rPr lang="ru-RU" sz="1800" b="0">
                <a:solidFill>
                  <a:srgbClr val="000066"/>
                </a:solidFill>
              </a:rPr>
              <a:t> </a:t>
            </a:r>
            <a:r>
              <a:rPr lang="en-US" sz="1800" b="0">
                <a:solidFill>
                  <a:srgbClr val="CC0000"/>
                </a:solidFill>
              </a:rPr>
              <a:t>?</a:t>
            </a:r>
            <a:endParaRPr lang="ru-RU" sz="1800" b="0">
              <a:solidFill>
                <a:srgbClr val="CC0000"/>
              </a:solidFill>
            </a:endParaRPr>
          </a:p>
        </p:txBody>
      </p:sp>
      <p:sp>
        <p:nvSpPr>
          <p:cNvPr id="1003526" name="Text Box 6"/>
          <p:cNvSpPr txBox="1">
            <a:spLocks noChangeArrowheads="1"/>
          </p:cNvSpPr>
          <p:nvPr/>
        </p:nvSpPr>
        <p:spPr bwMode="auto">
          <a:xfrm>
            <a:off x="1739900" y="3251200"/>
            <a:ext cx="1981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BZ" sz="1400">
                <a:latin typeface="Arial" pitchFamily="34" charset="0"/>
              </a:rPr>
              <a:t>Uncertaint sounding interpretation</a:t>
            </a:r>
            <a:r>
              <a:rPr lang="ru-RU" sz="1400">
                <a:latin typeface="Arial" pitchFamily="34" charset="0"/>
              </a:rPr>
              <a:t> </a:t>
            </a:r>
          </a:p>
        </p:txBody>
      </p:sp>
      <p:sp>
        <p:nvSpPr>
          <p:cNvPr id="1003527" name="AutoShape 7"/>
          <p:cNvSpPr>
            <a:spLocks noChangeAspect="1" noChangeArrowheads="1" noTextEdit="1"/>
          </p:cNvSpPr>
          <p:nvPr/>
        </p:nvSpPr>
        <p:spPr bwMode="auto">
          <a:xfrm>
            <a:off x="571500" y="804863"/>
            <a:ext cx="76962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28" name="Rectangle 8"/>
          <p:cNvSpPr>
            <a:spLocks noChangeArrowheads="1"/>
          </p:cNvSpPr>
          <p:nvPr/>
        </p:nvSpPr>
        <p:spPr bwMode="auto">
          <a:xfrm>
            <a:off x="619125" y="852488"/>
            <a:ext cx="7591425" cy="37814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03529" name="Rectangle 9"/>
          <p:cNvSpPr>
            <a:spLocks noChangeArrowheads="1"/>
          </p:cNvSpPr>
          <p:nvPr/>
        </p:nvSpPr>
        <p:spPr bwMode="auto">
          <a:xfrm>
            <a:off x="1314450" y="1204913"/>
            <a:ext cx="63055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30" name="Line 10"/>
          <p:cNvSpPr>
            <a:spLocks noChangeShapeType="1"/>
          </p:cNvSpPr>
          <p:nvPr/>
        </p:nvSpPr>
        <p:spPr bwMode="auto">
          <a:xfrm>
            <a:off x="1314450" y="3538538"/>
            <a:ext cx="63055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31" name="Line 11"/>
          <p:cNvSpPr>
            <a:spLocks noChangeShapeType="1"/>
          </p:cNvSpPr>
          <p:nvPr/>
        </p:nvSpPr>
        <p:spPr bwMode="auto">
          <a:xfrm>
            <a:off x="1314450" y="3071813"/>
            <a:ext cx="63055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32" name="Line 12"/>
          <p:cNvSpPr>
            <a:spLocks noChangeShapeType="1"/>
          </p:cNvSpPr>
          <p:nvPr/>
        </p:nvSpPr>
        <p:spPr bwMode="auto">
          <a:xfrm>
            <a:off x="1314450" y="2605088"/>
            <a:ext cx="63055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33" name="Line 13"/>
          <p:cNvSpPr>
            <a:spLocks noChangeShapeType="1"/>
          </p:cNvSpPr>
          <p:nvPr/>
        </p:nvSpPr>
        <p:spPr bwMode="auto">
          <a:xfrm>
            <a:off x="1314450" y="2138363"/>
            <a:ext cx="63055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34" name="Line 14"/>
          <p:cNvSpPr>
            <a:spLocks noChangeShapeType="1"/>
          </p:cNvSpPr>
          <p:nvPr/>
        </p:nvSpPr>
        <p:spPr bwMode="auto">
          <a:xfrm>
            <a:off x="1314450" y="1671638"/>
            <a:ext cx="63055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35" name="Line 15"/>
          <p:cNvSpPr>
            <a:spLocks noChangeShapeType="1"/>
          </p:cNvSpPr>
          <p:nvPr/>
        </p:nvSpPr>
        <p:spPr bwMode="auto">
          <a:xfrm>
            <a:off x="1314450" y="1204913"/>
            <a:ext cx="63055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36" name="Rectangle 16"/>
          <p:cNvSpPr>
            <a:spLocks noChangeArrowheads="1"/>
          </p:cNvSpPr>
          <p:nvPr/>
        </p:nvSpPr>
        <p:spPr bwMode="auto">
          <a:xfrm>
            <a:off x="1314450" y="1204913"/>
            <a:ext cx="6305550" cy="280035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37" name="Line 17"/>
          <p:cNvSpPr>
            <a:spLocks noChangeShapeType="1"/>
          </p:cNvSpPr>
          <p:nvPr/>
        </p:nvSpPr>
        <p:spPr bwMode="auto">
          <a:xfrm>
            <a:off x="1314450" y="1204913"/>
            <a:ext cx="0" cy="2800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38" name="Line 18"/>
          <p:cNvSpPr>
            <a:spLocks noChangeShapeType="1"/>
          </p:cNvSpPr>
          <p:nvPr/>
        </p:nvSpPr>
        <p:spPr bwMode="auto">
          <a:xfrm>
            <a:off x="1257300" y="4005263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39" name="Line 19"/>
          <p:cNvSpPr>
            <a:spLocks noChangeShapeType="1"/>
          </p:cNvSpPr>
          <p:nvPr/>
        </p:nvSpPr>
        <p:spPr bwMode="auto">
          <a:xfrm>
            <a:off x="1257300" y="3538538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40" name="Line 20"/>
          <p:cNvSpPr>
            <a:spLocks noChangeShapeType="1"/>
          </p:cNvSpPr>
          <p:nvPr/>
        </p:nvSpPr>
        <p:spPr bwMode="auto">
          <a:xfrm>
            <a:off x="1257300" y="3071813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41" name="Line 21"/>
          <p:cNvSpPr>
            <a:spLocks noChangeShapeType="1"/>
          </p:cNvSpPr>
          <p:nvPr/>
        </p:nvSpPr>
        <p:spPr bwMode="auto">
          <a:xfrm>
            <a:off x="1257300" y="2605088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42" name="Line 22"/>
          <p:cNvSpPr>
            <a:spLocks noChangeShapeType="1"/>
          </p:cNvSpPr>
          <p:nvPr/>
        </p:nvSpPr>
        <p:spPr bwMode="auto">
          <a:xfrm>
            <a:off x="1257300" y="2138363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43" name="Line 23"/>
          <p:cNvSpPr>
            <a:spLocks noChangeShapeType="1"/>
          </p:cNvSpPr>
          <p:nvPr/>
        </p:nvSpPr>
        <p:spPr bwMode="auto">
          <a:xfrm>
            <a:off x="1257300" y="1671638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44" name="Line 24"/>
          <p:cNvSpPr>
            <a:spLocks noChangeShapeType="1"/>
          </p:cNvSpPr>
          <p:nvPr/>
        </p:nvSpPr>
        <p:spPr bwMode="auto">
          <a:xfrm>
            <a:off x="1257300" y="1204913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45" name="Line 25"/>
          <p:cNvSpPr>
            <a:spLocks noChangeShapeType="1"/>
          </p:cNvSpPr>
          <p:nvPr/>
        </p:nvSpPr>
        <p:spPr bwMode="auto">
          <a:xfrm>
            <a:off x="1314450" y="4005263"/>
            <a:ext cx="63055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46" name="Line 26"/>
          <p:cNvSpPr>
            <a:spLocks noChangeShapeType="1"/>
          </p:cNvSpPr>
          <p:nvPr/>
        </p:nvSpPr>
        <p:spPr bwMode="auto">
          <a:xfrm flipV="1">
            <a:off x="1314450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47" name="Line 27"/>
          <p:cNvSpPr>
            <a:spLocks noChangeShapeType="1"/>
          </p:cNvSpPr>
          <p:nvPr/>
        </p:nvSpPr>
        <p:spPr bwMode="auto">
          <a:xfrm flipV="1">
            <a:off x="1562100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48" name="Line 28"/>
          <p:cNvSpPr>
            <a:spLocks noChangeShapeType="1"/>
          </p:cNvSpPr>
          <p:nvPr/>
        </p:nvSpPr>
        <p:spPr bwMode="auto">
          <a:xfrm flipV="1">
            <a:off x="1819275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49" name="Line 29"/>
          <p:cNvSpPr>
            <a:spLocks noChangeShapeType="1"/>
          </p:cNvSpPr>
          <p:nvPr/>
        </p:nvSpPr>
        <p:spPr bwMode="auto">
          <a:xfrm flipV="1">
            <a:off x="2066925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50" name="Line 30"/>
          <p:cNvSpPr>
            <a:spLocks noChangeShapeType="1"/>
          </p:cNvSpPr>
          <p:nvPr/>
        </p:nvSpPr>
        <p:spPr bwMode="auto">
          <a:xfrm flipV="1">
            <a:off x="2324100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51" name="Line 31"/>
          <p:cNvSpPr>
            <a:spLocks noChangeShapeType="1"/>
          </p:cNvSpPr>
          <p:nvPr/>
        </p:nvSpPr>
        <p:spPr bwMode="auto">
          <a:xfrm flipV="1">
            <a:off x="2571750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52" name="Line 32"/>
          <p:cNvSpPr>
            <a:spLocks noChangeShapeType="1"/>
          </p:cNvSpPr>
          <p:nvPr/>
        </p:nvSpPr>
        <p:spPr bwMode="auto">
          <a:xfrm flipV="1">
            <a:off x="2828925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53" name="Line 33"/>
          <p:cNvSpPr>
            <a:spLocks noChangeShapeType="1"/>
          </p:cNvSpPr>
          <p:nvPr/>
        </p:nvSpPr>
        <p:spPr bwMode="auto">
          <a:xfrm flipV="1">
            <a:off x="3076575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54" name="Line 34"/>
          <p:cNvSpPr>
            <a:spLocks noChangeShapeType="1"/>
          </p:cNvSpPr>
          <p:nvPr/>
        </p:nvSpPr>
        <p:spPr bwMode="auto">
          <a:xfrm flipV="1">
            <a:off x="3333750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55" name="Line 35"/>
          <p:cNvSpPr>
            <a:spLocks noChangeShapeType="1"/>
          </p:cNvSpPr>
          <p:nvPr/>
        </p:nvSpPr>
        <p:spPr bwMode="auto">
          <a:xfrm flipV="1">
            <a:off x="3581400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56" name="Line 36"/>
          <p:cNvSpPr>
            <a:spLocks noChangeShapeType="1"/>
          </p:cNvSpPr>
          <p:nvPr/>
        </p:nvSpPr>
        <p:spPr bwMode="auto">
          <a:xfrm flipV="1">
            <a:off x="3838575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57" name="Line 37"/>
          <p:cNvSpPr>
            <a:spLocks noChangeShapeType="1"/>
          </p:cNvSpPr>
          <p:nvPr/>
        </p:nvSpPr>
        <p:spPr bwMode="auto">
          <a:xfrm flipV="1">
            <a:off x="4086225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58" name="Line 38"/>
          <p:cNvSpPr>
            <a:spLocks noChangeShapeType="1"/>
          </p:cNvSpPr>
          <p:nvPr/>
        </p:nvSpPr>
        <p:spPr bwMode="auto">
          <a:xfrm flipV="1">
            <a:off x="4343400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59" name="Line 39"/>
          <p:cNvSpPr>
            <a:spLocks noChangeShapeType="1"/>
          </p:cNvSpPr>
          <p:nvPr/>
        </p:nvSpPr>
        <p:spPr bwMode="auto">
          <a:xfrm flipV="1">
            <a:off x="4591050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60" name="Line 40"/>
          <p:cNvSpPr>
            <a:spLocks noChangeShapeType="1"/>
          </p:cNvSpPr>
          <p:nvPr/>
        </p:nvSpPr>
        <p:spPr bwMode="auto">
          <a:xfrm flipV="1">
            <a:off x="4848225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61" name="Line 41"/>
          <p:cNvSpPr>
            <a:spLocks noChangeShapeType="1"/>
          </p:cNvSpPr>
          <p:nvPr/>
        </p:nvSpPr>
        <p:spPr bwMode="auto">
          <a:xfrm flipV="1">
            <a:off x="5095875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62" name="Line 42"/>
          <p:cNvSpPr>
            <a:spLocks noChangeShapeType="1"/>
          </p:cNvSpPr>
          <p:nvPr/>
        </p:nvSpPr>
        <p:spPr bwMode="auto">
          <a:xfrm flipV="1">
            <a:off x="5353050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63" name="Line 43"/>
          <p:cNvSpPr>
            <a:spLocks noChangeShapeType="1"/>
          </p:cNvSpPr>
          <p:nvPr/>
        </p:nvSpPr>
        <p:spPr bwMode="auto">
          <a:xfrm flipV="1">
            <a:off x="5600700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64" name="Line 44"/>
          <p:cNvSpPr>
            <a:spLocks noChangeShapeType="1"/>
          </p:cNvSpPr>
          <p:nvPr/>
        </p:nvSpPr>
        <p:spPr bwMode="auto">
          <a:xfrm flipV="1">
            <a:off x="5857875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65" name="Line 45"/>
          <p:cNvSpPr>
            <a:spLocks noChangeShapeType="1"/>
          </p:cNvSpPr>
          <p:nvPr/>
        </p:nvSpPr>
        <p:spPr bwMode="auto">
          <a:xfrm flipV="1">
            <a:off x="6105525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66" name="Line 46"/>
          <p:cNvSpPr>
            <a:spLocks noChangeShapeType="1"/>
          </p:cNvSpPr>
          <p:nvPr/>
        </p:nvSpPr>
        <p:spPr bwMode="auto">
          <a:xfrm flipV="1">
            <a:off x="6362700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67" name="Line 47"/>
          <p:cNvSpPr>
            <a:spLocks noChangeShapeType="1"/>
          </p:cNvSpPr>
          <p:nvPr/>
        </p:nvSpPr>
        <p:spPr bwMode="auto">
          <a:xfrm flipV="1">
            <a:off x="6610350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68" name="Line 48"/>
          <p:cNvSpPr>
            <a:spLocks noChangeShapeType="1"/>
          </p:cNvSpPr>
          <p:nvPr/>
        </p:nvSpPr>
        <p:spPr bwMode="auto">
          <a:xfrm flipV="1">
            <a:off x="6867525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69" name="Line 49"/>
          <p:cNvSpPr>
            <a:spLocks noChangeShapeType="1"/>
          </p:cNvSpPr>
          <p:nvPr/>
        </p:nvSpPr>
        <p:spPr bwMode="auto">
          <a:xfrm flipV="1">
            <a:off x="7115175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70" name="Line 50"/>
          <p:cNvSpPr>
            <a:spLocks noChangeShapeType="1"/>
          </p:cNvSpPr>
          <p:nvPr/>
        </p:nvSpPr>
        <p:spPr bwMode="auto">
          <a:xfrm flipV="1">
            <a:off x="7372350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71" name="Line 51"/>
          <p:cNvSpPr>
            <a:spLocks noChangeShapeType="1"/>
          </p:cNvSpPr>
          <p:nvPr/>
        </p:nvSpPr>
        <p:spPr bwMode="auto">
          <a:xfrm flipV="1">
            <a:off x="7620000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72" name="Line 52"/>
          <p:cNvSpPr>
            <a:spLocks noChangeShapeType="1"/>
          </p:cNvSpPr>
          <p:nvPr/>
        </p:nvSpPr>
        <p:spPr bwMode="auto">
          <a:xfrm flipV="1">
            <a:off x="1314450" y="4005263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73" name="Line 53"/>
          <p:cNvSpPr>
            <a:spLocks noChangeShapeType="1"/>
          </p:cNvSpPr>
          <p:nvPr/>
        </p:nvSpPr>
        <p:spPr bwMode="auto">
          <a:xfrm flipV="1">
            <a:off x="2571750" y="4005263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74" name="Line 54"/>
          <p:cNvSpPr>
            <a:spLocks noChangeShapeType="1"/>
          </p:cNvSpPr>
          <p:nvPr/>
        </p:nvSpPr>
        <p:spPr bwMode="auto">
          <a:xfrm flipV="1">
            <a:off x="3838575" y="4005263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75" name="Line 55"/>
          <p:cNvSpPr>
            <a:spLocks noChangeShapeType="1"/>
          </p:cNvSpPr>
          <p:nvPr/>
        </p:nvSpPr>
        <p:spPr bwMode="auto">
          <a:xfrm flipV="1">
            <a:off x="5095875" y="4005263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76" name="Line 56"/>
          <p:cNvSpPr>
            <a:spLocks noChangeShapeType="1"/>
          </p:cNvSpPr>
          <p:nvPr/>
        </p:nvSpPr>
        <p:spPr bwMode="auto">
          <a:xfrm flipV="1">
            <a:off x="6362700" y="4005263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77" name="Line 57"/>
          <p:cNvSpPr>
            <a:spLocks noChangeShapeType="1"/>
          </p:cNvSpPr>
          <p:nvPr/>
        </p:nvSpPr>
        <p:spPr bwMode="auto">
          <a:xfrm flipV="1">
            <a:off x="7620000" y="4005263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78" name="Freeform 58"/>
          <p:cNvSpPr>
            <a:spLocks/>
          </p:cNvSpPr>
          <p:nvPr/>
        </p:nvSpPr>
        <p:spPr bwMode="auto">
          <a:xfrm>
            <a:off x="4257675" y="1662113"/>
            <a:ext cx="2714625" cy="2124075"/>
          </a:xfrm>
          <a:custGeom>
            <a:avLst/>
            <a:gdLst>
              <a:gd name="T0" fmla="*/ 5 w 285"/>
              <a:gd name="T1" fmla="*/ 223 h 223"/>
              <a:gd name="T2" fmla="*/ 9 w 285"/>
              <a:gd name="T3" fmla="*/ 223 h 223"/>
              <a:gd name="T4" fmla="*/ 14 w 285"/>
              <a:gd name="T5" fmla="*/ 221 h 223"/>
              <a:gd name="T6" fmla="*/ 19 w 285"/>
              <a:gd name="T7" fmla="*/ 219 h 223"/>
              <a:gd name="T8" fmla="*/ 23 w 285"/>
              <a:gd name="T9" fmla="*/ 213 h 223"/>
              <a:gd name="T10" fmla="*/ 28 w 285"/>
              <a:gd name="T11" fmla="*/ 211 h 223"/>
              <a:gd name="T12" fmla="*/ 33 w 285"/>
              <a:gd name="T13" fmla="*/ 187 h 223"/>
              <a:gd name="T14" fmla="*/ 38 w 285"/>
              <a:gd name="T15" fmla="*/ 172 h 223"/>
              <a:gd name="T16" fmla="*/ 42 w 285"/>
              <a:gd name="T17" fmla="*/ 166 h 223"/>
              <a:gd name="T18" fmla="*/ 47 w 285"/>
              <a:gd name="T19" fmla="*/ 158 h 223"/>
              <a:gd name="T20" fmla="*/ 51 w 285"/>
              <a:gd name="T21" fmla="*/ 141 h 223"/>
              <a:gd name="T22" fmla="*/ 56 w 285"/>
              <a:gd name="T23" fmla="*/ 119 h 223"/>
              <a:gd name="T24" fmla="*/ 61 w 285"/>
              <a:gd name="T25" fmla="*/ 112 h 223"/>
              <a:gd name="T26" fmla="*/ 65 w 285"/>
              <a:gd name="T27" fmla="*/ 106 h 223"/>
              <a:gd name="T28" fmla="*/ 70 w 285"/>
              <a:gd name="T29" fmla="*/ 100 h 223"/>
              <a:gd name="T30" fmla="*/ 74 w 285"/>
              <a:gd name="T31" fmla="*/ 93 h 223"/>
              <a:gd name="T32" fmla="*/ 79 w 285"/>
              <a:gd name="T33" fmla="*/ 89 h 223"/>
              <a:gd name="T34" fmla="*/ 84 w 285"/>
              <a:gd name="T35" fmla="*/ 87 h 223"/>
              <a:gd name="T36" fmla="*/ 88 w 285"/>
              <a:gd name="T37" fmla="*/ 85 h 223"/>
              <a:gd name="T38" fmla="*/ 93 w 285"/>
              <a:gd name="T39" fmla="*/ 80 h 223"/>
              <a:gd name="T40" fmla="*/ 98 w 285"/>
              <a:gd name="T41" fmla="*/ 74 h 223"/>
              <a:gd name="T42" fmla="*/ 102 w 285"/>
              <a:gd name="T43" fmla="*/ 71 h 223"/>
              <a:gd name="T44" fmla="*/ 107 w 285"/>
              <a:gd name="T45" fmla="*/ 65 h 223"/>
              <a:gd name="T46" fmla="*/ 112 w 285"/>
              <a:gd name="T47" fmla="*/ 60 h 223"/>
              <a:gd name="T48" fmla="*/ 116 w 285"/>
              <a:gd name="T49" fmla="*/ 56 h 223"/>
              <a:gd name="T50" fmla="*/ 121 w 285"/>
              <a:gd name="T51" fmla="*/ 50 h 223"/>
              <a:gd name="T52" fmla="*/ 126 w 285"/>
              <a:gd name="T53" fmla="*/ 48 h 223"/>
              <a:gd name="T54" fmla="*/ 130 w 285"/>
              <a:gd name="T55" fmla="*/ 45 h 223"/>
              <a:gd name="T56" fmla="*/ 135 w 285"/>
              <a:gd name="T57" fmla="*/ 44 h 223"/>
              <a:gd name="T58" fmla="*/ 140 w 285"/>
              <a:gd name="T59" fmla="*/ 43 h 223"/>
              <a:gd name="T60" fmla="*/ 145 w 285"/>
              <a:gd name="T61" fmla="*/ 41 h 223"/>
              <a:gd name="T62" fmla="*/ 149 w 285"/>
              <a:gd name="T63" fmla="*/ 40 h 223"/>
              <a:gd name="T64" fmla="*/ 154 w 285"/>
              <a:gd name="T65" fmla="*/ 41 h 223"/>
              <a:gd name="T66" fmla="*/ 158 w 285"/>
              <a:gd name="T67" fmla="*/ 40 h 223"/>
              <a:gd name="T68" fmla="*/ 163 w 285"/>
              <a:gd name="T69" fmla="*/ 39 h 223"/>
              <a:gd name="T70" fmla="*/ 168 w 285"/>
              <a:gd name="T71" fmla="*/ 39 h 223"/>
              <a:gd name="T72" fmla="*/ 172 w 285"/>
              <a:gd name="T73" fmla="*/ 38 h 223"/>
              <a:gd name="T74" fmla="*/ 177 w 285"/>
              <a:gd name="T75" fmla="*/ 37 h 223"/>
              <a:gd name="T76" fmla="*/ 181 w 285"/>
              <a:gd name="T77" fmla="*/ 36 h 223"/>
              <a:gd name="T78" fmla="*/ 186 w 285"/>
              <a:gd name="T79" fmla="*/ 34 h 223"/>
              <a:gd name="T80" fmla="*/ 191 w 285"/>
              <a:gd name="T81" fmla="*/ 32 h 223"/>
              <a:gd name="T82" fmla="*/ 195 w 285"/>
              <a:gd name="T83" fmla="*/ 32 h 223"/>
              <a:gd name="T84" fmla="*/ 200 w 285"/>
              <a:gd name="T85" fmla="*/ 25 h 223"/>
              <a:gd name="T86" fmla="*/ 205 w 285"/>
              <a:gd name="T87" fmla="*/ 19 h 223"/>
              <a:gd name="T88" fmla="*/ 209 w 285"/>
              <a:gd name="T89" fmla="*/ 21 h 223"/>
              <a:gd name="T90" fmla="*/ 214 w 285"/>
              <a:gd name="T91" fmla="*/ 22 h 223"/>
              <a:gd name="T92" fmla="*/ 219 w 285"/>
              <a:gd name="T93" fmla="*/ 19 h 223"/>
              <a:gd name="T94" fmla="*/ 223 w 285"/>
              <a:gd name="T95" fmla="*/ 18 h 223"/>
              <a:gd name="T96" fmla="*/ 228 w 285"/>
              <a:gd name="T97" fmla="*/ 18 h 223"/>
              <a:gd name="T98" fmla="*/ 233 w 285"/>
              <a:gd name="T99" fmla="*/ 17 h 223"/>
              <a:gd name="T100" fmla="*/ 237 w 285"/>
              <a:gd name="T101" fmla="*/ 20 h 223"/>
              <a:gd name="T102" fmla="*/ 242 w 285"/>
              <a:gd name="T103" fmla="*/ 21 h 223"/>
              <a:gd name="T104" fmla="*/ 247 w 285"/>
              <a:gd name="T105" fmla="*/ 20 h 223"/>
              <a:gd name="T106" fmla="*/ 251 w 285"/>
              <a:gd name="T107" fmla="*/ 20 h 223"/>
              <a:gd name="T108" fmla="*/ 256 w 285"/>
              <a:gd name="T109" fmla="*/ 15 h 223"/>
              <a:gd name="T110" fmla="*/ 261 w 285"/>
              <a:gd name="T111" fmla="*/ 13 h 223"/>
              <a:gd name="T112" fmla="*/ 265 w 285"/>
              <a:gd name="T113" fmla="*/ 12 h 223"/>
              <a:gd name="T114" fmla="*/ 270 w 285"/>
              <a:gd name="T115" fmla="*/ 10 h 223"/>
              <a:gd name="T116" fmla="*/ 275 w 285"/>
              <a:gd name="T117" fmla="*/ 8 h 223"/>
              <a:gd name="T118" fmla="*/ 279 w 285"/>
              <a:gd name="T119" fmla="*/ 2 h 223"/>
              <a:gd name="T120" fmla="*/ 284 w 285"/>
              <a:gd name="T121" fmla="*/ 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5" h="223">
                <a:moveTo>
                  <a:pt x="0" y="223"/>
                </a:moveTo>
                <a:lnTo>
                  <a:pt x="1" y="223"/>
                </a:lnTo>
                <a:lnTo>
                  <a:pt x="1" y="223"/>
                </a:lnTo>
                <a:lnTo>
                  <a:pt x="1" y="223"/>
                </a:lnTo>
                <a:lnTo>
                  <a:pt x="2" y="223"/>
                </a:lnTo>
                <a:lnTo>
                  <a:pt x="2" y="223"/>
                </a:lnTo>
                <a:lnTo>
                  <a:pt x="2" y="223"/>
                </a:lnTo>
                <a:lnTo>
                  <a:pt x="3" y="223"/>
                </a:lnTo>
                <a:lnTo>
                  <a:pt x="3" y="223"/>
                </a:lnTo>
                <a:lnTo>
                  <a:pt x="4" y="223"/>
                </a:lnTo>
                <a:lnTo>
                  <a:pt x="4" y="223"/>
                </a:lnTo>
                <a:lnTo>
                  <a:pt x="4" y="223"/>
                </a:lnTo>
                <a:lnTo>
                  <a:pt x="5" y="223"/>
                </a:lnTo>
                <a:lnTo>
                  <a:pt x="5" y="223"/>
                </a:lnTo>
                <a:lnTo>
                  <a:pt x="5" y="223"/>
                </a:lnTo>
                <a:lnTo>
                  <a:pt x="6" y="223"/>
                </a:lnTo>
                <a:lnTo>
                  <a:pt x="6" y="223"/>
                </a:lnTo>
                <a:lnTo>
                  <a:pt x="6" y="223"/>
                </a:lnTo>
                <a:lnTo>
                  <a:pt x="7" y="223"/>
                </a:lnTo>
                <a:lnTo>
                  <a:pt x="7" y="223"/>
                </a:lnTo>
                <a:lnTo>
                  <a:pt x="7" y="223"/>
                </a:lnTo>
                <a:lnTo>
                  <a:pt x="8" y="223"/>
                </a:lnTo>
                <a:lnTo>
                  <a:pt x="8" y="223"/>
                </a:lnTo>
                <a:lnTo>
                  <a:pt x="9" y="223"/>
                </a:lnTo>
                <a:lnTo>
                  <a:pt x="9" y="223"/>
                </a:lnTo>
                <a:lnTo>
                  <a:pt x="9" y="223"/>
                </a:lnTo>
                <a:lnTo>
                  <a:pt x="10" y="222"/>
                </a:lnTo>
                <a:lnTo>
                  <a:pt x="10" y="222"/>
                </a:lnTo>
                <a:lnTo>
                  <a:pt x="10" y="222"/>
                </a:lnTo>
                <a:lnTo>
                  <a:pt x="11" y="222"/>
                </a:lnTo>
                <a:lnTo>
                  <a:pt x="11" y="222"/>
                </a:lnTo>
                <a:lnTo>
                  <a:pt x="11" y="222"/>
                </a:lnTo>
                <a:lnTo>
                  <a:pt x="12" y="222"/>
                </a:lnTo>
                <a:lnTo>
                  <a:pt x="12" y="222"/>
                </a:lnTo>
                <a:lnTo>
                  <a:pt x="13" y="222"/>
                </a:lnTo>
                <a:lnTo>
                  <a:pt x="13" y="221"/>
                </a:lnTo>
                <a:lnTo>
                  <a:pt x="13" y="221"/>
                </a:lnTo>
                <a:lnTo>
                  <a:pt x="14" y="221"/>
                </a:lnTo>
                <a:lnTo>
                  <a:pt x="14" y="221"/>
                </a:lnTo>
                <a:lnTo>
                  <a:pt x="14" y="221"/>
                </a:lnTo>
                <a:lnTo>
                  <a:pt x="15" y="221"/>
                </a:lnTo>
                <a:lnTo>
                  <a:pt x="15" y="221"/>
                </a:lnTo>
                <a:lnTo>
                  <a:pt x="15" y="221"/>
                </a:lnTo>
                <a:lnTo>
                  <a:pt x="16" y="221"/>
                </a:lnTo>
                <a:lnTo>
                  <a:pt x="16" y="221"/>
                </a:lnTo>
                <a:lnTo>
                  <a:pt x="16" y="220"/>
                </a:lnTo>
                <a:lnTo>
                  <a:pt x="17" y="220"/>
                </a:lnTo>
                <a:lnTo>
                  <a:pt x="17" y="220"/>
                </a:lnTo>
                <a:lnTo>
                  <a:pt x="18" y="220"/>
                </a:lnTo>
                <a:lnTo>
                  <a:pt x="18" y="220"/>
                </a:lnTo>
                <a:lnTo>
                  <a:pt x="18" y="219"/>
                </a:lnTo>
                <a:lnTo>
                  <a:pt x="19" y="219"/>
                </a:lnTo>
                <a:lnTo>
                  <a:pt x="19" y="219"/>
                </a:lnTo>
                <a:lnTo>
                  <a:pt x="19" y="219"/>
                </a:lnTo>
                <a:lnTo>
                  <a:pt x="20" y="219"/>
                </a:lnTo>
                <a:lnTo>
                  <a:pt x="20" y="219"/>
                </a:lnTo>
                <a:lnTo>
                  <a:pt x="21" y="219"/>
                </a:lnTo>
                <a:lnTo>
                  <a:pt x="21" y="219"/>
                </a:lnTo>
                <a:lnTo>
                  <a:pt x="21" y="219"/>
                </a:lnTo>
                <a:lnTo>
                  <a:pt x="21" y="218"/>
                </a:lnTo>
                <a:lnTo>
                  <a:pt x="22" y="215"/>
                </a:lnTo>
                <a:lnTo>
                  <a:pt x="22" y="213"/>
                </a:lnTo>
                <a:lnTo>
                  <a:pt x="23" y="213"/>
                </a:lnTo>
                <a:lnTo>
                  <a:pt x="23" y="211"/>
                </a:lnTo>
                <a:lnTo>
                  <a:pt x="23" y="213"/>
                </a:lnTo>
                <a:lnTo>
                  <a:pt x="24" y="213"/>
                </a:lnTo>
                <a:lnTo>
                  <a:pt x="24" y="214"/>
                </a:lnTo>
                <a:lnTo>
                  <a:pt x="24" y="215"/>
                </a:lnTo>
                <a:lnTo>
                  <a:pt x="25" y="215"/>
                </a:lnTo>
                <a:lnTo>
                  <a:pt x="25" y="215"/>
                </a:lnTo>
                <a:lnTo>
                  <a:pt x="25" y="216"/>
                </a:lnTo>
                <a:lnTo>
                  <a:pt x="26" y="216"/>
                </a:lnTo>
                <a:lnTo>
                  <a:pt x="26" y="214"/>
                </a:lnTo>
                <a:lnTo>
                  <a:pt x="26" y="212"/>
                </a:lnTo>
                <a:lnTo>
                  <a:pt x="27" y="211"/>
                </a:lnTo>
                <a:lnTo>
                  <a:pt x="27" y="212"/>
                </a:lnTo>
                <a:lnTo>
                  <a:pt x="28" y="211"/>
                </a:lnTo>
                <a:lnTo>
                  <a:pt x="28" y="211"/>
                </a:lnTo>
                <a:lnTo>
                  <a:pt x="29" y="210"/>
                </a:lnTo>
                <a:lnTo>
                  <a:pt x="29" y="210"/>
                </a:lnTo>
                <a:lnTo>
                  <a:pt x="29" y="208"/>
                </a:lnTo>
                <a:lnTo>
                  <a:pt x="30" y="204"/>
                </a:lnTo>
                <a:lnTo>
                  <a:pt x="30" y="200"/>
                </a:lnTo>
                <a:lnTo>
                  <a:pt x="30" y="200"/>
                </a:lnTo>
                <a:lnTo>
                  <a:pt x="30" y="198"/>
                </a:lnTo>
                <a:lnTo>
                  <a:pt x="31" y="197"/>
                </a:lnTo>
                <a:lnTo>
                  <a:pt x="31" y="193"/>
                </a:lnTo>
                <a:lnTo>
                  <a:pt x="32" y="193"/>
                </a:lnTo>
                <a:lnTo>
                  <a:pt x="32" y="191"/>
                </a:lnTo>
                <a:lnTo>
                  <a:pt x="32" y="191"/>
                </a:lnTo>
                <a:lnTo>
                  <a:pt x="33" y="187"/>
                </a:lnTo>
                <a:lnTo>
                  <a:pt x="33" y="186"/>
                </a:lnTo>
                <a:lnTo>
                  <a:pt x="33" y="185"/>
                </a:lnTo>
                <a:lnTo>
                  <a:pt x="34" y="184"/>
                </a:lnTo>
                <a:lnTo>
                  <a:pt x="34" y="183"/>
                </a:lnTo>
                <a:lnTo>
                  <a:pt x="34" y="182"/>
                </a:lnTo>
                <a:lnTo>
                  <a:pt x="35" y="180"/>
                </a:lnTo>
                <a:lnTo>
                  <a:pt x="35" y="180"/>
                </a:lnTo>
                <a:lnTo>
                  <a:pt x="36" y="178"/>
                </a:lnTo>
                <a:lnTo>
                  <a:pt x="36" y="177"/>
                </a:lnTo>
                <a:lnTo>
                  <a:pt x="36" y="176"/>
                </a:lnTo>
                <a:lnTo>
                  <a:pt x="37" y="174"/>
                </a:lnTo>
                <a:lnTo>
                  <a:pt x="37" y="174"/>
                </a:lnTo>
                <a:lnTo>
                  <a:pt x="38" y="172"/>
                </a:lnTo>
                <a:lnTo>
                  <a:pt x="38" y="172"/>
                </a:lnTo>
                <a:lnTo>
                  <a:pt x="38" y="173"/>
                </a:lnTo>
                <a:lnTo>
                  <a:pt x="38" y="173"/>
                </a:lnTo>
                <a:lnTo>
                  <a:pt x="39" y="172"/>
                </a:lnTo>
                <a:lnTo>
                  <a:pt x="39" y="171"/>
                </a:lnTo>
                <a:lnTo>
                  <a:pt x="39" y="170"/>
                </a:lnTo>
                <a:lnTo>
                  <a:pt x="40" y="169"/>
                </a:lnTo>
                <a:lnTo>
                  <a:pt x="40" y="166"/>
                </a:lnTo>
                <a:lnTo>
                  <a:pt x="41" y="166"/>
                </a:lnTo>
                <a:lnTo>
                  <a:pt x="41" y="168"/>
                </a:lnTo>
                <a:lnTo>
                  <a:pt x="41" y="166"/>
                </a:lnTo>
                <a:lnTo>
                  <a:pt x="42" y="166"/>
                </a:lnTo>
                <a:lnTo>
                  <a:pt x="42" y="166"/>
                </a:lnTo>
                <a:lnTo>
                  <a:pt x="42" y="166"/>
                </a:lnTo>
                <a:lnTo>
                  <a:pt x="43" y="166"/>
                </a:lnTo>
                <a:lnTo>
                  <a:pt x="43" y="166"/>
                </a:lnTo>
                <a:lnTo>
                  <a:pt x="43" y="166"/>
                </a:lnTo>
                <a:lnTo>
                  <a:pt x="44" y="166"/>
                </a:lnTo>
                <a:lnTo>
                  <a:pt x="44" y="165"/>
                </a:lnTo>
                <a:lnTo>
                  <a:pt x="44" y="162"/>
                </a:lnTo>
                <a:lnTo>
                  <a:pt x="45" y="160"/>
                </a:lnTo>
                <a:lnTo>
                  <a:pt x="45" y="158"/>
                </a:lnTo>
                <a:lnTo>
                  <a:pt x="45" y="158"/>
                </a:lnTo>
                <a:lnTo>
                  <a:pt x="46" y="158"/>
                </a:lnTo>
                <a:lnTo>
                  <a:pt x="46" y="158"/>
                </a:lnTo>
                <a:lnTo>
                  <a:pt x="47" y="158"/>
                </a:lnTo>
                <a:lnTo>
                  <a:pt x="47" y="150"/>
                </a:lnTo>
                <a:lnTo>
                  <a:pt x="47" y="150"/>
                </a:lnTo>
                <a:lnTo>
                  <a:pt x="48" y="150"/>
                </a:lnTo>
                <a:lnTo>
                  <a:pt x="48" y="150"/>
                </a:lnTo>
                <a:lnTo>
                  <a:pt x="48" y="150"/>
                </a:lnTo>
                <a:lnTo>
                  <a:pt x="49" y="150"/>
                </a:lnTo>
                <a:lnTo>
                  <a:pt x="49" y="142"/>
                </a:lnTo>
                <a:lnTo>
                  <a:pt x="50" y="142"/>
                </a:lnTo>
                <a:lnTo>
                  <a:pt x="50" y="142"/>
                </a:lnTo>
                <a:lnTo>
                  <a:pt x="50" y="141"/>
                </a:lnTo>
                <a:lnTo>
                  <a:pt x="50" y="140"/>
                </a:lnTo>
                <a:lnTo>
                  <a:pt x="51" y="140"/>
                </a:lnTo>
                <a:lnTo>
                  <a:pt x="51" y="141"/>
                </a:lnTo>
                <a:lnTo>
                  <a:pt x="52" y="140"/>
                </a:lnTo>
                <a:lnTo>
                  <a:pt x="52" y="139"/>
                </a:lnTo>
                <a:lnTo>
                  <a:pt x="52" y="139"/>
                </a:lnTo>
                <a:lnTo>
                  <a:pt x="53" y="139"/>
                </a:lnTo>
                <a:lnTo>
                  <a:pt x="53" y="131"/>
                </a:lnTo>
                <a:lnTo>
                  <a:pt x="53" y="131"/>
                </a:lnTo>
                <a:lnTo>
                  <a:pt x="54" y="131"/>
                </a:lnTo>
                <a:lnTo>
                  <a:pt x="54" y="123"/>
                </a:lnTo>
                <a:lnTo>
                  <a:pt x="54" y="123"/>
                </a:lnTo>
                <a:lnTo>
                  <a:pt x="55" y="123"/>
                </a:lnTo>
                <a:lnTo>
                  <a:pt x="55" y="123"/>
                </a:lnTo>
                <a:lnTo>
                  <a:pt x="55" y="119"/>
                </a:lnTo>
                <a:lnTo>
                  <a:pt x="56" y="119"/>
                </a:lnTo>
                <a:lnTo>
                  <a:pt x="57" y="119"/>
                </a:lnTo>
                <a:lnTo>
                  <a:pt x="57" y="116"/>
                </a:lnTo>
                <a:lnTo>
                  <a:pt x="57" y="115"/>
                </a:lnTo>
                <a:lnTo>
                  <a:pt x="57" y="115"/>
                </a:lnTo>
                <a:lnTo>
                  <a:pt x="58" y="115"/>
                </a:lnTo>
                <a:lnTo>
                  <a:pt x="58" y="115"/>
                </a:lnTo>
                <a:lnTo>
                  <a:pt x="59" y="115"/>
                </a:lnTo>
                <a:lnTo>
                  <a:pt x="59" y="113"/>
                </a:lnTo>
                <a:lnTo>
                  <a:pt x="59" y="114"/>
                </a:lnTo>
                <a:lnTo>
                  <a:pt x="60" y="112"/>
                </a:lnTo>
                <a:lnTo>
                  <a:pt x="60" y="113"/>
                </a:lnTo>
                <a:lnTo>
                  <a:pt x="60" y="112"/>
                </a:lnTo>
                <a:lnTo>
                  <a:pt x="61" y="112"/>
                </a:lnTo>
                <a:lnTo>
                  <a:pt x="61" y="112"/>
                </a:lnTo>
                <a:lnTo>
                  <a:pt x="61" y="112"/>
                </a:lnTo>
                <a:lnTo>
                  <a:pt x="62" y="113"/>
                </a:lnTo>
                <a:lnTo>
                  <a:pt x="62" y="113"/>
                </a:lnTo>
                <a:lnTo>
                  <a:pt x="62" y="111"/>
                </a:lnTo>
                <a:lnTo>
                  <a:pt x="63" y="111"/>
                </a:lnTo>
                <a:lnTo>
                  <a:pt x="63" y="111"/>
                </a:lnTo>
                <a:lnTo>
                  <a:pt x="63" y="110"/>
                </a:lnTo>
                <a:lnTo>
                  <a:pt x="64" y="109"/>
                </a:lnTo>
                <a:lnTo>
                  <a:pt x="64" y="109"/>
                </a:lnTo>
                <a:lnTo>
                  <a:pt x="65" y="109"/>
                </a:lnTo>
                <a:lnTo>
                  <a:pt x="65" y="109"/>
                </a:lnTo>
                <a:lnTo>
                  <a:pt x="65" y="106"/>
                </a:lnTo>
                <a:lnTo>
                  <a:pt x="66" y="107"/>
                </a:lnTo>
                <a:lnTo>
                  <a:pt x="66" y="106"/>
                </a:lnTo>
                <a:lnTo>
                  <a:pt x="66" y="106"/>
                </a:lnTo>
                <a:lnTo>
                  <a:pt x="67" y="104"/>
                </a:lnTo>
                <a:lnTo>
                  <a:pt x="67" y="104"/>
                </a:lnTo>
                <a:lnTo>
                  <a:pt x="68" y="103"/>
                </a:lnTo>
                <a:lnTo>
                  <a:pt x="68" y="103"/>
                </a:lnTo>
                <a:lnTo>
                  <a:pt x="68" y="103"/>
                </a:lnTo>
                <a:lnTo>
                  <a:pt x="69" y="101"/>
                </a:lnTo>
                <a:lnTo>
                  <a:pt x="69" y="101"/>
                </a:lnTo>
                <a:lnTo>
                  <a:pt x="69" y="100"/>
                </a:lnTo>
                <a:lnTo>
                  <a:pt x="70" y="101"/>
                </a:lnTo>
                <a:lnTo>
                  <a:pt x="70" y="100"/>
                </a:lnTo>
                <a:lnTo>
                  <a:pt x="70" y="99"/>
                </a:lnTo>
                <a:lnTo>
                  <a:pt x="71" y="99"/>
                </a:lnTo>
                <a:lnTo>
                  <a:pt x="71" y="99"/>
                </a:lnTo>
                <a:lnTo>
                  <a:pt x="71" y="97"/>
                </a:lnTo>
                <a:lnTo>
                  <a:pt x="72" y="96"/>
                </a:lnTo>
                <a:lnTo>
                  <a:pt x="72" y="97"/>
                </a:lnTo>
                <a:lnTo>
                  <a:pt x="72" y="96"/>
                </a:lnTo>
                <a:lnTo>
                  <a:pt x="73" y="95"/>
                </a:lnTo>
                <a:lnTo>
                  <a:pt x="73" y="94"/>
                </a:lnTo>
                <a:lnTo>
                  <a:pt x="73" y="93"/>
                </a:lnTo>
                <a:lnTo>
                  <a:pt x="74" y="93"/>
                </a:lnTo>
                <a:lnTo>
                  <a:pt x="74" y="93"/>
                </a:lnTo>
                <a:lnTo>
                  <a:pt x="74" y="93"/>
                </a:lnTo>
                <a:lnTo>
                  <a:pt x="75" y="93"/>
                </a:lnTo>
                <a:lnTo>
                  <a:pt x="75" y="91"/>
                </a:lnTo>
                <a:lnTo>
                  <a:pt x="76" y="91"/>
                </a:lnTo>
                <a:lnTo>
                  <a:pt x="76" y="90"/>
                </a:lnTo>
                <a:lnTo>
                  <a:pt x="76" y="90"/>
                </a:lnTo>
                <a:lnTo>
                  <a:pt x="77" y="90"/>
                </a:lnTo>
                <a:lnTo>
                  <a:pt x="77" y="91"/>
                </a:lnTo>
                <a:lnTo>
                  <a:pt x="77" y="90"/>
                </a:lnTo>
                <a:lnTo>
                  <a:pt x="78" y="89"/>
                </a:lnTo>
                <a:lnTo>
                  <a:pt x="78" y="89"/>
                </a:lnTo>
                <a:lnTo>
                  <a:pt x="78" y="89"/>
                </a:lnTo>
                <a:lnTo>
                  <a:pt x="79" y="89"/>
                </a:lnTo>
                <a:lnTo>
                  <a:pt x="79" y="89"/>
                </a:lnTo>
                <a:lnTo>
                  <a:pt x="79" y="89"/>
                </a:lnTo>
                <a:lnTo>
                  <a:pt x="80" y="88"/>
                </a:lnTo>
                <a:lnTo>
                  <a:pt x="81" y="88"/>
                </a:lnTo>
                <a:lnTo>
                  <a:pt x="81" y="89"/>
                </a:lnTo>
                <a:lnTo>
                  <a:pt x="81" y="89"/>
                </a:lnTo>
                <a:lnTo>
                  <a:pt x="82" y="88"/>
                </a:lnTo>
                <a:lnTo>
                  <a:pt x="82" y="88"/>
                </a:lnTo>
                <a:lnTo>
                  <a:pt x="82" y="88"/>
                </a:lnTo>
                <a:lnTo>
                  <a:pt x="82" y="87"/>
                </a:lnTo>
                <a:lnTo>
                  <a:pt x="83" y="87"/>
                </a:lnTo>
                <a:lnTo>
                  <a:pt x="83" y="87"/>
                </a:lnTo>
                <a:lnTo>
                  <a:pt x="83" y="87"/>
                </a:lnTo>
                <a:lnTo>
                  <a:pt x="84" y="87"/>
                </a:lnTo>
                <a:lnTo>
                  <a:pt x="84" y="86"/>
                </a:lnTo>
                <a:lnTo>
                  <a:pt x="84" y="86"/>
                </a:lnTo>
                <a:lnTo>
                  <a:pt x="85" y="86"/>
                </a:lnTo>
                <a:lnTo>
                  <a:pt x="85" y="86"/>
                </a:lnTo>
                <a:lnTo>
                  <a:pt x="86" y="86"/>
                </a:lnTo>
                <a:lnTo>
                  <a:pt x="86" y="86"/>
                </a:lnTo>
                <a:lnTo>
                  <a:pt x="86" y="86"/>
                </a:lnTo>
                <a:lnTo>
                  <a:pt x="87" y="86"/>
                </a:lnTo>
                <a:lnTo>
                  <a:pt x="87" y="86"/>
                </a:lnTo>
                <a:lnTo>
                  <a:pt x="87" y="85"/>
                </a:lnTo>
                <a:lnTo>
                  <a:pt x="88" y="85"/>
                </a:lnTo>
                <a:lnTo>
                  <a:pt x="88" y="85"/>
                </a:lnTo>
                <a:lnTo>
                  <a:pt x="88" y="85"/>
                </a:lnTo>
                <a:lnTo>
                  <a:pt x="89" y="87"/>
                </a:lnTo>
                <a:lnTo>
                  <a:pt x="89" y="85"/>
                </a:lnTo>
                <a:lnTo>
                  <a:pt x="90" y="85"/>
                </a:lnTo>
                <a:lnTo>
                  <a:pt x="90" y="84"/>
                </a:lnTo>
                <a:lnTo>
                  <a:pt x="90" y="84"/>
                </a:lnTo>
                <a:lnTo>
                  <a:pt x="91" y="82"/>
                </a:lnTo>
                <a:lnTo>
                  <a:pt x="91" y="82"/>
                </a:lnTo>
                <a:lnTo>
                  <a:pt x="91" y="81"/>
                </a:lnTo>
                <a:lnTo>
                  <a:pt x="92" y="83"/>
                </a:lnTo>
                <a:lnTo>
                  <a:pt x="92" y="81"/>
                </a:lnTo>
                <a:lnTo>
                  <a:pt x="92" y="81"/>
                </a:lnTo>
                <a:lnTo>
                  <a:pt x="93" y="81"/>
                </a:lnTo>
                <a:lnTo>
                  <a:pt x="93" y="80"/>
                </a:lnTo>
                <a:lnTo>
                  <a:pt x="93" y="80"/>
                </a:lnTo>
                <a:lnTo>
                  <a:pt x="94" y="80"/>
                </a:lnTo>
                <a:lnTo>
                  <a:pt x="94" y="79"/>
                </a:lnTo>
                <a:lnTo>
                  <a:pt x="94" y="79"/>
                </a:lnTo>
                <a:lnTo>
                  <a:pt x="95" y="78"/>
                </a:lnTo>
                <a:lnTo>
                  <a:pt x="95" y="78"/>
                </a:lnTo>
                <a:lnTo>
                  <a:pt x="96" y="76"/>
                </a:lnTo>
                <a:lnTo>
                  <a:pt x="96" y="76"/>
                </a:lnTo>
                <a:lnTo>
                  <a:pt x="96" y="75"/>
                </a:lnTo>
                <a:lnTo>
                  <a:pt x="97" y="75"/>
                </a:lnTo>
                <a:lnTo>
                  <a:pt x="97" y="75"/>
                </a:lnTo>
                <a:lnTo>
                  <a:pt x="97" y="73"/>
                </a:lnTo>
                <a:lnTo>
                  <a:pt x="98" y="74"/>
                </a:lnTo>
                <a:lnTo>
                  <a:pt x="98" y="74"/>
                </a:lnTo>
                <a:lnTo>
                  <a:pt x="98" y="74"/>
                </a:lnTo>
                <a:lnTo>
                  <a:pt x="99" y="73"/>
                </a:lnTo>
                <a:lnTo>
                  <a:pt x="99" y="73"/>
                </a:lnTo>
                <a:lnTo>
                  <a:pt x="100" y="72"/>
                </a:lnTo>
                <a:lnTo>
                  <a:pt x="100" y="73"/>
                </a:lnTo>
                <a:lnTo>
                  <a:pt x="100" y="74"/>
                </a:lnTo>
                <a:lnTo>
                  <a:pt x="101" y="72"/>
                </a:lnTo>
                <a:lnTo>
                  <a:pt x="101" y="72"/>
                </a:lnTo>
                <a:lnTo>
                  <a:pt x="101" y="72"/>
                </a:lnTo>
                <a:lnTo>
                  <a:pt x="102" y="71"/>
                </a:lnTo>
                <a:lnTo>
                  <a:pt x="102" y="71"/>
                </a:lnTo>
                <a:lnTo>
                  <a:pt x="102" y="71"/>
                </a:lnTo>
                <a:lnTo>
                  <a:pt x="103" y="71"/>
                </a:lnTo>
                <a:lnTo>
                  <a:pt x="103" y="71"/>
                </a:lnTo>
                <a:lnTo>
                  <a:pt x="103" y="70"/>
                </a:lnTo>
                <a:lnTo>
                  <a:pt x="104" y="70"/>
                </a:lnTo>
                <a:lnTo>
                  <a:pt x="104" y="68"/>
                </a:lnTo>
                <a:lnTo>
                  <a:pt x="104" y="68"/>
                </a:lnTo>
                <a:lnTo>
                  <a:pt x="105" y="68"/>
                </a:lnTo>
                <a:lnTo>
                  <a:pt x="105" y="67"/>
                </a:lnTo>
                <a:lnTo>
                  <a:pt x="106" y="66"/>
                </a:lnTo>
                <a:lnTo>
                  <a:pt x="106" y="66"/>
                </a:lnTo>
                <a:lnTo>
                  <a:pt x="106" y="66"/>
                </a:lnTo>
                <a:lnTo>
                  <a:pt x="107" y="65"/>
                </a:lnTo>
                <a:lnTo>
                  <a:pt x="107" y="65"/>
                </a:lnTo>
                <a:lnTo>
                  <a:pt x="107" y="65"/>
                </a:lnTo>
                <a:lnTo>
                  <a:pt x="108" y="63"/>
                </a:lnTo>
                <a:lnTo>
                  <a:pt x="108" y="63"/>
                </a:lnTo>
                <a:lnTo>
                  <a:pt x="108" y="63"/>
                </a:lnTo>
                <a:lnTo>
                  <a:pt x="109" y="63"/>
                </a:lnTo>
                <a:lnTo>
                  <a:pt x="109" y="63"/>
                </a:lnTo>
                <a:lnTo>
                  <a:pt x="110" y="63"/>
                </a:lnTo>
                <a:lnTo>
                  <a:pt x="110" y="61"/>
                </a:lnTo>
                <a:lnTo>
                  <a:pt x="110" y="61"/>
                </a:lnTo>
                <a:lnTo>
                  <a:pt x="111" y="60"/>
                </a:lnTo>
                <a:lnTo>
                  <a:pt x="111" y="60"/>
                </a:lnTo>
                <a:lnTo>
                  <a:pt x="111" y="60"/>
                </a:lnTo>
                <a:lnTo>
                  <a:pt x="112" y="60"/>
                </a:lnTo>
                <a:lnTo>
                  <a:pt x="112" y="60"/>
                </a:lnTo>
                <a:lnTo>
                  <a:pt x="112" y="60"/>
                </a:lnTo>
                <a:lnTo>
                  <a:pt x="113" y="60"/>
                </a:lnTo>
                <a:lnTo>
                  <a:pt x="113" y="60"/>
                </a:lnTo>
                <a:lnTo>
                  <a:pt x="113" y="59"/>
                </a:lnTo>
                <a:lnTo>
                  <a:pt x="114" y="59"/>
                </a:lnTo>
                <a:lnTo>
                  <a:pt x="114" y="59"/>
                </a:lnTo>
                <a:lnTo>
                  <a:pt x="115" y="59"/>
                </a:lnTo>
                <a:lnTo>
                  <a:pt x="115" y="57"/>
                </a:lnTo>
                <a:lnTo>
                  <a:pt x="115" y="57"/>
                </a:lnTo>
                <a:lnTo>
                  <a:pt x="116" y="56"/>
                </a:lnTo>
                <a:lnTo>
                  <a:pt x="116" y="56"/>
                </a:lnTo>
                <a:lnTo>
                  <a:pt x="116" y="56"/>
                </a:lnTo>
                <a:lnTo>
                  <a:pt x="117" y="54"/>
                </a:lnTo>
                <a:lnTo>
                  <a:pt x="117" y="54"/>
                </a:lnTo>
                <a:lnTo>
                  <a:pt x="117" y="54"/>
                </a:lnTo>
                <a:lnTo>
                  <a:pt x="118" y="54"/>
                </a:lnTo>
                <a:lnTo>
                  <a:pt x="118" y="53"/>
                </a:lnTo>
                <a:lnTo>
                  <a:pt x="119" y="53"/>
                </a:lnTo>
                <a:lnTo>
                  <a:pt x="119" y="53"/>
                </a:lnTo>
                <a:lnTo>
                  <a:pt x="119" y="53"/>
                </a:lnTo>
                <a:lnTo>
                  <a:pt x="120" y="52"/>
                </a:lnTo>
                <a:lnTo>
                  <a:pt x="120" y="52"/>
                </a:lnTo>
                <a:lnTo>
                  <a:pt x="120" y="51"/>
                </a:lnTo>
                <a:lnTo>
                  <a:pt x="121" y="50"/>
                </a:lnTo>
                <a:lnTo>
                  <a:pt x="121" y="50"/>
                </a:lnTo>
                <a:lnTo>
                  <a:pt x="121" y="50"/>
                </a:lnTo>
                <a:lnTo>
                  <a:pt x="122" y="50"/>
                </a:lnTo>
                <a:lnTo>
                  <a:pt x="122" y="50"/>
                </a:lnTo>
                <a:lnTo>
                  <a:pt x="122" y="50"/>
                </a:lnTo>
                <a:lnTo>
                  <a:pt x="123" y="50"/>
                </a:lnTo>
                <a:lnTo>
                  <a:pt x="123" y="50"/>
                </a:lnTo>
                <a:lnTo>
                  <a:pt x="123" y="49"/>
                </a:lnTo>
                <a:lnTo>
                  <a:pt x="124" y="49"/>
                </a:lnTo>
                <a:lnTo>
                  <a:pt x="124" y="49"/>
                </a:lnTo>
                <a:lnTo>
                  <a:pt x="125" y="49"/>
                </a:lnTo>
                <a:lnTo>
                  <a:pt x="125" y="49"/>
                </a:lnTo>
                <a:lnTo>
                  <a:pt x="125" y="48"/>
                </a:lnTo>
                <a:lnTo>
                  <a:pt x="126" y="48"/>
                </a:lnTo>
                <a:lnTo>
                  <a:pt x="126" y="48"/>
                </a:lnTo>
                <a:lnTo>
                  <a:pt x="126" y="47"/>
                </a:lnTo>
                <a:lnTo>
                  <a:pt x="127" y="47"/>
                </a:lnTo>
                <a:lnTo>
                  <a:pt x="127" y="48"/>
                </a:lnTo>
                <a:lnTo>
                  <a:pt x="128" y="48"/>
                </a:lnTo>
                <a:lnTo>
                  <a:pt x="128" y="47"/>
                </a:lnTo>
                <a:lnTo>
                  <a:pt x="128" y="47"/>
                </a:lnTo>
                <a:lnTo>
                  <a:pt x="129" y="47"/>
                </a:lnTo>
                <a:lnTo>
                  <a:pt x="129" y="47"/>
                </a:lnTo>
                <a:lnTo>
                  <a:pt x="129" y="46"/>
                </a:lnTo>
                <a:lnTo>
                  <a:pt x="130" y="46"/>
                </a:lnTo>
                <a:lnTo>
                  <a:pt x="130" y="45"/>
                </a:lnTo>
                <a:lnTo>
                  <a:pt x="130" y="45"/>
                </a:lnTo>
                <a:lnTo>
                  <a:pt x="131" y="45"/>
                </a:lnTo>
                <a:lnTo>
                  <a:pt x="131" y="45"/>
                </a:lnTo>
                <a:lnTo>
                  <a:pt x="131" y="45"/>
                </a:lnTo>
                <a:lnTo>
                  <a:pt x="132" y="44"/>
                </a:lnTo>
                <a:lnTo>
                  <a:pt x="132" y="44"/>
                </a:lnTo>
                <a:lnTo>
                  <a:pt x="132" y="44"/>
                </a:lnTo>
                <a:lnTo>
                  <a:pt x="133" y="44"/>
                </a:lnTo>
                <a:lnTo>
                  <a:pt x="133" y="44"/>
                </a:lnTo>
                <a:lnTo>
                  <a:pt x="134" y="44"/>
                </a:lnTo>
                <a:lnTo>
                  <a:pt x="134" y="44"/>
                </a:lnTo>
                <a:lnTo>
                  <a:pt x="134" y="44"/>
                </a:lnTo>
                <a:lnTo>
                  <a:pt x="135" y="44"/>
                </a:lnTo>
                <a:lnTo>
                  <a:pt x="135" y="44"/>
                </a:lnTo>
                <a:lnTo>
                  <a:pt x="135" y="45"/>
                </a:lnTo>
                <a:lnTo>
                  <a:pt x="136" y="44"/>
                </a:lnTo>
                <a:lnTo>
                  <a:pt x="136" y="44"/>
                </a:lnTo>
                <a:lnTo>
                  <a:pt x="136" y="44"/>
                </a:lnTo>
                <a:lnTo>
                  <a:pt x="137" y="44"/>
                </a:lnTo>
                <a:lnTo>
                  <a:pt x="137" y="44"/>
                </a:lnTo>
                <a:lnTo>
                  <a:pt x="138" y="44"/>
                </a:lnTo>
                <a:lnTo>
                  <a:pt x="138" y="43"/>
                </a:lnTo>
                <a:lnTo>
                  <a:pt x="138" y="43"/>
                </a:lnTo>
                <a:lnTo>
                  <a:pt x="139" y="43"/>
                </a:lnTo>
                <a:lnTo>
                  <a:pt x="139" y="43"/>
                </a:lnTo>
                <a:lnTo>
                  <a:pt x="139" y="43"/>
                </a:lnTo>
                <a:lnTo>
                  <a:pt x="140" y="43"/>
                </a:lnTo>
                <a:lnTo>
                  <a:pt x="140" y="43"/>
                </a:lnTo>
                <a:lnTo>
                  <a:pt x="140" y="42"/>
                </a:lnTo>
                <a:lnTo>
                  <a:pt x="141" y="42"/>
                </a:lnTo>
                <a:lnTo>
                  <a:pt x="141" y="42"/>
                </a:lnTo>
                <a:lnTo>
                  <a:pt x="142" y="41"/>
                </a:lnTo>
                <a:lnTo>
                  <a:pt x="142" y="42"/>
                </a:lnTo>
                <a:lnTo>
                  <a:pt x="142" y="42"/>
                </a:lnTo>
                <a:lnTo>
                  <a:pt x="143" y="41"/>
                </a:lnTo>
                <a:lnTo>
                  <a:pt x="143" y="41"/>
                </a:lnTo>
                <a:lnTo>
                  <a:pt x="143" y="41"/>
                </a:lnTo>
                <a:lnTo>
                  <a:pt x="144" y="41"/>
                </a:lnTo>
                <a:lnTo>
                  <a:pt x="144" y="40"/>
                </a:lnTo>
                <a:lnTo>
                  <a:pt x="145" y="41"/>
                </a:lnTo>
                <a:lnTo>
                  <a:pt x="145" y="40"/>
                </a:lnTo>
                <a:lnTo>
                  <a:pt x="145" y="40"/>
                </a:lnTo>
                <a:lnTo>
                  <a:pt x="145" y="40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40"/>
                </a:lnTo>
                <a:lnTo>
                  <a:pt x="147" y="40"/>
                </a:lnTo>
                <a:lnTo>
                  <a:pt x="148" y="40"/>
                </a:lnTo>
                <a:lnTo>
                  <a:pt x="148" y="39"/>
                </a:lnTo>
                <a:lnTo>
                  <a:pt x="148" y="40"/>
                </a:lnTo>
                <a:lnTo>
                  <a:pt x="149" y="40"/>
                </a:lnTo>
                <a:lnTo>
                  <a:pt x="149" y="40"/>
                </a:lnTo>
                <a:lnTo>
                  <a:pt x="149" y="40"/>
                </a:lnTo>
                <a:lnTo>
                  <a:pt x="150" y="40"/>
                </a:lnTo>
                <a:lnTo>
                  <a:pt x="150" y="40"/>
                </a:lnTo>
                <a:lnTo>
                  <a:pt x="150" y="41"/>
                </a:lnTo>
                <a:lnTo>
                  <a:pt x="151" y="41"/>
                </a:lnTo>
                <a:lnTo>
                  <a:pt x="151" y="41"/>
                </a:lnTo>
                <a:lnTo>
                  <a:pt x="151" y="41"/>
                </a:lnTo>
                <a:lnTo>
                  <a:pt x="152" y="41"/>
                </a:lnTo>
                <a:lnTo>
                  <a:pt x="152" y="41"/>
                </a:lnTo>
                <a:lnTo>
                  <a:pt x="152" y="41"/>
                </a:lnTo>
                <a:lnTo>
                  <a:pt x="153" y="41"/>
                </a:lnTo>
                <a:lnTo>
                  <a:pt x="153" y="41"/>
                </a:lnTo>
                <a:lnTo>
                  <a:pt x="154" y="41"/>
                </a:lnTo>
                <a:lnTo>
                  <a:pt x="154" y="41"/>
                </a:lnTo>
                <a:lnTo>
                  <a:pt x="154" y="41"/>
                </a:lnTo>
                <a:lnTo>
                  <a:pt x="155" y="41"/>
                </a:lnTo>
                <a:lnTo>
                  <a:pt x="155" y="41"/>
                </a:lnTo>
                <a:lnTo>
                  <a:pt x="155" y="41"/>
                </a:lnTo>
                <a:lnTo>
                  <a:pt x="156" y="41"/>
                </a:lnTo>
                <a:lnTo>
                  <a:pt x="156" y="41"/>
                </a:lnTo>
                <a:lnTo>
                  <a:pt x="156" y="41"/>
                </a:lnTo>
                <a:lnTo>
                  <a:pt x="157" y="41"/>
                </a:lnTo>
                <a:lnTo>
                  <a:pt x="157" y="41"/>
                </a:lnTo>
                <a:lnTo>
                  <a:pt x="158" y="41"/>
                </a:lnTo>
                <a:lnTo>
                  <a:pt x="158" y="41"/>
                </a:lnTo>
                <a:lnTo>
                  <a:pt x="158" y="40"/>
                </a:lnTo>
                <a:lnTo>
                  <a:pt x="159" y="40"/>
                </a:lnTo>
                <a:lnTo>
                  <a:pt x="159" y="40"/>
                </a:lnTo>
                <a:lnTo>
                  <a:pt x="159" y="40"/>
                </a:lnTo>
                <a:lnTo>
                  <a:pt x="160" y="40"/>
                </a:lnTo>
                <a:lnTo>
                  <a:pt x="160" y="40"/>
                </a:lnTo>
                <a:lnTo>
                  <a:pt x="160" y="40"/>
                </a:lnTo>
                <a:lnTo>
                  <a:pt x="161" y="40"/>
                </a:lnTo>
                <a:lnTo>
                  <a:pt x="161" y="40"/>
                </a:lnTo>
                <a:lnTo>
                  <a:pt x="161" y="40"/>
                </a:lnTo>
                <a:lnTo>
                  <a:pt x="162" y="40"/>
                </a:lnTo>
                <a:lnTo>
                  <a:pt x="162" y="40"/>
                </a:lnTo>
                <a:lnTo>
                  <a:pt x="163" y="39"/>
                </a:lnTo>
                <a:lnTo>
                  <a:pt x="163" y="39"/>
                </a:lnTo>
                <a:lnTo>
                  <a:pt x="164" y="39"/>
                </a:lnTo>
                <a:lnTo>
                  <a:pt x="164" y="39"/>
                </a:lnTo>
                <a:lnTo>
                  <a:pt x="164" y="39"/>
                </a:lnTo>
                <a:lnTo>
                  <a:pt x="164" y="39"/>
                </a:lnTo>
                <a:lnTo>
                  <a:pt x="165" y="39"/>
                </a:lnTo>
                <a:lnTo>
                  <a:pt x="165" y="39"/>
                </a:lnTo>
                <a:lnTo>
                  <a:pt x="165" y="39"/>
                </a:lnTo>
                <a:lnTo>
                  <a:pt x="166" y="39"/>
                </a:lnTo>
                <a:lnTo>
                  <a:pt x="166" y="39"/>
                </a:lnTo>
                <a:lnTo>
                  <a:pt x="167" y="39"/>
                </a:lnTo>
                <a:lnTo>
                  <a:pt x="167" y="39"/>
                </a:lnTo>
                <a:lnTo>
                  <a:pt x="167" y="39"/>
                </a:lnTo>
                <a:lnTo>
                  <a:pt x="168" y="39"/>
                </a:lnTo>
                <a:lnTo>
                  <a:pt x="168" y="38"/>
                </a:lnTo>
                <a:lnTo>
                  <a:pt x="168" y="38"/>
                </a:lnTo>
                <a:lnTo>
                  <a:pt x="169" y="38"/>
                </a:lnTo>
                <a:lnTo>
                  <a:pt x="169" y="38"/>
                </a:lnTo>
                <a:lnTo>
                  <a:pt x="169" y="38"/>
                </a:lnTo>
                <a:lnTo>
                  <a:pt x="170" y="38"/>
                </a:lnTo>
                <a:lnTo>
                  <a:pt x="170" y="38"/>
                </a:lnTo>
                <a:lnTo>
                  <a:pt x="170" y="38"/>
                </a:lnTo>
                <a:lnTo>
                  <a:pt x="171" y="38"/>
                </a:lnTo>
                <a:lnTo>
                  <a:pt x="171" y="38"/>
                </a:lnTo>
                <a:lnTo>
                  <a:pt x="172" y="38"/>
                </a:lnTo>
                <a:lnTo>
                  <a:pt x="172" y="38"/>
                </a:lnTo>
                <a:lnTo>
                  <a:pt x="172" y="38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lnTo>
                  <a:pt x="174" y="37"/>
                </a:lnTo>
                <a:lnTo>
                  <a:pt x="174" y="37"/>
                </a:lnTo>
                <a:lnTo>
                  <a:pt x="174" y="37"/>
                </a:lnTo>
                <a:lnTo>
                  <a:pt x="175" y="37"/>
                </a:lnTo>
                <a:lnTo>
                  <a:pt x="175" y="37"/>
                </a:lnTo>
                <a:lnTo>
                  <a:pt x="175" y="37"/>
                </a:lnTo>
                <a:lnTo>
                  <a:pt x="176" y="37"/>
                </a:lnTo>
                <a:lnTo>
                  <a:pt x="176" y="37"/>
                </a:lnTo>
                <a:lnTo>
                  <a:pt x="177" y="37"/>
                </a:lnTo>
                <a:lnTo>
                  <a:pt x="177" y="37"/>
                </a:lnTo>
                <a:lnTo>
                  <a:pt x="177" y="37"/>
                </a:lnTo>
                <a:lnTo>
                  <a:pt x="178" y="37"/>
                </a:lnTo>
                <a:lnTo>
                  <a:pt x="178" y="37"/>
                </a:lnTo>
                <a:lnTo>
                  <a:pt x="178" y="37"/>
                </a:lnTo>
                <a:lnTo>
                  <a:pt x="179" y="37"/>
                </a:lnTo>
                <a:lnTo>
                  <a:pt x="179" y="36"/>
                </a:lnTo>
                <a:lnTo>
                  <a:pt x="179" y="36"/>
                </a:lnTo>
                <a:lnTo>
                  <a:pt x="180" y="36"/>
                </a:lnTo>
                <a:lnTo>
                  <a:pt x="180" y="36"/>
                </a:lnTo>
                <a:lnTo>
                  <a:pt x="180" y="36"/>
                </a:lnTo>
                <a:lnTo>
                  <a:pt x="181" y="36"/>
                </a:lnTo>
                <a:lnTo>
                  <a:pt x="181" y="36"/>
                </a:lnTo>
                <a:lnTo>
                  <a:pt x="181" y="36"/>
                </a:lnTo>
                <a:lnTo>
                  <a:pt x="182" y="36"/>
                </a:lnTo>
                <a:lnTo>
                  <a:pt x="182" y="36"/>
                </a:lnTo>
                <a:lnTo>
                  <a:pt x="183" y="36"/>
                </a:lnTo>
                <a:lnTo>
                  <a:pt x="183" y="36"/>
                </a:lnTo>
                <a:lnTo>
                  <a:pt x="183" y="34"/>
                </a:lnTo>
                <a:lnTo>
                  <a:pt x="184" y="35"/>
                </a:lnTo>
                <a:lnTo>
                  <a:pt x="184" y="35"/>
                </a:lnTo>
                <a:lnTo>
                  <a:pt x="184" y="35"/>
                </a:lnTo>
                <a:lnTo>
                  <a:pt x="185" y="35"/>
                </a:lnTo>
                <a:lnTo>
                  <a:pt x="185" y="35"/>
                </a:lnTo>
                <a:lnTo>
                  <a:pt x="185" y="35"/>
                </a:lnTo>
                <a:lnTo>
                  <a:pt x="186" y="34"/>
                </a:lnTo>
                <a:lnTo>
                  <a:pt x="186" y="34"/>
                </a:lnTo>
                <a:lnTo>
                  <a:pt x="187" y="34"/>
                </a:lnTo>
                <a:lnTo>
                  <a:pt x="187" y="34"/>
                </a:lnTo>
                <a:lnTo>
                  <a:pt x="187" y="34"/>
                </a:lnTo>
                <a:lnTo>
                  <a:pt x="188" y="34"/>
                </a:lnTo>
                <a:lnTo>
                  <a:pt x="188" y="34"/>
                </a:lnTo>
                <a:lnTo>
                  <a:pt x="188" y="34"/>
                </a:lnTo>
                <a:lnTo>
                  <a:pt x="189" y="34"/>
                </a:lnTo>
                <a:lnTo>
                  <a:pt x="189" y="34"/>
                </a:lnTo>
                <a:lnTo>
                  <a:pt x="189" y="33"/>
                </a:lnTo>
                <a:lnTo>
                  <a:pt x="190" y="33"/>
                </a:lnTo>
                <a:lnTo>
                  <a:pt x="190" y="33"/>
                </a:lnTo>
                <a:lnTo>
                  <a:pt x="190" y="33"/>
                </a:lnTo>
                <a:lnTo>
                  <a:pt x="191" y="32"/>
                </a:lnTo>
                <a:lnTo>
                  <a:pt x="191" y="32"/>
                </a:lnTo>
                <a:lnTo>
                  <a:pt x="191" y="32"/>
                </a:lnTo>
                <a:lnTo>
                  <a:pt x="192" y="32"/>
                </a:lnTo>
                <a:lnTo>
                  <a:pt x="192" y="32"/>
                </a:lnTo>
                <a:lnTo>
                  <a:pt x="193" y="32"/>
                </a:lnTo>
                <a:lnTo>
                  <a:pt x="193" y="32"/>
                </a:lnTo>
                <a:lnTo>
                  <a:pt x="193" y="32"/>
                </a:lnTo>
                <a:lnTo>
                  <a:pt x="194" y="32"/>
                </a:lnTo>
                <a:lnTo>
                  <a:pt x="194" y="32"/>
                </a:lnTo>
                <a:lnTo>
                  <a:pt x="194" y="32"/>
                </a:lnTo>
                <a:lnTo>
                  <a:pt x="195" y="32"/>
                </a:lnTo>
                <a:lnTo>
                  <a:pt x="195" y="32"/>
                </a:lnTo>
                <a:lnTo>
                  <a:pt x="195" y="32"/>
                </a:lnTo>
                <a:lnTo>
                  <a:pt x="196" y="30"/>
                </a:lnTo>
                <a:lnTo>
                  <a:pt x="196" y="30"/>
                </a:lnTo>
                <a:lnTo>
                  <a:pt x="196" y="30"/>
                </a:lnTo>
                <a:lnTo>
                  <a:pt x="197" y="30"/>
                </a:lnTo>
                <a:lnTo>
                  <a:pt x="197" y="29"/>
                </a:lnTo>
                <a:lnTo>
                  <a:pt x="198" y="29"/>
                </a:lnTo>
                <a:lnTo>
                  <a:pt x="198" y="29"/>
                </a:lnTo>
                <a:lnTo>
                  <a:pt x="198" y="27"/>
                </a:lnTo>
                <a:lnTo>
                  <a:pt x="199" y="27"/>
                </a:lnTo>
                <a:lnTo>
                  <a:pt x="199" y="27"/>
                </a:lnTo>
                <a:lnTo>
                  <a:pt x="200" y="25"/>
                </a:lnTo>
                <a:lnTo>
                  <a:pt x="200" y="25"/>
                </a:lnTo>
                <a:lnTo>
                  <a:pt x="200" y="25"/>
                </a:lnTo>
                <a:lnTo>
                  <a:pt x="200" y="25"/>
                </a:lnTo>
                <a:lnTo>
                  <a:pt x="201" y="21"/>
                </a:lnTo>
                <a:lnTo>
                  <a:pt x="201" y="21"/>
                </a:lnTo>
                <a:lnTo>
                  <a:pt x="201" y="21"/>
                </a:lnTo>
                <a:lnTo>
                  <a:pt x="202" y="21"/>
                </a:lnTo>
                <a:lnTo>
                  <a:pt x="202" y="21"/>
                </a:lnTo>
                <a:lnTo>
                  <a:pt x="203" y="21"/>
                </a:lnTo>
                <a:lnTo>
                  <a:pt x="203" y="22"/>
                </a:lnTo>
                <a:lnTo>
                  <a:pt x="203" y="22"/>
                </a:lnTo>
                <a:lnTo>
                  <a:pt x="204" y="22"/>
                </a:lnTo>
                <a:lnTo>
                  <a:pt x="204" y="20"/>
                </a:lnTo>
                <a:lnTo>
                  <a:pt x="204" y="21"/>
                </a:lnTo>
                <a:lnTo>
                  <a:pt x="205" y="19"/>
                </a:lnTo>
                <a:lnTo>
                  <a:pt x="205" y="20"/>
                </a:lnTo>
                <a:lnTo>
                  <a:pt x="205" y="20"/>
                </a:lnTo>
                <a:lnTo>
                  <a:pt x="206" y="20"/>
                </a:lnTo>
                <a:lnTo>
                  <a:pt x="206" y="20"/>
                </a:lnTo>
                <a:lnTo>
                  <a:pt x="206" y="20"/>
                </a:lnTo>
                <a:lnTo>
                  <a:pt x="207" y="20"/>
                </a:lnTo>
                <a:lnTo>
                  <a:pt x="207" y="20"/>
                </a:lnTo>
                <a:lnTo>
                  <a:pt x="208" y="20"/>
                </a:lnTo>
                <a:lnTo>
                  <a:pt x="208" y="21"/>
                </a:lnTo>
                <a:lnTo>
                  <a:pt x="208" y="20"/>
                </a:lnTo>
                <a:lnTo>
                  <a:pt x="209" y="20"/>
                </a:lnTo>
                <a:lnTo>
                  <a:pt x="209" y="21"/>
                </a:lnTo>
                <a:lnTo>
                  <a:pt x="209" y="21"/>
                </a:lnTo>
                <a:lnTo>
                  <a:pt x="210" y="21"/>
                </a:lnTo>
                <a:lnTo>
                  <a:pt x="210" y="21"/>
                </a:lnTo>
                <a:lnTo>
                  <a:pt x="210" y="21"/>
                </a:lnTo>
                <a:lnTo>
                  <a:pt x="211" y="21"/>
                </a:lnTo>
                <a:lnTo>
                  <a:pt x="211" y="21"/>
                </a:lnTo>
                <a:lnTo>
                  <a:pt x="212" y="21"/>
                </a:lnTo>
                <a:lnTo>
                  <a:pt x="212" y="22"/>
                </a:lnTo>
                <a:lnTo>
                  <a:pt x="212" y="22"/>
                </a:lnTo>
                <a:lnTo>
                  <a:pt x="213" y="22"/>
                </a:lnTo>
                <a:lnTo>
                  <a:pt x="213" y="22"/>
                </a:lnTo>
                <a:lnTo>
                  <a:pt x="213" y="22"/>
                </a:lnTo>
                <a:lnTo>
                  <a:pt x="214" y="22"/>
                </a:lnTo>
                <a:lnTo>
                  <a:pt x="214" y="22"/>
                </a:lnTo>
                <a:lnTo>
                  <a:pt x="214" y="21"/>
                </a:lnTo>
                <a:lnTo>
                  <a:pt x="215" y="21"/>
                </a:lnTo>
                <a:lnTo>
                  <a:pt x="215" y="21"/>
                </a:lnTo>
                <a:lnTo>
                  <a:pt x="216" y="20"/>
                </a:lnTo>
                <a:lnTo>
                  <a:pt x="216" y="20"/>
                </a:lnTo>
                <a:lnTo>
                  <a:pt x="216" y="20"/>
                </a:lnTo>
                <a:lnTo>
                  <a:pt x="217" y="19"/>
                </a:lnTo>
                <a:lnTo>
                  <a:pt x="217" y="19"/>
                </a:lnTo>
                <a:lnTo>
                  <a:pt x="218" y="19"/>
                </a:lnTo>
                <a:lnTo>
                  <a:pt x="218" y="18"/>
                </a:lnTo>
                <a:lnTo>
                  <a:pt x="218" y="18"/>
                </a:lnTo>
                <a:lnTo>
                  <a:pt x="218" y="19"/>
                </a:lnTo>
                <a:lnTo>
                  <a:pt x="219" y="19"/>
                </a:lnTo>
                <a:lnTo>
                  <a:pt x="219" y="19"/>
                </a:lnTo>
                <a:lnTo>
                  <a:pt x="219" y="19"/>
                </a:lnTo>
                <a:lnTo>
                  <a:pt x="220" y="19"/>
                </a:lnTo>
                <a:lnTo>
                  <a:pt x="220" y="19"/>
                </a:lnTo>
                <a:lnTo>
                  <a:pt x="221" y="18"/>
                </a:lnTo>
                <a:lnTo>
                  <a:pt x="221" y="18"/>
                </a:lnTo>
                <a:lnTo>
                  <a:pt x="221" y="18"/>
                </a:lnTo>
                <a:lnTo>
                  <a:pt x="222" y="19"/>
                </a:lnTo>
                <a:lnTo>
                  <a:pt x="222" y="19"/>
                </a:lnTo>
                <a:lnTo>
                  <a:pt x="222" y="18"/>
                </a:lnTo>
                <a:lnTo>
                  <a:pt x="223" y="18"/>
                </a:lnTo>
                <a:lnTo>
                  <a:pt x="223" y="18"/>
                </a:lnTo>
                <a:lnTo>
                  <a:pt x="223" y="18"/>
                </a:lnTo>
                <a:lnTo>
                  <a:pt x="224" y="18"/>
                </a:lnTo>
                <a:lnTo>
                  <a:pt x="224" y="18"/>
                </a:lnTo>
                <a:lnTo>
                  <a:pt x="224" y="18"/>
                </a:lnTo>
                <a:lnTo>
                  <a:pt x="225" y="18"/>
                </a:lnTo>
                <a:lnTo>
                  <a:pt x="225" y="18"/>
                </a:lnTo>
                <a:lnTo>
                  <a:pt x="226" y="18"/>
                </a:lnTo>
                <a:lnTo>
                  <a:pt x="226" y="18"/>
                </a:lnTo>
                <a:lnTo>
                  <a:pt x="226" y="18"/>
                </a:lnTo>
                <a:lnTo>
                  <a:pt x="227" y="18"/>
                </a:lnTo>
                <a:lnTo>
                  <a:pt x="227" y="18"/>
                </a:lnTo>
                <a:lnTo>
                  <a:pt x="227" y="18"/>
                </a:lnTo>
                <a:lnTo>
                  <a:pt x="228" y="18"/>
                </a:lnTo>
                <a:lnTo>
                  <a:pt x="228" y="18"/>
                </a:lnTo>
                <a:lnTo>
                  <a:pt x="228" y="18"/>
                </a:lnTo>
                <a:lnTo>
                  <a:pt x="229" y="18"/>
                </a:lnTo>
                <a:lnTo>
                  <a:pt x="229" y="18"/>
                </a:lnTo>
                <a:lnTo>
                  <a:pt x="229" y="18"/>
                </a:lnTo>
                <a:lnTo>
                  <a:pt x="230" y="18"/>
                </a:lnTo>
                <a:lnTo>
                  <a:pt x="230" y="18"/>
                </a:lnTo>
                <a:lnTo>
                  <a:pt x="231" y="17"/>
                </a:lnTo>
                <a:lnTo>
                  <a:pt x="231" y="17"/>
                </a:lnTo>
                <a:lnTo>
                  <a:pt x="231" y="17"/>
                </a:lnTo>
                <a:lnTo>
                  <a:pt x="232" y="17"/>
                </a:lnTo>
                <a:lnTo>
                  <a:pt x="232" y="17"/>
                </a:lnTo>
                <a:lnTo>
                  <a:pt x="233" y="17"/>
                </a:lnTo>
                <a:lnTo>
                  <a:pt x="233" y="17"/>
                </a:lnTo>
                <a:lnTo>
                  <a:pt x="233" y="17"/>
                </a:lnTo>
                <a:lnTo>
                  <a:pt x="233" y="17"/>
                </a:lnTo>
                <a:lnTo>
                  <a:pt x="234" y="17"/>
                </a:lnTo>
                <a:lnTo>
                  <a:pt x="234" y="17"/>
                </a:lnTo>
                <a:lnTo>
                  <a:pt x="235" y="17"/>
                </a:lnTo>
                <a:lnTo>
                  <a:pt x="235" y="17"/>
                </a:lnTo>
                <a:lnTo>
                  <a:pt x="235" y="19"/>
                </a:lnTo>
                <a:lnTo>
                  <a:pt x="236" y="19"/>
                </a:lnTo>
                <a:lnTo>
                  <a:pt x="236" y="19"/>
                </a:lnTo>
                <a:lnTo>
                  <a:pt x="236" y="19"/>
                </a:lnTo>
                <a:lnTo>
                  <a:pt x="237" y="19"/>
                </a:lnTo>
                <a:lnTo>
                  <a:pt x="237" y="20"/>
                </a:lnTo>
                <a:lnTo>
                  <a:pt x="237" y="20"/>
                </a:lnTo>
                <a:lnTo>
                  <a:pt x="238" y="21"/>
                </a:lnTo>
                <a:lnTo>
                  <a:pt x="238" y="20"/>
                </a:lnTo>
                <a:lnTo>
                  <a:pt x="239" y="20"/>
                </a:lnTo>
                <a:lnTo>
                  <a:pt x="239" y="20"/>
                </a:lnTo>
                <a:lnTo>
                  <a:pt x="239" y="20"/>
                </a:lnTo>
                <a:lnTo>
                  <a:pt x="240" y="20"/>
                </a:lnTo>
                <a:lnTo>
                  <a:pt x="240" y="20"/>
                </a:lnTo>
                <a:lnTo>
                  <a:pt x="240" y="20"/>
                </a:lnTo>
                <a:lnTo>
                  <a:pt x="241" y="20"/>
                </a:lnTo>
                <a:lnTo>
                  <a:pt x="241" y="20"/>
                </a:lnTo>
                <a:lnTo>
                  <a:pt x="241" y="20"/>
                </a:lnTo>
                <a:lnTo>
                  <a:pt x="242" y="20"/>
                </a:lnTo>
                <a:lnTo>
                  <a:pt x="242" y="21"/>
                </a:lnTo>
                <a:lnTo>
                  <a:pt x="242" y="22"/>
                </a:lnTo>
                <a:lnTo>
                  <a:pt x="243" y="21"/>
                </a:lnTo>
                <a:lnTo>
                  <a:pt x="243" y="21"/>
                </a:lnTo>
                <a:lnTo>
                  <a:pt x="244" y="22"/>
                </a:lnTo>
                <a:lnTo>
                  <a:pt x="244" y="21"/>
                </a:lnTo>
                <a:lnTo>
                  <a:pt x="245" y="22"/>
                </a:lnTo>
                <a:lnTo>
                  <a:pt x="245" y="21"/>
                </a:lnTo>
                <a:lnTo>
                  <a:pt x="245" y="22"/>
                </a:lnTo>
                <a:lnTo>
                  <a:pt x="245" y="22"/>
                </a:lnTo>
                <a:lnTo>
                  <a:pt x="246" y="22"/>
                </a:lnTo>
                <a:lnTo>
                  <a:pt x="246" y="22"/>
                </a:lnTo>
                <a:lnTo>
                  <a:pt x="246" y="22"/>
                </a:lnTo>
                <a:lnTo>
                  <a:pt x="247" y="20"/>
                </a:lnTo>
                <a:lnTo>
                  <a:pt x="247" y="21"/>
                </a:lnTo>
                <a:lnTo>
                  <a:pt x="247" y="21"/>
                </a:lnTo>
                <a:lnTo>
                  <a:pt x="248" y="19"/>
                </a:lnTo>
                <a:lnTo>
                  <a:pt x="248" y="18"/>
                </a:lnTo>
                <a:lnTo>
                  <a:pt x="248" y="18"/>
                </a:lnTo>
                <a:lnTo>
                  <a:pt x="249" y="20"/>
                </a:lnTo>
                <a:lnTo>
                  <a:pt x="250" y="20"/>
                </a:lnTo>
                <a:lnTo>
                  <a:pt x="250" y="20"/>
                </a:lnTo>
                <a:lnTo>
                  <a:pt x="250" y="21"/>
                </a:lnTo>
                <a:lnTo>
                  <a:pt x="250" y="21"/>
                </a:lnTo>
                <a:lnTo>
                  <a:pt x="251" y="21"/>
                </a:lnTo>
                <a:lnTo>
                  <a:pt x="251" y="21"/>
                </a:lnTo>
                <a:lnTo>
                  <a:pt x="251" y="20"/>
                </a:lnTo>
                <a:lnTo>
                  <a:pt x="252" y="21"/>
                </a:lnTo>
                <a:lnTo>
                  <a:pt x="252" y="21"/>
                </a:lnTo>
                <a:lnTo>
                  <a:pt x="252" y="19"/>
                </a:lnTo>
                <a:lnTo>
                  <a:pt x="253" y="18"/>
                </a:lnTo>
                <a:lnTo>
                  <a:pt x="253" y="17"/>
                </a:lnTo>
                <a:lnTo>
                  <a:pt x="254" y="16"/>
                </a:lnTo>
                <a:lnTo>
                  <a:pt x="254" y="17"/>
                </a:lnTo>
                <a:lnTo>
                  <a:pt x="254" y="17"/>
                </a:lnTo>
                <a:lnTo>
                  <a:pt x="255" y="16"/>
                </a:lnTo>
                <a:lnTo>
                  <a:pt x="255" y="15"/>
                </a:lnTo>
                <a:lnTo>
                  <a:pt x="256" y="15"/>
                </a:lnTo>
                <a:lnTo>
                  <a:pt x="256" y="15"/>
                </a:lnTo>
                <a:lnTo>
                  <a:pt x="256" y="15"/>
                </a:lnTo>
                <a:lnTo>
                  <a:pt x="256" y="15"/>
                </a:lnTo>
                <a:lnTo>
                  <a:pt x="257" y="15"/>
                </a:lnTo>
                <a:lnTo>
                  <a:pt x="257" y="16"/>
                </a:lnTo>
                <a:lnTo>
                  <a:pt x="257" y="16"/>
                </a:lnTo>
                <a:lnTo>
                  <a:pt x="258" y="16"/>
                </a:lnTo>
                <a:lnTo>
                  <a:pt x="258" y="16"/>
                </a:lnTo>
                <a:lnTo>
                  <a:pt x="258" y="16"/>
                </a:lnTo>
                <a:lnTo>
                  <a:pt x="259" y="16"/>
                </a:lnTo>
                <a:lnTo>
                  <a:pt x="259" y="15"/>
                </a:lnTo>
                <a:lnTo>
                  <a:pt x="260" y="15"/>
                </a:lnTo>
                <a:lnTo>
                  <a:pt x="260" y="15"/>
                </a:lnTo>
                <a:lnTo>
                  <a:pt x="260" y="15"/>
                </a:lnTo>
                <a:lnTo>
                  <a:pt x="261" y="13"/>
                </a:lnTo>
                <a:lnTo>
                  <a:pt x="261" y="13"/>
                </a:lnTo>
                <a:lnTo>
                  <a:pt x="262" y="13"/>
                </a:lnTo>
                <a:lnTo>
                  <a:pt x="262" y="14"/>
                </a:lnTo>
                <a:lnTo>
                  <a:pt x="262" y="12"/>
                </a:lnTo>
                <a:lnTo>
                  <a:pt x="262" y="12"/>
                </a:lnTo>
                <a:lnTo>
                  <a:pt x="263" y="12"/>
                </a:lnTo>
                <a:lnTo>
                  <a:pt x="263" y="12"/>
                </a:lnTo>
                <a:lnTo>
                  <a:pt x="264" y="12"/>
                </a:lnTo>
                <a:lnTo>
                  <a:pt x="264" y="12"/>
                </a:lnTo>
                <a:lnTo>
                  <a:pt x="264" y="12"/>
                </a:lnTo>
                <a:lnTo>
                  <a:pt x="265" y="11"/>
                </a:lnTo>
                <a:lnTo>
                  <a:pt x="265" y="12"/>
                </a:lnTo>
                <a:lnTo>
                  <a:pt x="265" y="12"/>
                </a:lnTo>
                <a:lnTo>
                  <a:pt x="266" y="12"/>
                </a:lnTo>
                <a:lnTo>
                  <a:pt x="266" y="12"/>
                </a:lnTo>
                <a:lnTo>
                  <a:pt x="266" y="12"/>
                </a:lnTo>
                <a:lnTo>
                  <a:pt x="267" y="12"/>
                </a:lnTo>
                <a:lnTo>
                  <a:pt x="267" y="11"/>
                </a:lnTo>
                <a:lnTo>
                  <a:pt x="268" y="11"/>
                </a:lnTo>
                <a:lnTo>
                  <a:pt x="268" y="11"/>
                </a:lnTo>
                <a:lnTo>
                  <a:pt x="268" y="11"/>
                </a:lnTo>
                <a:lnTo>
                  <a:pt x="269" y="11"/>
                </a:lnTo>
                <a:lnTo>
                  <a:pt x="269" y="10"/>
                </a:lnTo>
                <a:lnTo>
                  <a:pt x="269" y="11"/>
                </a:lnTo>
                <a:lnTo>
                  <a:pt x="270" y="10"/>
                </a:lnTo>
                <a:lnTo>
                  <a:pt x="270" y="10"/>
                </a:lnTo>
                <a:lnTo>
                  <a:pt x="270" y="9"/>
                </a:lnTo>
                <a:lnTo>
                  <a:pt x="271" y="9"/>
                </a:lnTo>
                <a:lnTo>
                  <a:pt x="271" y="9"/>
                </a:lnTo>
                <a:lnTo>
                  <a:pt x="272" y="9"/>
                </a:lnTo>
                <a:lnTo>
                  <a:pt x="272" y="9"/>
                </a:lnTo>
                <a:lnTo>
                  <a:pt x="272" y="8"/>
                </a:lnTo>
                <a:lnTo>
                  <a:pt x="273" y="8"/>
                </a:lnTo>
                <a:lnTo>
                  <a:pt x="273" y="8"/>
                </a:lnTo>
                <a:lnTo>
                  <a:pt x="273" y="8"/>
                </a:lnTo>
                <a:lnTo>
                  <a:pt x="274" y="8"/>
                </a:lnTo>
                <a:lnTo>
                  <a:pt x="274" y="8"/>
                </a:lnTo>
                <a:lnTo>
                  <a:pt x="274" y="8"/>
                </a:lnTo>
                <a:lnTo>
                  <a:pt x="275" y="8"/>
                </a:lnTo>
                <a:lnTo>
                  <a:pt x="275" y="7"/>
                </a:lnTo>
                <a:lnTo>
                  <a:pt x="275" y="7"/>
                </a:lnTo>
                <a:lnTo>
                  <a:pt x="276" y="7"/>
                </a:lnTo>
                <a:lnTo>
                  <a:pt x="276" y="5"/>
                </a:lnTo>
                <a:lnTo>
                  <a:pt x="276" y="6"/>
                </a:lnTo>
                <a:lnTo>
                  <a:pt x="277" y="6"/>
                </a:lnTo>
                <a:lnTo>
                  <a:pt x="277" y="5"/>
                </a:lnTo>
                <a:lnTo>
                  <a:pt x="277" y="5"/>
                </a:lnTo>
                <a:lnTo>
                  <a:pt x="278" y="4"/>
                </a:lnTo>
                <a:lnTo>
                  <a:pt x="278" y="4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80" y="2"/>
                </a:lnTo>
                <a:lnTo>
                  <a:pt x="280" y="2"/>
                </a:lnTo>
                <a:lnTo>
                  <a:pt x="280" y="2"/>
                </a:lnTo>
                <a:lnTo>
                  <a:pt x="281" y="2"/>
                </a:lnTo>
                <a:lnTo>
                  <a:pt x="281" y="2"/>
                </a:lnTo>
                <a:lnTo>
                  <a:pt x="281" y="1"/>
                </a:lnTo>
                <a:lnTo>
                  <a:pt x="282" y="1"/>
                </a:lnTo>
                <a:lnTo>
                  <a:pt x="282" y="1"/>
                </a:lnTo>
                <a:lnTo>
                  <a:pt x="283" y="1"/>
                </a:lnTo>
                <a:lnTo>
                  <a:pt x="283" y="1"/>
                </a:lnTo>
                <a:lnTo>
                  <a:pt x="283" y="1"/>
                </a:lnTo>
                <a:lnTo>
                  <a:pt x="284" y="2"/>
                </a:lnTo>
                <a:lnTo>
                  <a:pt x="284" y="2"/>
                </a:lnTo>
                <a:lnTo>
                  <a:pt x="284" y="1"/>
                </a:lnTo>
                <a:lnTo>
                  <a:pt x="285" y="0"/>
                </a:lnTo>
              </a:path>
            </a:pathLst>
          </a:custGeom>
          <a:noFill/>
          <a:ln w="28575">
            <a:solidFill>
              <a:srgbClr val="8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79" name="Rectangle 59"/>
          <p:cNvSpPr>
            <a:spLocks noChangeArrowheads="1"/>
          </p:cNvSpPr>
          <p:nvPr/>
        </p:nvSpPr>
        <p:spPr bwMode="auto">
          <a:xfrm>
            <a:off x="1676400" y="3976688"/>
            <a:ext cx="9525" cy="2857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80" name="Rectangle 60"/>
          <p:cNvSpPr>
            <a:spLocks noChangeArrowheads="1"/>
          </p:cNvSpPr>
          <p:nvPr/>
        </p:nvSpPr>
        <p:spPr bwMode="auto">
          <a:xfrm>
            <a:off x="1685925" y="39671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81" name="Rectangle 61"/>
          <p:cNvSpPr>
            <a:spLocks noChangeArrowheads="1"/>
          </p:cNvSpPr>
          <p:nvPr/>
        </p:nvSpPr>
        <p:spPr bwMode="auto">
          <a:xfrm>
            <a:off x="1695450" y="39671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82" name="Rectangle 62"/>
          <p:cNvSpPr>
            <a:spLocks noChangeArrowheads="1"/>
          </p:cNvSpPr>
          <p:nvPr/>
        </p:nvSpPr>
        <p:spPr bwMode="auto">
          <a:xfrm>
            <a:off x="1704975" y="39671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83" name="Rectangle 63"/>
          <p:cNvSpPr>
            <a:spLocks noChangeArrowheads="1"/>
          </p:cNvSpPr>
          <p:nvPr/>
        </p:nvSpPr>
        <p:spPr bwMode="auto">
          <a:xfrm>
            <a:off x="1714500" y="39671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84" name="Rectangle 64"/>
          <p:cNvSpPr>
            <a:spLocks noChangeArrowheads="1"/>
          </p:cNvSpPr>
          <p:nvPr/>
        </p:nvSpPr>
        <p:spPr bwMode="auto">
          <a:xfrm>
            <a:off x="1762125" y="39671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85" name="Rectangle 65"/>
          <p:cNvSpPr>
            <a:spLocks noChangeArrowheads="1"/>
          </p:cNvSpPr>
          <p:nvPr/>
        </p:nvSpPr>
        <p:spPr bwMode="auto">
          <a:xfrm>
            <a:off x="1771650" y="39671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86" name="Freeform 66"/>
          <p:cNvSpPr>
            <a:spLocks/>
          </p:cNvSpPr>
          <p:nvPr/>
        </p:nvSpPr>
        <p:spPr bwMode="auto">
          <a:xfrm>
            <a:off x="1771650" y="3957638"/>
            <a:ext cx="19050" cy="19050"/>
          </a:xfrm>
          <a:custGeom>
            <a:avLst/>
            <a:gdLst>
              <a:gd name="T0" fmla="*/ 0 w 12"/>
              <a:gd name="T1" fmla="*/ 6 h 12"/>
              <a:gd name="T2" fmla="*/ 6 w 12"/>
              <a:gd name="T3" fmla="*/ 0 h 12"/>
              <a:gd name="T4" fmla="*/ 12 w 12"/>
              <a:gd name="T5" fmla="*/ 6 h 12"/>
              <a:gd name="T6" fmla="*/ 6 w 12"/>
              <a:gd name="T7" fmla="*/ 12 h 12"/>
              <a:gd name="T8" fmla="*/ 0 w 12"/>
              <a:gd name="T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6"/>
                </a:moveTo>
                <a:lnTo>
                  <a:pt x="6" y="0"/>
                </a:lnTo>
                <a:lnTo>
                  <a:pt x="12" y="6"/>
                </a:lnTo>
                <a:lnTo>
                  <a:pt x="6" y="12"/>
                </a:lnTo>
                <a:lnTo>
                  <a:pt x="0" y="6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87" name="Rectangle 67"/>
          <p:cNvSpPr>
            <a:spLocks noChangeArrowheads="1"/>
          </p:cNvSpPr>
          <p:nvPr/>
        </p:nvSpPr>
        <p:spPr bwMode="auto">
          <a:xfrm>
            <a:off x="1790700" y="39576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88" name="Freeform 68"/>
          <p:cNvSpPr>
            <a:spLocks/>
          </p:cNvSpPr>
          <p:nvPr/>
        </p:nvSpPr>
        <p:spPr bwMode="auto">
          <a:xfrm>
            <a:off x="1790700" y="3948113"/>
            <a:ext cx="19050" cy="19050"/>
          </a:xfrm>
          <a:custGeom>
            <a:avLst/>
            <a:gdLst>
              <a:gd name="T0" fmla="*/ 0 w 12"/>
              <a:gd name="T1" fmla="*/ 6 h 12"/>
              <a:gd name="T2" fmla="*/ 6 w 12"/>
              <a:gd name="T3" fmla="*/ 0 h 12"/>
              <a:gd name="T4" fmla="*/ 12 w 12"/>
              <a:gd name="T5" fmla="*/ 6 h 12"/>
              <a:gd name="T6" fmla="*/ 6 w 12"/>
              <a:gd name="T7" fmla="*/ 12 h 12"/>
              <a:gd name="T8" fmla="*/ 0 w 12"/>
              <a:gd name="T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6"/>
                </a:moveTo>
                <a:lnTo>
                  <a:pt x="6" y="0"/>
                </a:lnTo>
                <a:lnTo>
                  <a:pt x="12" y="6"/>
                </a:lnTo>
                <a:lnTo>
                  <a:pt x="6" y="12"/>
                </a:lnTo>
                <a:lnTo>
                  <a:pt x="0" y="6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89" name="Rectangle 69"/>
          <p:cNvSpPr>
            <a:spLocks noChangeArrowheads="1"/>
          </p:cNvSpPr>
          <p:nvPr/>
        </p:nvSpPr>
        <p:spPr bwMode="auto">
          <a:xfrm>
            <a:off x="1809750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90" name="Rectangle 70"/>
          <p:cNvSpPr>
            <a:spLocks noChangeArrowheads="1"/>
          </p:cNvSpPr>
          <p:nvPr/>
        </p:nvSpPr>
        <p:spPr bwMode="auto">
          <a:xfrm>
            <a:off x="1819275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91" name="Rectangle 71"/>
          <p:cNvSpPr>
            <a:spLocks noChangeArrowheads="1"/>
          </p:cNvSpPr>
          <p:nvPr/>
        </p:nvSpPr>
        <p:spPr bwMode="auto">
          <a:xfrm>
            <a:off x="1866900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92" name="Rectangle 72"/>
          <p:cNvSpPr>
            <a:spLocks noChangeArrowheads="1"/>
          </p:cNvSpPr>
          <p:nvPr/>
        </p:nvSpPr>
        <p:spPr bwMode="auto">
          <a:xfrm>
            <a:off x="1876425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93" name="Rectangle 73"/>
          <p:cNvSpPr>
            <a:spLocks noChangeArrowheads="1"/>
          </p:cNvSpPr>
          <p:nvPr/>
        </p:nvSpPr>
        <p:spPr bwMode="auto">
          <a:xfrm>
            <a:off x="1885950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94" name="Rectangle 74"/>
          <p:cNvSpPr>
            <a:spLocks noChangeArrowheads="1"/>
          </p:cNvSpPr>
          <p:nvPr/>
        </p:nvSpPr>
        <p:spPr bwMode="auto">
          <a:xfrm>
            <a:off x="1895475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95" name="Rectangle 75"/>
          <p:cNvSpPr>
            <a:spLocks noChangeArrowheads="1"/>
          </p:cNvSpPr>
          <p:nvPr/>
        </p:nvSpPr>
        <p:spPr bwMode="auto">
          <a:xfrm>
            <a:off x="1905000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96" name="Rectangle 76"/>
          <p:cNvSpPr>
            <a:spLocks noChangeArrowheads="1"/>
          </p:cNvSpPr>
          <p:nvPr/>
        </p:nvSpPr>
        <p:spPr bwMode="auto">
          <a:xfrm>
            <a:off x="1914525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97" name="Rectangle 77"/>
          <p:cNvSpPr>
            <a:spLocks noChangeArrowheads="1"/>
          </p:cNvSpPr>
          <p:nvPr/>
        </p:nvSpPr>
        <p:spPr bwMode="auto">
          <a:xfrm>
            <a:off x="1924050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98" name="Rectangle 78"/>
          <p:cNvSpPr>
            <a:spLocks noChangeArrowheads="1"/>
          </p:cNvSpPr>
          <p:nvPr/>
        </p:nvSpPr>
        <p:spPr bwMode="auto">
          <a:xfrm>
            <a:off x="1971675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99" name="Rectangle 79"/>
          <p:cNvSpPr>
            <a:spLocks noChangeArrowheads="1"/>
          </p:cNvSpPr>
          <p:nvPr/>
        </p:nvSpPr>
        <p:spPr bwMode="auto">
          <a:xfrm>
            <a:off x="1981200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00" name="Rectangle 80"/>
          <p:cNvSpPr>
            <a:spLocks noChangeArrowheads="1"/>
          </p:cNvSpPr>
          <p:nvPr/>
        </p:nvSpPr>
        <p:spPr bwMode="auto">
          <a:xfrm>
            <a:off x="1990725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01" name="Rectangle 81"/>
          <p:cNvSpPr>
            <a:spLocks noChangeArrowheads="1"/>
          </p:cNvSpPr>
          <p:nvPr/>
        </p:nvSpPr>
        <p:spPr bwMode="auto">
          <a:xfrm>
            <a:off x="2000250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02" name="Rectangle 82"/>
          <p:cNvSpPr>
            <a:spLocks noChangeArrowheads="1"/>
          </p:cNvSpPr>
          <p:nvPr/>
        </p:nvSpPr>
        <p:spPr bwMode="auto">
          <a:xfrm>
            <a:off x="2009775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03" name="Rectangle 83"/>
          <p:cNvSpPr>
            <a:spLocks noChangeArrowheads="1"/>
          </p:cNvSpPr>
          <p:nvPr/>
        </p:nvSpPr>
        <p:spPr bwMode="auto">
          <a:xfrm>
            <a:off x="2019300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04" name="Rectangle 84"/>
          <p:cNvSpPr>
            <a:spLocks noChangeArrowheads="1"/>
          </p:cNvSpPr>
          <p:nvPr/>
        </p:nvSpPr>
        <p:spPr bwMode="auto">
          <a:xfrm>
            <a:off x="2028825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05" name="Rectangle 85"/>
          <p:cNvSpPr>
            <a:spLocks noChangeArrowheads="1"/>
          </p:cNvSpPr>
          <p:nvPr/>
        </p:nvSpPr>
        <p:spPr bwMode="auto">
          <a:xfrm>
            <a:off x="2076450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06" name="Rectangle 86"/>
          <p:cNvSpPr>
            <a:spLocks noChangeArrowheads="1"/>
          </p:cNvSpPr>
          <p:nvPr/>
        </p:nvSpPr>
        <p:spPr bwMode="auto">
          <a:xfrm>
            <a:off x="2085975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07" name="Rectangle 87"/>
          <p:cNvSpPr>
            <a:spLocks noChangeArrowheads="1"/>
          </p:cNvSpPr>
          <p:nvPr/>
        </p:nvSpPr>
        <p:spPr bwMode="auto">
          <a:xfrm>
            <a:off x="2095500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08" name="Rectangle 88"/>
          <p:cNvSpPr>
            <a:spLocks noChangeArrowheads="1"/>
          </p:cNvSpPr>
          <p:nvPr/>
        </p:nvSpPr>
        <p:spPr bwMode="auto">
          <a:xfrm>
            <a:off x="2105025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09" name="Rectangle 89"/>
          <p:cNvSpPr>
            <a:spLocks noChangeArrowheads="1"/>
          </p:cNvSpPr>
          <p:nvPr/>
        </p:nvSpPr>
        <p:spPr bwMode="auto">
          <a:xfrm>
            <a:off x="2114550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10" name="Rectangle 90"/>
          <p:cNvSpPr>
            <a:spLocks noChangeArrowheads="1"/>
          </p:cNvSpPr>
          <p:nvPr/>
        </p:nvSpPr>
        <p:spPr bwMode="auto">
          <a:xfrm>
            <a:off x="2124075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11" name="Rectangle 91"/>
          <p:cNvSpPr>
            <a:spLocks noChangeArrowheads="1"/>
          </p:cNvSpPr>
          <p:nvPr/>
        </p:nvSpPr>
        <p:spPr bwMode="auto">
          <a:xfrm>
            <a:off x="2133600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12" name="Rectangle 92"/>
          <p:cNvSpPr>
            <a:spLocks noChangeArrowheads="1"/>
          </p:cNvSpPr>
          <p:nvPr/>
        </p:nvSpPr>
        <p:spPr bwMode="auto">
          <a:xfrm>
            <a:off x="2181225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13" name="Rectangle 93"/>
          <p:cNvSpPr>
            <a:spLocks noChangeArrowheads="1"/>
          </p:cNvSpPr>
          <p:nvPr/>
        </p:nvSpPr>
        <p:spPr bwMode="auto">
          <a:xfrm>
            <a:off x="2190750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14" name="Rectangle 94"/>
          <p:cNvSpPr>
            <a:spLocks noChangeArrowheads="1"/>
          </p:cNvSpPr>
          <p:nvPr/>
        </p:nvSpPr>
        <p:spPr bwMode="auto">
          <a:xfrm>
            <a:off x="2200275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15" name="Rectangle 95"/>
          <p:cNvSpPr>
            <a:spLocks noChangeArrowheads="1"/>
          </p:cNvSpPr>
          <p:nvPr/>
        </p:nvSpPr>
        <p:spPr bwMode="auto">
          <a:xfrm>
            <a:off x="2209800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16" name="Rectangle 96"/>
          <p:cNvSpPr>
            <a:spLocks noChangeArrowheads="1"/>
          </p:cNvSpPr>
          <p:nvPr/>
        </p:nvSpPr>
        <p:spPr bwMode="auto">
          <a:xfrm>
            <a:off x="2219325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17" name="Rectangle 97"/>
          <p:cNvSpPr>
            <a:spLocks noChangeArrowheads="1"/>
          </p:cNvSpPr>
          <p:nvPr/>
        </p:nvSpPr>
        <p:spPr bwMode="auto">
          <a:xfrm>
            <a:off x="2228850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18" name="Freeform 98"/>
          <p:cNvSpPr>
            <a:spLocks/>
          </p:cNvSpPr>
          <p:nvPr/>
        </p:nvSpPr>
        <p:spPr bwMode="auto">
          <a:xfrm>
            <a:off x="2228850" y="3938588"/>
            <a:ext cx="19050" cy="19050"/>
          </a:xfrm>
          <a:custGeom>
            <a:avLst/>
            <a:gdLst>
              <a:gd name="T0" fmla="*/ 0 w 12"/>
              <a:gd name="T1" fmla="*/ 6 h 12"/>
              <a:gd name="T2" fmla="*/ 6 w 12"/>
              <a:gd name="T3" fmla="*/ 0 h 12"/>
              <a:gd name="T4" fmla="*/ 12 w 12"/>
              <a:gd name="T5" fmla="*/ 6 h 12"/>
              <a:gd name="T6" fmla="*/ 6 w 12"/>
              <a:gd name="T7" fmla="*/ 12 h 12"/>
              <a:gd name="T8" fmla="*/ 0 w 12"/>
              <a:gd name="T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6"/>
                </a:moveTo>
                <a:lnTo>
                  <a:pt x="6" y="0"/>
                </a:lnTo>
                <a:lnTo>
                  <a:pt x="12" y="6"/>
                </a:lnTo>
                <a:lnTo>
                  <a:pt x="6" y="12"/>
                </a:lnTo>
                <a:lnTo>
                  <a:pt x="0" y="6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19" name="Rectangle 99"/>
          <p:cNvSpPr>
            <a:spLocks noChangeArrowheads="1"/>
          </p:cNvSpPr>
          <p:nvPr/>
        </p:nvSpPr>
        <p:spPr bwMode="auto">
          <a:xfrm>
            <a:off x="2266950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20" name="Rectangle 100"/>
          <p:cNvSpPr>
            <a:spLocks noChangeArrowheads="1"/>
          </p:cNvSpPr>
          <p:nvPr/>
        </p:nvSpPr>
        <p:spPr bwMode="auto">
          <a:xfrm>
            <a:off x="2266950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21" name="Rectangle 101"/>
          <p:cNvSpPr>
            <a:spLocks noChangeArrowheads="1"/>
          </p:cNvSpPr>
          <p:nvPr/>
        </p:nvSpPr>
        <p:spPr bwMode="auto">
          <a:xfrm>
            <a:off x="2276475" y="39385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22" name="Rectangle 102"/>
          <p:cNvSpPr>
            <a:spLocks noChangeArrowheads="1"/>
          </p:cNvSpPr>
          <p:nvPr/>
        </p:nvSpPr>
        <p:spPr bwMode="auto">
          <a:xfrm>
            <a:off x="2286000" y="39385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23" name="Rectangle 103"/>
          <p:cNvSpPr>
            <a:spLocks noChangeArrowheads="1"/>
          </p:cNvSpPr>
          <p:nvPr/>
        </p:nvSpPr>
        <p:spPr bwMode="auto">
          <a:xfrm>
            <a:off x="2295525" y="39385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24" name="Freeform 104"/>
          <p:cNvSpPr>
            <a:spLocks/>
          </p:cNvSpPr>
          <p:nvPr/>
        </p:nvSpPr>
        <p:spPr bwMode="auto">
          <a:xfrm>
            <a:off x="2305050" y="3938588"/>
            <a:ext cx="19050" cy="19050"/>
          </a:xfrm>
          <a:custGeom>
            <a:avLst/>
            <a:gdLst>
              <a:gd name="T0" fmla="*/ 6 w 12"/>
              <a:gd name="T1" fmla="*/ 0 h 12"/>
              <a:gd name="T2" fmla="*/ 12 w 12"/>
              <a:gd name="T3" fmla="*/ 6 h 12"/>
              <a:gd name="T4" fmla="*/ 6 w 12"/>
              <a:gd name="T5" fmla="*/ 12 h 12"/>
              <a:gd name="T6" fmla="*/ 0 w 12"/>
              <a:gd name="T7" fmla="*/ 6 h 12"/>
              <a:gd name="T8" fmla="*/ 6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6" y="0"/>
                </a:moveTo>
                <a:lnTo>
                  <a:pt x="12" y="6"/>
                </a:lnTo>
                <a:lnTo>
                  <a:pt x="6" y="12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25" name="Rectangle 105"/>
          <p:cNvSpPr>
            <a:spLocks noChangeArrowheads="1"/>
          </p:cNvSpPr>
          <p:nvPr/>
        </p:nvSpPr>
        <p:spPr bwMode="auto">
          <a:xfrm>
            <a:off x="2305050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26" name="Rectangle 106"/>
          <p:cNvSpPr>
            <a:spLocks noChangeArrowheads="1"/>
          </p:cNvSpPr>
          <p:nvPr/>
        </p:nvSpPr>
        <p:spPr bwMode="auto">
          <a:xfrm>
            <a:off x="2352675" y="39385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27" name="Rectangle 107"/>
          <p:cNvSpPr>
            <a:spLocks noChangeArrowheads="1"/>
          </p:cNvSpPr>
          <p:nvPr/>
        </p:nvSpPr>
        <p:spPr bwMode="auto">
          <a:xfrm>
            <a:off x="2362200" y="39385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28" name="Rectangle 108"/>
          <p:cNvSpPr>
            <a:spLocks noChangeArrowheads="1"/>
          </p:cNvSpPr>
          <p:nvPr/>
        </p:nvSpPr>
        <p:spPr bwMode="auto">
          <a:xfrm>
            <a:off x="2371725" y="39385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29" name="Rectangle 109"/>
          <p:cNvSpPr>
            <a:spLocks noChangeArrowheads="1"/>
          </p:cNvSpPr>
          <p:nvPr/>
        </p:nvSpPr>
        <p:spPr bwMode="auto">
          <a:xfrm>
            <a:off x="2381250" y="39385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30" name="Rectangle 110"/>
          <p:cNvSpPr>
            <a:spLocks noChangeArrowheads="1"/>
          </p:cNvSpPr>
          <p:nvPr/>
        </p:nvSpPr>
        <p:spPr bwMode="auto">
          <a:xfrm>
            <a:off x="2390775" y="39385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31" name="Rectangle 111"/>
          <p:cNvSpPr>
            <a:spLocks noChangeArrowheads="1"/>
          </p:cNvSpPr>
          <p:nvPr/>
        </p:nvSpPr>
        <p:spPr bwMode="auto">
          <a:xfrm>
            <a:off x="2390775" y="39385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32" name="Rectangle 112"/>
          <p:cNvSpPr>
            <a:spLocks noChangeArrowheads="1"/>
          </p:cNvSpPr>
          <p:nvPr/>
        </p:nvSpPr>
        <p:spPr bwMode="auto">
          <a:xfrm>
            <a:off x="2400300" y="39290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33" name="Rectangle 113"/>
          <p:cNvSpPr>
            <a:spLocks noChangeArrowheads="1"/>
          </p:cNvSpPr>
          <p:nvPr/>
        </p:nvSpPr>
        <p:spPr bwMode="auto">
          <a:xfrm>
            <a:off x="2438400" y="39195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34" name="Freeform 114"/>
          <p:cNvSpPr>
            <a:spLocks/>
          </p:cNvSpPr>
          <p:nvPr/>
        </p:nvSpPr>
        <p:spPr bwMode="auto">
          <a:xfrm>
            <a:off x="2447925" y="3919538"/>
            <a:ext cx="19050" cy="19050"/>
          </a:xfrm>
          <a:custGeom>
            <a:avLst/>
            <a:gdLst>
              <a:gd name="T0" fmla="*/ 6 w 12"/>
              <a:gd name="T1" fmla="*/ 0 h 12"/>
              <a:gd name="T2" fmla="*/ 12 w 12"/>
              <a:gd name="T3" fmla="*/ 6 h 12"/>
              <a:gd name="T4" fmla="*/ 6 w 12"/>
              <a:gd name="T5" fmla="*/ 12 h 12"/>
              <a:gd name="T6" fmla="*/ 0 w 12"/>
              <a:gd name="T7" fmla="*/ 6 h 12"/>
              <a:gd name="T8" fmla="*/ 6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6" y="0"/>
                </a:moveTo>
                <a:lnTo>
                  <a:pt x="12" y="6"/>
                </a:lnTo>
                <a:lnTo>
                  <a:pt x="6" y="12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35" name="Freeform 115"/>
          <p:cNvSpPr>
            <a:spLocks/>
          </p:cNvSpPr>
          <p:nvPr/>
        </p:nvSpPr>
        <p:spPr bwMode="auto">
          <a:xfrm>
            <a:off x="2447925" y="3919538"/>
            <a:ext cx="19050" cy="19050"/>
          </a:xfrm>
          <a:custGeom>
            <a:avLst/>
            <a:gdLst>
              <a:gd name="T0" fmla="*/ 0 w 12"/>
              <a:gd name="T1" fmla="*/ 6 h 12"/>
              <a:gd name="T2" fmla="*/ 6 w 12"/>
              <a:gd name="T3" fmla="*/ 0 h 12"/>
              <a:gd name="T4" fmla="*/ 12 w 12"/>
              <a:gd name="T5" fmla="*/ 6 h 12"/>
              <a:gd name="T6" fmla="*/ 6 w 12"/>
              <a:gd name="T7" fmla="*/ 12 h 12"/>
              <a:gd name="T8" fmla="*/ 0 w 12"/>
              <a:gd name="T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6"/>
                </a:moveTo>
                <a:lnTo>
                  <a:pt x="6" y="0"/>
                </a:lnTo>
                <a:lnTo>
                  <a:pt x="12" y="6"/>
                </a:lnTo>
                <a:lnTo>
                  <a:pt x="6" y="12"/>
                </a:lnTo>
                <a:lnTo>
                  <a:pt x="0" y="6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36" name="Rectangle 116"/>
          <p:cNvSpPr>
            <a:spLocks noChangeArrowheads="1"/>
          </p:cNvSpPr>
          <p:nvPr/>
        </p:nvSpPr>
        <p:spPr bwMode="auto">
          <a:xfrm>
            <a:off x="2466975" y="39195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37" name="Rectangle 117"/>
          <p:cNvSpPr>
            <a:spLocks noChangeArrowheads="1"/>
          </p:cNvSpPr>
          <p:nvPr/>
        </p:nvSpPr>
        <p:spPr bwMode="auto">
          <a:xfrm>
            <a:off x="2476500" y="39195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38" name="Rectangle 118"/>
          <p:cNvSpPr>
            <a:spLocks noChangeArrowheads="1"/>
          </p:cNvSpPr>
          <p:nvPr/>
        </p:nvSpPr>
        <p:spPr bwMode="auto">
          <a:xfrm>
            <a:off x="2486025" y="39195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39" name="Rectangle 119"/>
          <p:cNvSpPr>
            <a:spLocks noChangeArrowheads="1"/>
          </p:cNvSpPr>
          <p:nvPr/>
        </p:nvSpPr>
        <p:spPr bwMode="auto">
          <a:xfrm>
            <a:off x="2495550" y="39195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40" name="Rectangle 120"/>
          <p:cNvSpPr>
            <a:spLocks noChangeArrowheads="1"/>
          </p:cNvSpPr>
          <p:nvPr/>
        </p:nvSpPr>
        <p:spPr bwMode="auto">
          <a:xfrm>
            <a:off x="2533650" y="39100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41" name="Rectangle 121"/>
          <p:cNvSpPr>
            <a:spLocks noChangeArrowheads="1"/>
          </p:cNvSpPr>
          <p:nvPr/>
        </p:nvSpPr>
        <p:spPr bwMode="auto">
          <a:xfrm>
            <a:off x="2543175" y="39100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42" name="Rectangle 122"/>
          <p:cNvSpPr>
            <a:spLocks noChangeArrowheads="1"/>
          </p:cNvSpPr>
          <p:nvPr/>
        </p:nvSpPr>
        <p:spPr bwMode="auto">
          <a:xfrm>
            <a:off x="2552700" y="39100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43" name="Rectangle 123"/>
          <p:cNvSpPr>
            <a:spLocks noChangeArrowheads="1"/>
          </p:cNvSpPr>
          <p:nvPr/>
        </p:nvSpPr>
        <p:spPr bwMode="auto">
          <a:xfrm>
            <a:off x="2562225" y="39100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44" name="Rectangle 124"/>
          <p:cNvSpPr>
            <a:spLocks noChangeArrowheads="1"/>
          </p:cNvSpPr>
          <p:nvPr/>
        </p:nvSpPr>
        <p:spPr bwMode="auto">
          <a:xfrm>
            <a:off x="2571750" y="39100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45" name="Rectangle 125"/>
          <p:cNvSpPr>
            <a:spLocks noChangeArrowheads="1"/>
          </p:cNvSpPr>
          <p:nvPr/>
        </p:nvSpPr>
        <p:spPr bwMode="auto">
          <a:xfrm>
            <a:off x="2581275" y="39100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46" name="Rectangle 126"/>
          <p:cNvSpPr>
            <a:spLocks noChangeArrowheads="1"/>
          </p:cNvSpPr>
          <p:nvPr/>
        </p:nvSpPr>
        <p:spPr bwMode="auto">
          <a:xfrm>
            <a:off x="2590800" y="39100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47" name="Freeform 127"/>
          <p:cNvSpPr>
            <a:spLocks/>
          </p:cNvSpPr>
          <p:nvPr/>
        </p:nvSpPr>
        <p:spPr bwMode="auto">
          <a:xfrm>
            <a:off x="2628900" y="3900488"/>
            <a:ext cx="19050" cy="19050"/>
          </a:xfrm>
          <a:custGeom>
            <a:avLst/>
            <a:gdLst>
              <a:gd name="T0" fmla="*/ 0 w 12"/>
              <a:gd name="T1" fmla="*/ 6 h 12"/>
              <a:gd name="T2" fmla="*/ 6 w 12"/>
              <a:gd name="T3" fmla="*/ 0 h 12"/>
              <a:gd name="T4" fmla="*/ 12 w 12"/>
              <a:gd name="T5" fmla="*/ 6 h 12"/>
              <a:gd name="T6" fmla="*/ 6 w 12"/>
              <a:gd name="T7" fmla="*/ 12 h 12"/>
              <a:gd name="T8" fmla="*/ 0 w 12"/>
              <a:gd name="T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6"/>
                </a:moveTo>
                <a:lnTo>
                  <a:pt x="6" y="0"/>
                </a:lnTo>
                <a:lnTo>
                  <a:pt x="12" y="6"/>
                </a:lnTo>
                <a:lnTo>
                  <a:pt x="6" y="12"/>
                </a:lnTo>
                <a:lnTo>
                  <a:pt x="0" y="6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48" name="Rectangle 128"/>
          <p:cNvSpPr>
            <a:spLocks noChangeArrowheads="1"/>
          </p:cNvSpPr>
          <p:nvPr/>
        </p:nvSpPr>
        <p:spPr bwMode="auto">
          <a:xfrm>
            <a:off x="2647950" y="39004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49" name="Rectangle 129"/>
          <p:cNvSpPr>
            <a:spLocks noChangeArrowheads="1"/>
          </p:cNvSpPr>
          <p:nvPr/>
        </p:nvSpPr>
        <p:spPr bwMode="auto">
          <a:xfrm>
            <a:off x="2647950" y="39004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50" name="Rectangle 130"/>
          <p:cNvSpPr>
            <a:spLocks noChangeArrowheads="1"/>
          </p:cNvSpPr>
          <p:nvPr/>
        </p:nvSpPr>
        <p:spPr bwMode="auto">
          <a:xfrm>
            <a:off x="2657475" y="38909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51" name="Rectangle 131"/>
          <p:cNvSpPr>
            <a:spLocks noChangeArrowheads="1"/>
          </p:cNvSpPr>
          <p:nvPr/>
        </p:nvSpPr>
        <p:spPr bwMode="auto">
          <a:xfrm>
            <a:off x="2657475" y="38909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52" name="Rectangle 132"/>
          <p:cNvSpPr>
            <a:spLocks noChangeArrowheads="1"/>
          </p:cNvSpPr>
          <p:nvPr/>
        </p:nvSpPr>
        <p:spPr bwMode="auto">
          <a:xfrm>
            <a:off x="2667000" y="38814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53" name="Rectangle 133"/>
          <p:cNvSpPr>
            <a:spLocks noChangeArrowheads="1"/>
          </p:cNvSpPr>
          <p:nvPr/>
        </p:nvSpPr>
        <p:spPr bwMode="auto">
          <a:xfrm>
            <a:off x="2676525" y="38814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54" name="Rectangle 134"/>
          <p:cNvSpPr>
            <a:spLocks noChangeArrowheads="1"/>
          </p:cNvSpPr>
          <p:nvPr/>
        </p:nvSpPr>
        <p:spPr bwMode="auto">
          <a:xfrm>
            <a:off x="2724150" y="38814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55" name="Rectangle 135"/>
          <p:cNvSpPr>
            <a:spLocks noChangeArrowheads="1"/>
          </p:cNvSpPr>
          <p:nvPr/>
        </p:nvSpPr>
        <p:spPr bwMode="auto">
          <a:xfrm>
            <a:off x="2724150" y="38814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56" name="Rectangle 136"/>
          <p:cNvSpPr>
            <a:spLocks noChangeArrowheads="1"/>
          </p:cNvSpPr>
          <p:nvPr/>
        </p:nvSpPr>
        <p:spPr bwMode="auto">
          <a:xfrm>
            <a:off x="2724150" y="38814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57" name="Rectangle 137"/>
          <p:cNvSpPr>
            <a:spLocks noChangeArrowheads="1"/>
          </p:cNvSpPr>
          <p:nvPr/>
        </p:nvSpPr>
        <p:spPr bwMode="auto">
          <a:xfrm>
            <a:off x="2733675" y="38719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58" name="Rectangle 138"/>
          <p:cNvSpPr>
            <a:spLocks noChangeArrowheads="1"/>
          </p:cNvSpPr>
          <p:nvPr/>
        </p:nvSpPr>
        <p:spPr bwMode="auto">
          <a:xfrm>
            <a:off x="2743200" y="38719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59" name="Rectangle 139"/>
          <p:cNvSpPr>
            <a:spLocks noChangeArrowheads="1"/>
          </p:cNvSpPr>
          <p:nvPr/>
        </p:nvSpPr>
        <p:spPr bwMode="auto">
          <a:xfrm>
            <a:off x="2752725" y="38719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60" name="Rectangle 140"/>
          <p:cNvSpPr>
            <a:spLocks noChangeArrowheads="1"/>
          </p:cNvSpPr>
          <p:nvPr/>
        </p:nvSpPr>
        <p:spPr bwMode="auto">
          <a:xfrm>
            <a:off x="2762250" y="38719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61" name="Rectangle 141"/>
          <p:cNvSpPr>
            <a:spLocks noChangeArrowheads="1"/>
          </p:cNvSpPr>
          <p:nvPr/>
        </p:nvSpPr>
        <p:spPr bwMode="auto">
          <a:xfrm>
            <a:off x="2800350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62" name="Rectangle 142"/>
          <p:cNvSpPr>
            <a:spLocks noChangeArrowheads="1"/>
          </p:cNvSpPr>
          <p:nvPr/>
        </p:nvSpPr>
        <p:spPr bwMode="auto">
          <a:xfrm>
            <a:off x="2809875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63" name="Rectangle 143"/>
          <p:cNvSpPr>
            <a:spLocks noChangeArrowheads="1"/>
          </p:cNvSpPr>
          <p:nvPr/>
        </p:nvSpPr>
        <p:spPr bwMode="auto">
          <a:xfrm>
            <a:off x="2819400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64" name="Rectangle 144"/>
          <p:cNvSpPr>
            <a:spLocks noChangeArrowheads="1"/>
          </p:cNvSpPr>
          <p:nvPr/>
        </p:nvSpPr>
        <p:spPr bwMode="auto">
          <a:xfrm>
            <a:off x="2828925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65" name="Rectangle 145"/>
          <p:cNvSpPr>
            <a:spLocks noChangeArrowheads="1"/>
          </p:cNvSpPr>
          <p:nvPr/>
        </p:nvSpPr>
        <p:spPr bwMode="auto">
          <a:xfrm>
            <a:off x="2838450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66" name="Rectangle 146"/>
          <p:cNvSpPr>
            <a:spLocks noChangeArrowheads="1"/>
          </p:cNvSpPr>
          <p:nvPr/>
        </p:nvSpPr>
        <p:spPr bwMode="auto">
          <a:xfrm>
            <a:off x="2847975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67" name="Rectangle 147"/>
          <p:cNvSpPr>
            <a:spLocks noChangeArrowheads="1"/>
          </p:cNvSpPr>
          <p:nvPr/>
        </p:nvSpPr>
        <p:spPr bwMode="auto">
          <a:xfrm>
            <a:off x="2857500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68" name="Rectangle 148"/>
          <p:cNvSpPr>
            <a:spLocks noChangeArrowheads="1"/>
          </p:cNvSpPr>
          <p:nvPr/>
        </p:nvSpPr>
        <p:spPr bwMode="auto">
          <a:xfrm>
            <a:off x="2905125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69" name="Rectangle 149"/>
          <p:cNvSpPr>
            <a:spLocks noChangeArrowheads="1"/>
          </p:cNvSpPr>
          <p:nvPr/>
        </p:nvSpPr>
        <p:spPr bwMode="auto">
          <a:xfrm>
            <a:off x="2914650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70" name="Rectangle 150"/>
          <p:cNvSpPr>
            <a:spLocks noChangeArrowheads="1"/>
          </p:cNvSpPr>
          <p:nvPr/>
        </p:nvSpPr>
        <p:spPr bwMode="auto">
          <a:xfrm>
            <a:off x="2924175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71" name="Rectangle 151"/>
          <p:cNvSpPr>
            <a:spLocks noChangeArrowheads="1"/>
          </p:cNvSpPr>
          <p:nvPr/>
        </p:nvSpPr>
        <p:spPr bwMode="auto">
          <a:xfrm>
            <a:off x="2933700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72" name="Rectangle 152"/>
          <p:cNvSpPr>
            <a:spLocks noChangeArrowheads="1"/>
          </p:cNvSpPr>
          <p:nvPr/>
        </p:nvSpPr>
        <p:spPr bwMode="auto">
          <a:xfrm>
            <a:off x="2943225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73" name="Rectangle 153"/>
          <p:cNvSpPr>
            <a:spLocks noChangeArrowheads="1"/>
          </p:cNvSpPr>
          <p:nvPr/>
        </p:nvSpPr>
        <p:spPr bwMode="auto">
          <a:xfrm>
            <a:off x="2952750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74" name="Rectangle 154"/>
          <p:cNvSpPr>
            <a:spLocks noChangeArrowheads="1"/>
          </p:cNvSpPr>
          <p:nvPr/>
        </p:nvSpPr>
        <p:spPr bwMode="auto">
          <a:xfrm>
            <a:off x="2962275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75" name="Rectangle 155"/>
          <p:cNvSpPr>
            <a:spLocks noChangeArrowheads="1"/>
          </p:cNvSpPr>
          <p:nvPr/>
        </p:nvSpPr>
        <p:spPr bwMode="auto">
          <a:xfrm>
            <a:off x="3000375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76" name="Rectangle 156"/>
          <p:cNvSpPr>
            <a:spLocks noChangeArrowheads="1"/>
          </p:cNvSpPr>
          <p:nvPr/>
        </p:nvSpPr>
        <p:spPr bwMode="auto">
          <a:xfrm>
            <a:off x="3009900" y="38528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77" name="Freeform 157"/>
          <p:cNvSpPr>
            <a:spLocks/>
          </p:cNvSpPr>
          <p:nvPr/>
        </p:nvSpPr>
        <p:spPr bwMode="auto">
          <a:xfrm>
            <a:off x="3019425" y="3852863"/>
            <a:ext cx="19050" cy="19050"/>
          </a:xfrm>
          <a:custGeom>
            <a:avLst/>
            <a:gdLst>
              <a:gd name="T0" fmla="*/ 6 w 12"/>
              <a:gd name="T1" fmla="*/ 0 h 12"/>
              <a:gd name="T2" fmla="*/ 12 w 12"/>
              <a:gd name="T3" fmla="*/ 6 h 12"/>
              <a:gd name="T4" fmla="*/ 6 w 12"/>
              <a:gd name="T5" fmla="*/ 12 h 12"/>
              <a:gd name="T6" fmla="*/ 0 w 12"/>
              <a:gd name="T7" fmla="*/ 6 h 12"/>
              <a:gd name="T8" fmla="*/ 6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6" y="0"/>
                </a:moveTo>
                <a:lnTo>
                  <a:pt x="12" y="6"/>
                </a:lnTo>
                <a:lnTo>
                  <a:pt x="6" y="12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78" name="Rectangle 158"/>
          <p:cNvSpPr>
            <a:spLocks noChangeArrowheads="1"/>
          </p:cNvSpPr>
          <p:nvPr/>
        </p:nvSpPr>
        <p:spPr bwMode="auto">
          <a:xfrm>
            <a:off x="3019425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79" name="Rectangle 159"/>
          <p:cNvSpPr>
            <a:spLocks noChangeArrowheads="1"/>
          </p:cNvSpPr>
          <p:nvPr/>
        </p:nvSpPr>
        <p:spPr bwMode="auto">
          <a:xfrm>
            <a:off x="3028950" y="38528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80" name="Rectangle 160"/>
          <p:cNvSpPr>
            <a:spLocks noChangeArrowheads="1"/>
          </p:cNvSpPr>
          <p:nvPr/>
        </p:nvSpPr>
        <p:spPr bwMode="auto">
          <a:xfrm>
            <a:off x="3038475" y="38528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81" name="Rectangle 161"/>
          <p:cNvSpPr>
            <a:spLocks noChangeArrowheads="1"/>
          </p:cNvSpPr>
          <p:nvPr/>
        </p:nvSpPr>
        <p:spPr bwMode="auto">
          <a:xfrm>
            <a:off x="3048000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82" name="Rectangle 162"/>
          <p:cNvSpPr>
            <a:spLocks noChangeArrowheads="1"/>
          </p:cNvSpPr>
          <p:nvPr/>
        </p:nvSpPr>
        <p:spPr bwMode="auto">
          <a:xfrm>
            <a:off x="3076575" y="38528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83" name="Rectangle 163"/>
          <p:cNvSpPr>
            <a:spLocks noChangeArrowheads="1"/>
          </p:cNvSpPr>
          <p:nvPr/>
        </p:nvSpPr>
        <p:spPr bwMode="auto">
          <a:xfrm>
            <a:off x="3076575" y="38528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84" name="Rectangle 164"/>
          <p:cNvSpPr>
            <a:spLocks noChangeArrowheads="1"/>
          </p:cNvSpPr>
          <p:nvPr/>
        </p:nvSpPr>
        <p:spPr bwMode="auto">
          <a:xfrm>
            <a:off x="3086100" y="38528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85" name="Rectangle 165"/>
          <p:cNvSpPr>
            <a:spLocks noChangeArrowheads="1"/>
          </p:cNvSpPr>
          <p:nvPr/>
        </p:nvSpPr>
        <p:spPr bwMode="auto">
          <a:xfrm>
            <a:off x="3095625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86" name="Rectangle 166"/>
          <p:cNvSpPr>
            <a:spLocks noChangeArrowheads="1"/>
          </p:cNvSpPr>
          <p:nvPr/>
        </p:nvSpPr>
        <p:spPr bwMode="auto">
          <a:xfrm>
            <a:off x="3095625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87" name="Rectangle 167"/>
          <p:cNvSpPr>
            <a:spLocks noChangeArrowheads="1"/>
          </p:cNvSpPr>
          <p:nvPr/>
        </p:nvSpPr>
        <p:spPr bwMode="auto">
          <a:xfrm>
            <a:off x="3105150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88" name="Rectangle 168"/>
          <p:cNvSpPr>
            <a:spLocks noChangeArrowheads="1"/>
          </p:cNvSpPr>
          <p:nvPr/>
        </p:nvSpPr>
        <p:spPr bwMode="auto">
          <a:xfrm>
            <a:off x="3114675" y="38719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89" name="Freeform 169"/>
          <p:cNvSpPr>
            <a:spLocks/>
          </p:cNvSpPr>
          <p:nvPr/>
        </p:nvSpPr>
        <p:spPr bwMode="auto">
          <a:xfrm>
            <a:off x="3133725" y="3862388"/>
            <a:ext cx="19050" cy="19050"/>
          </a:xfrm>
          <a:custGeom>
            <a:avLst/>
            <a:gdLst>
              <a:gd name="T0" fmla="*/ 6 w 12"/>
              <a:gd name="T1" fmla="*/ 0 h 12"/>
              <a:gd name="T2" fmla="*/ 12 w 12"/>
              <a:gd name="T3" fmla="*/ 6 h 12"/>
              <a:gd name="T4" fmla="*/ 6 w 12"/>
              <a:gd name="T5" fmla="*/ 12 h 12"/>
              <a:gd name="T6" fmla="*/ 0 w 12"/>
              <a:gd name="T7" fmla="*/ 6 h 12"/>
              <a:gd name="T8" fmla="*/ 6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6" y="0"/>
                </a:moveTo>
                <a:lnTo>
                  <a:pt x="12" y="6"/>
                </a:lnTo>
                <a:lnTo>
                  <a:pt x="6" y="12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90" name="Rectangle 170"/>
          <p:cNvSpPr>
            <a:spLocks noChangeArrowheads="1"/>
          </p:cNvSpPr>
          <p:nvPr/>
        </p:nvSpPr>
        <p:spPr bwMode="auto">
          <a:xfrm>
            <a:off x="3133725" y="38719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91" name="Rectangle 171"/>
          <p:cNvSpPr>
            <a:spLocks noChangeArrowheads="1"/>
          </p:cNvSpPr>
          <p:nvPr/>
        </p:nvSpPr>
        <p:spPr bwMode="auto">
          <a:xfrm>
            <a:off x="3143250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92" name="Rectangle 172"/>
          <p:cNvSpPr>
            <a:spLocks noChangeArrowheads="1"/>
          </p:cNvSpPr>
          <p:nvPr/>
        </p:nvSpPr>
        <p:spPr bwMode="auto">
          <a:xfrm>
            <a:off x="3152775" y="38719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93" name="Freeform 173"/>
          <p:cNvSpPr>
            <a:spLocks/>
          </p:cNvSpPr>
          <p:nvPr/>
        </p:nvSpPr>
        <p:spPr bwMode="auto">
          <a:xfrm>
            <a:off x="3143250" y="3862388"/>
            <a:ext cx="19050" cy="19050"/>
          </a:xfrm>
          <a:custGeom>
            <a:avLst/>
            <a:gdLst>
              <a:gd name="T0" fmla="*/ 0 w 12"/>
              <a:gd name="T1" fmla="*/ 6 h 12"/>
              <a:gd name="T2" fmla="*/ 6 w 12"/>
              <a:gd name="T3" fmla="*/ 0 h 12"/>
              <a:gd name="T4" fmla="*/ 12 w 12"/>
              <a:gd name="T5" fmla="*/ 6 h 12"/>
              <a:gd name="T6" fmla="*/ 6 w 12"/>
              <a:gd name="T7" fmla="*/ 12 h 12"/>
              <a:gd name="T8" fmla="*/ 0 w 12"/>
              <a:gd name="T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6"/>
                </a:moveTo>
                <a:lnTo>
                  <a:pt x="6" y="0"/>
                </a:lnTo>
                <a:lnTo>
                  <a:pt x="12" y="6"/>
                </a:lnTo>
                <a:lnTo>
                  <a:pt x="6" y="12"/>
                </a:lnTo>
                <a:lnTo>
                  <a:pt x="0" y="6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94" name="Rectangle 174"/>
          <p:cNvSpPr>
            <a:spLocks noChangeArrowheads="1"/>
          </p:cNvSpPr>
          <p:nvPr/>
        </p:nvSpPr>
        <p:spPr bwMode="auto">
          <a:xfrm>
            <a:off x="3162300" y="38719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95" name="Rectangle 175"/>
          <p:cNvSpPr>
            <a:spLocks noChangeArrowheads="1"/>
          </p:cNvSpPr>
          <p:nvPr/>
        </p:nvSpPr>
        <p:spPr bwMode="auto">
          <a:xfrm>
            <a:off x="3152775" y="38719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96" name="Rectangle 176"/>
          <p:cNvSpPr>
            <a:spLocks noChangeArrowheads="1"/>
          </p:cNvSpPr>
          <p:nvPr/>
        </p:nvSpPr>
        <p:spPr bwMode="auto">
          <a:xfrm>
            <a:off x="3200400" y="38719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97" name="Rectangle 177"/>
          <p:cNvSpPr>
            <a:spLocks noChangeArrowheads="1"/>
          </p:cNvSpPr>
          <p:nvPr/>
        </p:nvSpPr>
        <p:spPr bwMode="auto">
          <a:xfrm>
            <a:off x="3200400" y="38719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98" name="Rectangle 178"/>
          <p:cNvSpPr>
            <a:spLocks noChangeArrowheads="1"/>
          </p:cNvSpPr>
          <p:nvPr/>
        </p:nvSpPr>
        <p:spPr bwMode="auto">
          <a:xfrm>
            <a:off x="3209925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99" name="Rectangle 179"/>
          <p:cNvSpPr>
            <a:spLocks noChangeArrowheads="1"/>
          </p:cNvSpPr>
          <p:nvPr/>
        </p:nvSpPr>
        <p:spPr bwMode="auto">
          <a:xfrm>
            <a:off x="3219450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00" name="Rectangle 180"/>
          <p:cNvSpPr>
            <a:spLocks noChangeArrowheads="1"/>
          </p:cNvSpPr>
          <p:nvPr/>
        </p:nvSpPr>
        <p:spPr bwMode="auto">
          <a:xfrm>
            <a:off x="3228975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01" name="Rectangle 181"/>
          <p:cNvSpPr>
            <a:spLocks noChangeArrowheads="1"/>
          </p:cNvSpPr>
          <p:nvPr/>
        </p:nvSpPr>
        <p:spPr bwMode="auto">
          <a:xfrm>
            <a:off x="3238500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02" name="Rectangle 182"/>
          <p:cNvSpPr>
            <a:spLocks noChangeArrowheads="1"/>
          </p:cNvSpPr>
          <p:nvPr/>
        </p:nvSpPr>
        <p:spPr bwMode="auto">
          <a:xfrm>
            <a:off x="3248025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03" name="Rectangle 183"/>
          <p:cNvSpPr>
            <a:spLocks noChangeArrowheads="1"/>
          </p:cNvSpPr>
          <p:nvPr/>
        </p:nvSpPr>
        <p:spPr bwMode="auto">
          <a:xfrm>
            <a:off x="3295650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04" name="Rectangle 184"/>
          <p:cNvSpPr>
            <a:spLocks noChangeArrowheads="1"/>
          </p:cNvSpPr>
          <p:nvPr/>
        </p:nvSpPr>
        <p:spPr bwMode="auto">
          <a:xfrm>
            <a:off x="3305175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05" name="Rectangle 185"/>
          <p:cNvSpPr>
            <a:spLocks noChangeArrowheads="1"/>
          </p:cNvSpPr>
          <p:nvPr/>
        </p:nvSpPr>
        <p:spPr bwMode="auto">
          <a:xfrm>
            <a:off x="3305175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06" name="Rectangle 186"/>
          <p:cNvSpPr>
            <a:spLocks noChangeArrowheads="1"/>
          </p:cNvSpPr>
          <p:nvPr/>
        </p:nvSpPr>
        <p:spPr bwMode="auto">
          <a:xfrm>
            <a:off x="3314700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07" name="Rectangle 187"/>
          <p:cNvSpPr>
            <a:spLocks noChangeArrowheads="1"/>
          </p:cNvSpPr>
          <p:nvPr/>
        </p:nvSpPr>
        <p:spPr bwMode="auto">
          <a:xfrm>
            <a:off x="3314700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08" name="Rectangle 188"/>
          <p:cNvSpPr>
            <a:spLocks noChangeArrowheads="1"/>
          </p:cNvSpPr>
          <p:nvPr/>
        </p:nvSpPr>
        <p:spPr bwMode="auto">
          <a:xfrm>
            <a:off x="3324225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09" name="Rectangle 189"/>
          <p:cNvSpPr>
            <a:spLocks noChangeArrowheads="1"/>
          </p:cNvSpPr>
          <p:nvPr/>
        </p:nvSpPr>
        <p:spPr bwMode="auto">
          <a:xfrm>
            <a:off x="3324225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10" name="Rectangle 190"/>
          <p:cNvSpPr>
            <a:spLocks noChangeArrowheads="1"/>
          </p:cNvSpPr>
          <p:nvPr/>
        </p:nvSpPr>
        <p:spPr bwMode="auto">
          <a:xfrm>
            <a:off x="3371850" y="38528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11" name="Rectangle 191"/>
          <p:cNvSpPr>
            <a:spLocks noChangeArrowheads="1"/>
          </p:cNvSpPr>
          <p:nvPr/>
        </p:nvSpPr>
        <p:spPr bwMode="auto">
          <a:xfrm>
            <a:off x="3381375" y="38528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12" name="Rectangle 192"/>
          <p:cNvSpPr>
            <a:spLocks noChangeArrowheads="1"/>
          </p:cNvSpPr>
          <p:nvPr/>
        </p:nvSpPr>
        <p:spPr bwMode="auto">
          <a:xfrm>
            <a:off x="3390900" y="38528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13" name="Rectangle 193"/>
          <p:cNvSpPr>
            <a:spLocks noChangeArrowheads="1"/>
          </p:cNvSpPr>
          <p:nvPr/>
        </p:nvSpPr>
        <p:spPr bwMode="auto">
          <a:xfrm>
            <a:off x="3400425" y="38528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14" name="Rectangle 194"/>
          <p:cNvSpPr>
            <a:spLocks noChangeArrowheads="1"/>
          </p:cNvSpPr>
          <p:nvPr/>
        </p:nvSpPr>
        <p:spPr bwMode="auto">
          <a:xfrm>
            <a:off x="3409950" y="38528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15" name="Rectangle 195"/>
          <p:cNvSpPr>
            <a:spLocks noChangeArrowheads="1"/>
          </p:cNvSpPr>
          <p:nvPr/>
        </p:nvSpPr>
        <p:spPr bwMode="auto">
          <a:xfrm>
            <a:off x="3419475" y="38528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16" name="Rectangle 196"/>
          <p:cNvSpPr>
            <a:spLocks noChangeArrowheads="1"/>
          </p:cNvSpPr>
          <p:nvPr/>
        </p:nvSpPr>
        <p:spPr bwMode="auto">
          <a:xfrm>
            <a:off x="3419475" y="38528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17" name="Rectangle 197"/>
          <p:cNvSpPr>
            <a:spLocks noChangeArrowheads="1"/>
          </p:cNvSpPr>
          <p:nvPr/>
        </p:nvSpPr>
        <p:spPr bwMode="auto">
          <a:xfrm>
            <a:off x="3467100" y="38433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18" name="Rectangle 198"/>
          <p:cNvSpPr>
            <a:spLocks noChangeArrowheads="1"/>
          </p:cNvSpPr>
          <p:nvPr/>
        </p:nvSpPr>
        <p:spPr bwMode="auto">
          <a:xfrm>
            <a:off x="3476625" y="38433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19" name="Rectangle 199"/>
          <p:cNvSpPr>
            <a:spLocks noChangeArrowheads="1"/>
          </p:cNvSpPr>
          <p:nvPr/>
        </p:nvSpPr>
        <p:spPr bwMode="auto">
          <a:xfrm>
            <a:off x="3486150" y="38433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20" name="Rectangle 200"/>
          <p:cNvSpPr>
            <a:spLocks noChangeArrowheads="1"/>
          </p:cNvSpPr>
          <p:nvPr/>
        </p:nvSpPr>
        <p:spPr bwMode="auto">
          <a:xfrm>
            <a:off x="3495675" y="38433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21" name="Rectangle 201"/>
          <p:cNvSpPr>
            <a:spLocks noChangeArrowheads="1"/>
          </p:cNvSpPr>
          <p:nvPr/>
        </p:nvSpPr>
        <p:spPr bwMode="auto">
          <a:xfrm>
            <a:off x="3505200" y="38433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22" name="Freeform 202"/>
          <p:cNvSpPr>
            <a:spLocks/>
          </p:cNvSpPr>
          <p:nvPr/>
        </p:nvSpPr>
        <p:spPr bwMode="auto">
          <a:xfrm>
            <a:off x="3505200" y="3833813"/>
            <a:ext cx="19050" cy="19050"/>
          </a:xfrm>
          <a:custGeom>
            <a:avLst/>
            <a:gdLst>
              <a:gd name="T0" fmla="*/ 0 w 12"/>
              <a:gd name="T1" fmla="*/ 6 h 12"/>
              <a:gd name="T2" fmla="*/ 6 w 12"/>
              <a:gd name="T3" fmla="*/ 0 h 12"/>
              <a:gd name="T4" fmla="*/ 12 w 12"/>
              <a:gd name="T5" fmla="*/ 6 h 12"/>
              <a:gd name="T6" fmla="*/ 6 w 12"/>
              <a:gd name="T7" fmla="*/ 12 h 12"/>
              <a:gd name="T8" fmla="*/ 0 w 12"/>
              <a:gd name="T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6"/>
                </a:moveTo>
                <a:lnTo>
                  <a:pt x="6" y="0"/>
                </a:lnTo>
                <a:lnTo>
                  <a:pt x="12" y="6"/>
                </a:lnTo>
                <a:lnTo>
                  <a:pt x="6" y="12"/>
                </a:lnTo>
                <a:lnTo>
                  <a:pt x="0" y="6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23" name="Rectangle 203"/>
          <p:cNvSpPr>
            <a:spLocks noChangeArrowheads="1"/>
          </p:cNvSpPr>
          <p:nvPr/>
        </p:nvSpPr>
        <p:spPr bwMode="auto">
          <a:xfrm>
            <a:off x="3524250" y="38433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24" name="Rectangle 204"/>
          <p:cNvSpPr>
            <a:spLocks noChangeArrowheads="1"/>
          </p:cNvSpPr>
          <p:nvPr/>
        </p:nvSpPr>
        <p:spPr bwMode="auto">
          <a:xfrm>
            <a:off x="3562350" y="38338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25" name="Rectangle 205"/>
          <p:cNvSpPr>
            <a:spLocks noChangeArrowheads="1"/>
          </p:cNvSpPr>
          <p:nvPr/>
        </p:nvSpPr>
        <p:spPr bwMode="auto">
          <a:xfrm>
            <a:off x="3571875" y="38338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26" name="Rectangle 206"/>
          <p:cNvSpPr>
            <a:spLocks noChangeArrowheads="1"/>
          </p:cNvSpPr>
          <p:nvPr/>
        </p:nvSpPr>
        <p:spPr bwMode="auto">
          <a:xfrm>
            <a:off x="3581400" y="38338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27" name="Rectangle 207"/>
          <p:cNvSpPr>
            <a:spLocks noChangeArrowheads="1"/>
          </p:cNvSpPr>
          <p:nvPr/>
        </p:nvSpPr>
        <p:spPr bwMode="auto">
          <a:xfrm>
            <a:off x="3590925" y="38338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28" name="Rectangle 208"/>
          <p:cNvSpPr>
            <a:spLocks noChangeArrowheads="1"/>
          </p:cNvSpPr>
          <p:nvPr/>
        </p:nvSpPr>
        <p:spPr bwMode="auto">
          <a:xfrm>
            <a:off x="3600450" y="38338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29" name="Rectangle 209"/>
          <p:cNvSpPr>
            <a:spLocks noChangeArrowheads="1"/>
          </p:cNvSpPr>
          <p:nvPr/>
        </p:nvSpPr>
        <p:spPr bwMode="auto">
          <a:xfrm>
            <a:off x="3609975" y="38338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30" name="Rectangle 210"/>
          <p:cNvSpPr>
            <a:spLocks noChangeArrowheads="1"/>
          </p:cNvSpPr>
          <p:nvPr/>
        </p:nvSpPr>
        <p:spPr bwMode="auto">
          <a:xfrm>
            <a:off x="3619500" y="38338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31" name="Rectangle 211"/>
          <p:cNvSpPr>
            <a:spLocks noChangeArrowheads="1"/>
          </p:cNvSpPr>
          <p:nvPr/>
        </p:nvSpPr>
        <p:spPr bwMode="auto">
          <a:xfrm>
            <a:off x="3667125" y="38242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32" name="Rectangle 212"/>
          <p:cNvSpPr>
            <a:spLocks noChangeArrowheads="1"/>
          </p:cNvSpPr>
          <p:nvPr/>
        </p:nvSpPr>
        <p:spPr bwMode="auto">
          <a:xfrm>
            <a:off x="3676650" y="38242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33" name="Rectangle 213"/>
          <p:cNvSpPr>
            <a:spLocks noChangeArrowheads="1"/>
          </p:cNvSpPr>
          <p:nvPr/>
        </p:nvSpPr>
        <p:spPr bwMode="auto">
          <a:xfrm>
            <a:off x="3686175" y="38242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34" name="Rectangle 214"/>
          <p:cNvSpPr>
            <a:spLocks noChangeArrowheads="1"/>
          </p:cNvSpPr>
          <p:nvPr/>
        </p:nvSpPr>
        <p:spPr bwMode="auto">
          <a:xfrm>
            <a:off x="3695700" y="38242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35" name="Rectangle 215"/>
          <p:cNvSpPr>
            <a:spLocks noChangeArrowheads="1"/>
          </p:cNvSpPr>
          <p:nvPr/>
        </p:nvSpPr>
        <p:spPr bwMode="auto">
          <a:xfrm>
            <a:off x="3705225" y="38242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36" name="Rectangle 216"/>
          <p:cNvSpPr>
            <a:spLocks noChangeArrowheads="1"/>
          </p:cNvSpPr>
          <p:nvPr/>
        </p:nvSpPr>
        <p:spPr bwMode="auto">
          <a:xfrm>
            <a:off x="3714750" y="38242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37" name="Rectangle 217"/>
          <p:cNvSpPr>
            <a:spLocks noChangeArrowheads="1"/>
          </p:cNvSpPr>
          <p:nvPr/>
        </p:nvSpPr>
        <p:spPr bwMode="auto">
          <a:xfrm>
            <a:off x="3724275" y="38242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38" name="Rectangle 218"/>
          <p:cNvSpPr>
            <a:spLocks noChangeArrowheads="1"/>
          </p:cNvSpPr>
          <p:nvPr/>
        </p:nvSpPr>
        <p:spPr bwMode="auto">
          <a:xfrm>
            <a:off x="3762375" y="38147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39" name="Rectangle 219"/>
          <p:cNvSpPr>
            <a:spLocks noChangeArrowheads="1"/>
          </p:cNvSpPr>
          <p:nvPr/>
        </p:nvSpPr>
        <p:spPr bwMode="auto">
          <a:xfrm>
            <a:off x="3771900" y="38147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40" name="Rectangle 220"/>
          <p:cNvSpPr>
            <a:spLocks noChangeArrowheads="1"/>
          </p:cNvSpPr>
          <p:nvPr/>
        </p:nvSpPr>
        <p:spPr bwMode="auto">
          <a:xfrm>
            <a:off x="3781425" y="38147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41" name="Rectangle 221"/>
          <p:cNvSpPr>
            <a:spLocks noChangeArrowheads="1"/>
          </p:cNvSpPr>
          <p:nvPr/>
        </p:nvSpPr>
        <p:spPr bwMode="auto">
          <a:xfrm>
            <a:off x="3790950" y="38147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42" name="Rectangle 222"/>
          <p:cNvSpPr>
            <a:spLocks noChangeArrowheads="1"/>
          </p:cNvSpPr>
          <p:nvPr/>
        </p:nvSpPr>
        <p:spPr bwMode="auto">
          <a:xfrm>
            <a:off x="3800475" y="38147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43" name="Rectangle 223"/>
          <p:cNvSpPr>
            <a:spLocks noChangeArrowheads="1"/>
          </p:cNvSpPr>
          <p:nvPr/>
        </p:nvSpPr>
        <p:spPr bwMode="auto">
          <a:xfrm>
            <a:off x="3810000" y="38147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44" name="Rectangle 224"/>
          <p:cNvSpPr>
            <a:spLocks noChangeArrowheads="1"/>
          </p:cNvSpPr>
          <p:nvPr/>
        </p:nvSpPr>
        <p:spPr bwMode="auto">
          <a:xfrm>
            <a:off x="3819525" y="38147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45" name="Rectangle 225"/>
          <p:cNvSpPr>
            <a:spLocks noChangeArrowheads="1"/>
          </p:cNvSpPr>
          <p:nvPr/>
        </p:nvSpPr>
        <p:spPr bwMode="auto">
          <a:xfrm>
            <a:off x="3867150" y="38147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46" name="Rectangle 226"/>
          <p:cNvSpPr>
            <a:spLocks noChangeArrowheads="1"/>
          </p:cNvSpPr>
          <p:nvPr/>
        </p:nvSpPr>
        <p:spPr bwMode="auto">
          <a:xfrm>
            <a:off x="3876675" y="38147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47" name="Rectangle 227"/>
          <p:cNvSpPr>
            <a:spLocks noChangeArrowheads="1"/>
          </p:cNvSpPr>
          <p:nvPr/>
        </p:nvSpPr>
        <p:spPr bwMode="auto">
          <a:xfrm>
            <a:off x="3886200" y="38147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48" name="Rectangle 228"/>
          <p:cNvSpPr>
            <a:spLocks noChangeArrowheads="1"/>
          </p:cNvSpPr>
          <p:nvPr/>
        </p:nvSpPr>
        <p:spPr bwMode="auto">
          <a:xfrm>
            <a:off x="3886200" y="38147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49" name="Rectangle 229"/>
          <p:cNvSpPr>
            <a:spLocks noChangeArrowheads="1"/>
          </p:cNvSpPr>
          <p:nvPr/>
        </p:nvSpPr>
        <p:spPr bwMode="auto">
          <a:xfrm>
            <a:off x="3895725" y="38052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50" name="Rectangle 230"/>
          <p:cNvSpPr>
            <a:spLocks noChangeArrowheads="1"/>
          </p:cNvSpPr>
          <p:nvPr/>
        </p:nvSpPr>
        <p:spPr bwMode="auto">
          <a:xfrm>
            <a:off x="3905250" y="38052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51" name="Rectangle 231"/>
          <p:cNvSpPr>
            <a:spLocks noChangeArrowheads="1"/>
          </p:cNvSpPr>
          <p:nvPr/>
        </p:nvSpPr>
        <p:spPr bwMode="auto">
          <a:xfrm>
            <a:off x="3914775" y="38052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52" name="Rectangle 232"/>
          <p:cNvSpPr>
            <a:spLocks noChangeArrowheads="1"/>
          </p:cNvSpPr>
          <p:nvPr/>
        </p:nvSpPr>
        <p:spPr bwMode="auto">
          <a:xfrm>
            <a:off x="3962400" y="38052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53" name="Rectangle 233"/>
          <p:cNvSpPr>
            <a:spLocks noChangeArrowheads="1"/>
          </p:cNvSpPr>
          <p:nvPr/>
        </p:nvSpPr>
        <p:spPr bwMode="auto">
          <a:xfrm>
            <a:off x="3971925" y="38052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54" name="Rectangle 234"/>
          <p:cNvSpPr>
            <a:spLocks noChangeArrowheads="1"/>
          </p:cNvSpPr>
          <p:nvPr/>
        </p:nvSpPr>
        <p:spPr bwMode="auto">
          <a:xfrm>
            <a:off x="3981450" y="38052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55" name="Rectangle 235"/>
          <p:cNvSpPr>
            <a:spLocks noChangeArrowheads="1"/>
          </p:cNvSpPr>
          <p:nvPr/>
        </p:nvSpPr>
        <p:spPr bwMode="auto">
          <a:xfrm>
            <a:off x="3990975" y="38052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56" name="Rectangle 236"/>
          <p:cNvSpPr>
            <a:spLocks noChangeArrowheads="1"/>
          </p:cNvSpPr>
          <p:nvPr/>
        </p:nvSpPr>
        <p:spPr bwMode="auto">
          <a:xfrm>
            <a:off x="4000500" y="38052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57" name="Rectangle 237"/>
          <p:cNvSpPr>
            <a:spLocks noChangeArrowheads="1"/>
          </p:cNvSpPr>
          <p:nvPr/>
        </p:nvSpPr>
        <p:spPr bwMode="auto">
          <a:xfrm>
            <a:off x="4010025" y="38052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58" name="Rectangle 238"/>
          <p:cNvSpPr>
            <a:spLocks noChangeArrowheads="1"/>
          </p:cNvSpPr>
          <p:nvPr/>
        </p:nvSpPr>
        <p:spPr bwMode="auto">
          <a:xfrm>
            <a:off x="4019550" y="38052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59" name="Rectangle 239"/>
          <p:cNvSpPr>
            <a:spLocks noChangeArrowheads="1"/>
          </p:cNvSpPr>
          <p:nvPr/>
        </p:nvSpPr>
        <p:spPr bwMode="auto">
          <a:xfrm>
            <a:off x="4057650" y="37957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60" name="Rectangle 240"/>
          <p:cNvSpPr>
            <a:spLocks noChangeArrowheads="1"/>
          </p:cNvSpPr>
          <p:nvPr/>
        </p:nvSpPr>
        <p:spPr bwMode="auto">
          <a:xfrm>
            <a:off x="4067175" y="37957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61" name="Rectangle 241"/>
          <p:cNvSpPr>
            <a:spLocks noChangeArrowheads="1"/>
          </p:cNvSpPr>
          <p:nvPr/>
        </p:nvSpPr>
        <p:spPr bwMode="auto">
          <a:xfrm>
            <a:off x="4076700" y="37957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62" name="Rectangle 242"/>
          <p:cNvSpPr>
            <a:spLocks noChangeArrowheads="1"/>
          </p:cNvSpPr>
          <p:nvPr/>
        </p:nvSpPr>
        <p:spPr bwMode="auto">
          <a:xfrm>
            <a:off x="4086225" y="37957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63" name="Rectangle 243"/>
          <p:cNvSpPr>
            <a:spLocks noChangeArrowheads="1"/>
          </p:cNvSpPr>
          <p:nvPr/>
        </p:nvSpPr>
        <p:spPr bwMode="auto">
          <a:xfrm>
            <a:off x="4095750" y="37957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64" name="Rectangle 244"/>
          <p:cNvSpPr>
            <a:spLocks noChangeArrowheads="1"/>
          </p:cNvSpPr>
          <p:nvPr/>
        </p:nvSpPr>
        <p:spPr bwMode="auto">
          <a:xfrm>
            <a:off x="4105275" y="37957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65" name="Rectangle 245"/>
          <p:cNvSpPr>
            <a:spLocks noChangeArrowheads="1"/>
          </p:cNvSpPr>
          <p:nvPr/>
        </p:nvSpPr>
        <p:spPr bwMode="auto">
          <a:xfrm>
            <a:off x="4114800" y="37957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66" name="Rectangle 246"/>
          <p:cNvSpPr>
            <a:spLocks noChangeArrowheads="1"/>
          </p:cNvSpPr>
          <p:nvPr/>
        </p:nvSpPr>
        <p:spPr bwMode="auto">
          <a:xfrm>
            <a:off x="4162425" y="37861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67" name="Rectangle 247"/>
          <p:cNvSpPr>
            <a:spLocks noChangeArrowheads="1"/>
          </p:cNvSpPr>
          <p:nvPr/>
        </p:nvSpPr>
        <p:spPr bwMode="auto">
          <a:xfrm>
            <a:off x="4171950" y="37861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68" name="Rectangle 248"/>
          <p:cNvSpPr>
            <a:spLocks noChangeArrowheads="1"/>
          </p:cNvSpPr>
          <p:nvPr/>
        </p:nvSpPr>
        <p:spPr bwMode="auto">
          <a:xfrm>
            <a:off x="4181475" y="37861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69" name="Rectangle 249"/>
          <p:cNvSpPr>
            <a:spLocks noChangeArrowheads="1"/>
          </p:cNvSpPr>
          <p:nvPr/>
        </p:nvSpPr>
        <p:spPr bwMode="auto">
          <a:xfrm>
            <a:off x="4191000" y="37861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70" name="Rectangle 250"/>
          <p:cNvSpPr>
            <a:spLocks noChangeArrowheads="1"/>
          </p:cNvSpPr>
          <p:nvPr/>
        </p:nvSpPr>
        <p:spPr bwMode="auto">
          <a:xfrm>
            <a:off x="4200525" y="37861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71" name="Rectangle 251"/>
          <p:cNvSpPr>
            <a:spLocks noChangeArrowheads="1"/>
          </p:cNvSpPr>
          <p:nvPr/>
        </p:nvSpPr>
        <p:spPr bwMode="auto">
          <a:xfrm>
            <a:off x="4210050" y="37861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72" name="Rectangle 252"/>
          <p:cNvSpPr>
            <a:spLocks noChangeArrowheads="1"/>
          </p:cNvSpPr>
          <p:nvPr/>
        </p:nvSpPr>
        <p:spPr bwMode="auto">
          <a:xfrm>
            <a:off x="4219575" y="37861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73" name="Oval 253"/>
          <p:cNvSpPr>
            <a:spLocks noChangeArrowheads="1"/>
          </p:cNvSpPr>
          <p:nvPr/>
        </p:nvSpPr>
        <p:spPr bwMode="auto">
          <a:xfrm>
            <a:off x="6915150" y="1576388"/>
            <a:ext cx="104775" cy="1047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03774" name="Rectangle 254"/>
          <p:cNvSpPr>
            <a:spLocks noChangeArrowheads="1"/>
          </p:cNvSpPr>
          <p:nvPr/>
        </p:nvSpPr>
        <p:spPr bwMode="auto">
          <a:xfrm>
            <a:off x="1112838" y="3900488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b="0">
                <a:solidFill>
                  <a:srgbClr val="000000"/>
                </a:solidFill>
                <a:cs typeface="Arial" pitchFamily="34" charset="0"/>
              </a:rPr>
              <a:t>0</a:t>
            </a:r>
            <a:endParaRPr lang="ru-RU"/>
          </a:p>
        </p:txBody>
      </p:sp>
      <p:sp>
        <p:nvSpPr>
          <p:cNvPr id="1003775" name="Rectangle 255"/>
          <p:cNvSpPr>
            <a:spLocks noChangeArrowheads="1"/>
          </p:cNvSpPr>
          <p:nvPr/>
        </p:nvSpPr>
        <p:spPr bwMode="auto">
          <a:xfrm>
            <a:off x="1112838" y="34337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b="0">
                <a:solidFill>
                  <a:srgbClr val="000000"/>
                </a:solidFill>
                <a:cs typeface="Arial" pitchFamily="34" charset="0"/>
              </a:rPr>
              <a:t>2</a:t>
            </a:r>
            <a:endParaRPr lang="ru-RU"/>
          </a:p>
        </p:txBody>
      </p:sp>
      <p:sp>
        <p:nvSpPr>
          <p:cNvPr id="1003776" name="Rectangle 256"/>
          <p:cNvSpPr>
            <a:spLocks noChangeArrowheads="1"/>
          </p:cNvSpPr>
          <p:nvPr/>
        </p:nvSpPr>
        <p:spPr bwMode="auto">
          <a:xfrm>
            <a:off x="1112838" y="2967038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b="0">
                <a:solidFill>
                  <a:srgbClr val="000000"/>
                </a:solidFill>
                <a:cs typeface="Arial" pitchFamily="34" charset="0"/>
              </a:rPr>
              <a:t>4</a:t>
            </a:r>
            <a:endParaRPr lang="ru-RU"/>
          </a:p>
        </p:txBody>
      </p:sp>
      <p:sp>
        <p:nvSpPr>
          <p:cNvPr id="1003777" name="Rectangle 257"/>
          <p:cNvSpPr>
            <a:spLocks noChangeArrowheads="1"/>
          </p:cNvSpPr>
          <p:nvPr/>
        </p:nvSpPr>
        <p:spPr bwMode="auto">
          <a:xfrm>
            <a:off x="1112838" y="250031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b="0">
                <a:solidFill>
                  <a:srgbClr val="000000"/>
                </a:solidFill>
                <a:cs typeface="Arial" pitchFamily="34" charset="0"/>
              </a:rPr>
              <a:t>6</a:t>
            </a:r>
            <a:endParaRPr lang="ru-RU"/>
          </a:p>
        </p:txBody>
      </p:sp>
      <p:sp>
        <p:nvSpPr>
          <p:cNvPr id="1003778" name="Rectangle 258"/>
          <p:cNvSpPr>
            <a:spLocks noChangeArrowheads="1"/>
          </p:cNvSpPr>
          <p:nvPr/>
        </p:nvSpPr>
        <p:spPr bwMode="auto">
          <a:xfrm>
            <a:off x="1112838" y="2033588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b="0">
                <a:solidFill>
                  <a:srgbClr val="000000"/>
                </a:solidFill>
                <a:cs typeface="Arial" pitchFamily="34" charset="0"/>
              </a:rPr>
              <a:t>8</a:t>
            </a:r>
            <a:endParaRPr lang="ru-RU"/>
          </a:p>
        </p:txBody>
      </p:sp>
      <p:sp>
        <p:nvSpPr>
          <p:cNvPr id="1003779" name="Rectangle 259"/>
          <p:cNvSpPr>
            <a:spLocks noChangeArrowheads="1"/>
          </p:cNvSpPr>
          <p:nvPr/>
        </p:nvSpPr>
        <p:spPr bwMode="auto">
          <a:xfrm>
            <a:off x="1011238" y="1566863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b="0">
                <a:solidFill>
                  <a:srgbClr val="000000"/>
                </a:solidFill>
                <a:cs typeface="Arial" pitchFamily="34" charset="0"/>
              </a:rPr>
              <a:t>10</a:t>
            </a:r>
            <a:endParaRPr lang="ru-RU"/>
          </a:p>
        </p:txBody>
      </p:sp>
      <p:sp>
        <p:nvSpPr>
          <p:cNvPr id="1003780" name="Rectangle 260"/>
          <p:cNvSpPr>
            <a:spLocks noChangeArrowheads="1"/>
          </p:cNvSpPr>
          <p:nvPr/>
        </p:nvSpPr>
        <p:spPr bwMode="auto">
          <a:xfrm>
            <a:off x="1011238" y="1100138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b="0">
                <a:solidFill>
                  <a:srgbClr val="000000"/>
                </a:solidFill>
                <a:cs typeface="Arial" pitchFamily="34" charset="0"/>
              </a:rPr>
              <a:t>12</a:t>
            </a:r>
            <a:endParaRPr lang="ru-RU"/>
          </a:p>
        </p:txBody>
      </p:sp>
      <p:sp>
        <p:nvSpPr>
          <p:cNvPr id="1003781" name="Rectangle 261"/>
          <p:cNvSpPr>
            <a:spLocks noChangeArrowheads="1"/>
          </p:cNvSpPr>
          <p:nvPr/>
        </p:nvSpPr>
        <p:spPr bwMode="auto">
          <a:xfrm>
            <a:off x="1312863" y="4167188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b="0">
                <a:solidFill>
                  <a:srgbClr val="000000"/>
                </a:solidFill>
                <a:cs typeface="Arial" pitchFamily="34" charset="0"/>
              </a:rPr>
              <a:t>0</a:t>
            </a:r>
            <a:endParaRPr lang="ru-RU"/>
          </a:p>
        </p:txBody>
      </p:sp>
      <p:sp>
        <p:nvSpPr>
          <p:cNvPr id="1003782" name="Rectangle 262"/>
          <p:cNvSpPr>
            <a:spLocks noChangeArrowheads="1"/>
          </p:cNvSpPr>
          <p:nvPr/>
        </p:nvSpPr>
        <p:spPr bwMode="auto">
          <a:xfrm>
            <a:off x="2378075" y="4167188"/>
            <a:ext cx="4921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b="0">
                <a:solidFill>
                  <a:srgbClr val="000000"/>
                </a:solidFill>
                <a:cs typeface="Arial" pitchFamily="34" charset="0"/>
              </a:rPr>
              <a:t>10000</a:t>
            </a:r>
            <a:endParaRPr lang="ru-RU"/>
          </a:p>
        </p:txBody>
      </p:sp>
      <p:sp>
        <p:nvSpPr>
          <p:cNvPr id="1003783" name="Rectangle 263"/>
          <p:cNvSpPr>
            <a:spLocks noChangeArrowheads="1"/>
          </p:cNvSpPr>
          <p:nvPr/>
        </p:nvSpPr>
        <p:spPr bwMode="auto">
          <a:xfrm>
            <a:off x="3644900" y="4167188"/>
            <a:ext cx="4921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b="0">
                <a:solidFill>
                  <a:srgbClr val="000000"/>
                </a:solidFill>
                <a:cs typeface="Arial" pitchFamily="34" charset="0"/>
              </a:rPr>
              <a:t>20000</a:t>
            </a:r>
            <a:endParaRPr lang="ru-RU"/>
          </a:p>
        </p:txBody>
      </p:sp>
      <p:sp>
        <p:nvSpPr>
          <p:cNvPr id="1003784" name="Rectangle 264"/>
          <p:cNvSpPr>
            <a:spLocks noChangeArrowheads="1"/>
          </p:cNvSpPr>
          <p:nvPr/>
        </p:nvSpPr>
        <p:spPr bwMode="auto">
          <a:xfrm>
            <a:off x="4902200" y="4167188"/>
            <a:ext cx="4921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b="0">
                <a:solidFill>
                  <a:srgbClr val="000000"/>
                </a:solidFill>
                <a:cs typeface="Arial" pitchFamily="34" charset="0"/>
              </a:rPr>
              <a:t>30000</a:t>
            </a:r>
            <a:endParaRPr lang="ru-RU"/>
          </a:p>
        </p:txBody>
      </p:sp>
      <p:sp>
        <p:nvSpPr>
          <p:cNvPr id="1003785" name="Rectangle 265"/>
          <p:cNvSpPr>
            <a:spLocks noChangeArrowheads="1"/>
          </p:cNvSpPr>
          <p:nvPr/>
        </p:nvSpPr>
        <p:spPr bwMode="auto">
          <a:xfrm>
            <a:off x="6169025" y="4167188"/>
            <a:ext cx="4921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b="0">
                <a:solidFill>
                  <a:srgbClr val="000000"/>
                </a:solidFill>
                <a:cs typeface="Arial" pitchFamily="34" charset="0"/>
              </a:rPr>
              <a:t>40000</a:t>
            </a:r>
            <a:endParaRPr lang="ru-RU"/>
          </a:p>
        </p:txBody>
      </p:sp>
      <p:sp>
        <p:nvSpPr>
          <p:cNvPr id="1003786" name="Rectangle 266"/>
          <p:cNvSpPr>
            <a:spLocks noChangeArrowheads="1"/>
          </p:cNvSpPr>
          <p:nvPr/>
        </p:nvSpPr>
        <p:spPr bwMode="auto">
          <a:xfrm>
            <a:off x="7426325" y="4167188"/>
            <a:ext cx="4921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b="0">
                <a:solidFill>
                  <a:srgbClr val="000000"/>
                </a:solidFill>
                <a:cs typeface="Arial" pitchFamily="34" charset="0"/>
              </a:rPr>
              <a:t>50000</a:t>
            </a:r>
            <a:endParaRPr lang="ru-RU"/>
          </a:p>
        </p:txBody>
      </p:sp>
      <p:sp>
        <p:nvSpPr>
          <p:cNvPr id="1003787" name="Rectangle 267"/>
          <p:cNvSpPr>
            <a:spLocks noChangeArrowheads="1"/>
          </p:cNvSpPr>
          <p:nvPr/>
        </p:nvSpPr>
        <p:spPr bwMode="auto">
          <a:xfrm>
            <a:off x="619125" y="852488"/>
            <a:ext cx="7591425" cy="3781425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788" name="Rectangle 268"/>
          <p:cNvSpPr>
            <a:spLocks noChangeArrowheads="1"/>
          </p:cNvSpPr>
          <p:nvPr/>
        </p:nvSpPr>
        <p:spPr bwMode="auto">
          <a:xfrm>
            <a:off x="4270375" y="4395788"/>
            <a:ext cx="6111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>
                <a:solidFill>
                  <a:srgbClr val="000000"/>
                </a:solidFill>
                <a:cs typeface="Arial" pitchFamily="34" charset="0"/>
              </a:rPr>
              <a:t>Time, s</a:t>
            </a:r>
            <a:endParaRPr lang="ru-RU"/>
          </a:p>
        </p:txBody>
      </p:sp>
      <p:sp>
        <p:nvSpPr>
          <p:cNvPr id="1003789" name="Rectangle 269"/>
          <p:cNvSpPr>
            <a:spLocks noChangeArrowheads="1"/>
          </p:cNvSpPr>
          <p:nvPr/>
        </p:nvSpPr>
        <p:spPr bwMode="auto">
          <a:xfrm>
            <a:off x="7396163" y="919163"/>
            <a:ext cx="552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b="0">
                <a:solidFill>
                  <a:srgbClr val="000000"/>
                </a:solidFill>
                <a:cs typeface="Arial" pitchFamily="34" charset="0"/>
              </a:rPr>
              <a:t>MCP-5</a:t>
            </a:r>
            <a:endParaRPr lang="ru-RU"/>
          </a:p>
        </p:txBody>
      </p:sp>
      <p:sp>
        <p:nvSpPr>
          <p:cNvPr id="1003790" name="Rectangle 270"/>
          <p:cNvSpPr>
            <a:spLocks noChangeArrowheads="1"/>
          </p:cNvSpPr>
          <p:nvPr/>
        </p:nvSpPr>
        <p:spPr bwMode="auto">
          <a:xfrm rot="16200000">
            <a:off x="488950" y="2579688"/>
            <a:ext cx="5238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>
                <a:solidFill>
                  <a:srgbClr val="000000"/>
                </a:solidFill>
                <a:cs typeface="Arial" pitchFamily="34" charset="0"/>
              </a:rPr>
              <a:t>h, mm</a:t>
            </a:r>
            <a:endParaRPr lang="ru-RU"/>
          </a:p>
        </p:txBody>
      </p:sp>
      <p:sp>
        <p:nvSpPr>
          <p:cNvPr id="1003791" name="Text Box 271"/>
          <p:cNvSpPr txBox="1">
            <a:spLocks noChangeArrowheads="1"/>
          </p:cNvSpPr>
          <p:nvPr/>
        </p:nvSpPr>
        <p:spPr bwMode="auto">
          <a:xfrm>
            <a:off x="1787525" y="3338513"/>
            <a:ext cx="2190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ru-RU" sz="1400">
              <a:latin typeface="Arial" pitchFamily="34" charset="0"/>
            </a:endParaRPr>
          </a:p>
        </p:txBody>
      </p:sp>
      <p:sp>
        <p:nvSpPr>
          <p:cNvPr id="1003792" name="Text Box 272"/>
          <p:cNvSpPr txBox="1">
            <a:spLocks noChangeArrowheads="1"/>
          </p:cNvSpPr>
          <p:nvPr/>
        </p:nvSpPr>
        <p:spPr bwMode="auto">
          <a:xfrm>
            <a:off x="1651000" y="3386138"/>
            <a:ext cx="1905000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BZ" sz="1400">
                <a:latin typeface="Arial" pitchFamily="34" charset="0"/>
              </a:rPr>
              <a:t>Uncertaint sounding</a:t>
            </a:r>
            <a:endParaRPr lang="ru-RU" sz="1400">
              <a:latin typeface="Arial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BZ" sz="1400">
                <a:latin typeface="Arial" pitchFamily="34" charset="0"/>
              </a:rPr>
              <a:t> interpretation</a:t>
            </a:r>
            <a:r>
              <a:rPr lang="ru-RU" sz="1400">
                <a:latin typeface="Arial" pitchFamily="34" charset="0"/>
              </a:rPr>
              <a:t> </a:t>
            </a:r>
          </a:p>
          <a:p>
            <a:pPr algn="ctr"/>
            <a:endParaRPr lang="ru-RU" sz="1400">
              <a:latin typeface="Arial" pitchFamily="34" charset="0"/>
            </a:endParaRPr>
          </a:p>
        </p:txBody>
      </p:sp>
      <p:sp>
        <p:nvSpPr>
          <p:cNvPr id="1003793" name="Text Box 273"/>
          <p:cNvSpPr txBox="1">
            <a:spLocks noChangeArrowheads="1"/>
          </p:cNvSpPr>
          <p:nvPr/>
        </p:nvSpPr>
        <p:spPr bwMode="auto">
          <a:xfrm>
            <a:off x="1228725" y="4633913"/>
            <a:ext cx="3625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ru-RU" sz="1400">
              <a:latin typeface="Arial" pitchFamily="34" charset="0"/>
            </a:endParaRPr>
          </a:p>
        </p:txBody>
      </p:sp>
      <p:sp>
        <p:nvSpPr>
          <p:cNvPr id="1003794" name="Text Box 274"/>
          <p:cNvSpPr txBox="1">
            <a:spLocks noChangeArrowheads="1"/>
          </p:cNvSpPr>
          <p:nvPr/>
        </p:nvSpPr>
        <p:spPr bwMode="auto">
          <a:xfrm>
            <a:off x="1304925" y="486251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ru-RU" sz="1400">
              <a:latin typeface="Arial" pitchFamily="34" charset="0"/>
            </a:endParaRPr>
          </a:p>
        </p:txBody>
      </p:sp>
      <p:sp>
        <p:nvSpPr>
          <p:cNvPr id="1003795" name="Text Box 275"/>
          <p:cNvSpPr txBox="1">
            <a:spLocks noChangeArrowheads="1"/>
          </p:cNvSpPr>
          <p:nvPr/>
        </p:nvSpPr>
        <p:spPr bwMode="auto">
          <a:xfrm>
            <a:off x="911225" y="4784725"/>
            <a:ext cx="72612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sym typeface="Symbol" pitchFamily="18" charset="2"/>
              </a:rPr>
              <a:t> 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ru-RU" sz="1400">
                <a:latin typeface="Arial" pitchFamily="34" charset="0"/>
              </a:rPr>
              <a:t>–</a:t>
            </a:r>
            <a:r>
              <a:rPr lang="en-US" sz="1600">
                <a:latin typeface="Arial" pitchFamily="34" charset="0"/>
              </a:rPr>
              <a:t> US measurement;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 </a:t>
            </a:r>
            <a:r>
              <a:rPr lang="ru-RU" sz="1600">
                <a:latin typeface="Arial" pitchFamily="34" charset="0"/>
              </a:rPr>
              <a:t> </a:t>
            </a:r>
            <a:r>
              <a:rPr lang="ru-RU" sz="1600">
                <a:solidFill>
                  <a:srgbClr val="CC0000"/>
                </a:solidFill>
                <a:latin typeface="Arial" pitchFamily="34" charset="0"/>
                <a:sym typeface="Symbol" pitchFamily="18" charset="2"/>
              </a:rPr>
              <a:t>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ru-RU" sz="1600">
                <a:latin typeface="Arial" pitchFamily="34" charset="0"/>
              </a:rPr>
              <a:t>– </a:t>
            </a:r>
            <a:r>
              <a:rPr lang="en-US" sz="1600">
                <a:latin typeface="Arial" pitchFamily="34" charset="0"/>
              </a:rPr>
              <a:t>Post test measurement of specimen section</a:t>
            </a:r>
            <a:endParaRPr lang="ru-RU" sz="1600">
              <a:latin typeface="Arial" pitchFamily="34" charset="0"/>
            </a:endParaRPr>
          </a:p>
          <a:p>
            <a:endParaRPr lang="ru-RU" sz="1600">
              <a:latin typeface="Arial" pitchFamily="34" charset="0"/>
              <a:sym typeface="Symbol" pitchFamily="18" charset="2"/>
            </a:endParaRPr>
          </a:p>
          <a:p>
            <a:endParaRPr lang="ru-RU" sz="1600">
              <a:latin typeface="Arial" pitchFamily="34" charset="0"/>
            </a:endParaRPr>
          </a:p>
        </p:txBody>
      </p:sp>
      <p:sp>
        <p:nvSpPr>
          <p:cNvPr id="1003796" name="Text Box 276"/>
          <p:cNvSpPr txBox="1">
            <a:spLocks noChangeArrowheads="1"/>
          </p:cNvSpPr>
          <p:nvPr/>
        </p:nvSpPr>
        <p:spPr bwMode="auto">
          <a:xfrm>
            <a:off x="1254125" y="5040313"/>
            <a:ext cx="2355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ru-RU" sz="1400">
              <a:latin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F0F349B9-FAF8-45BF-9AFE-E0CA74D1B66C}" type="slidenum">
              <a:rPr lang="en-GB"/>
              <a:pPr/>
              <a:t>49</a:t>
            </a:fld>
            <a:endParaRPr lang="en-GB"/>
          </a:p>
        </p:txBody>
      </p:sp>
      <p:pic>
        <p:nvPicPr>
          <p:cNvPr id="1002500" name="Picture 4" descr="P-22=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1327150"/>
            <a:ext cx="4779962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250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Specimen axial section</a:t>
            </a:r>
            <a:endParaRPr lang="ru-RU"/>
          </a:p>
        </p:txBody>
      </p:sp>
      <p:sp>
        <p:nvSpPr>
          <p:cNvPr id="1002502" name="Rectangle 6"/>
          <p:cNvSpPr>
            <a:spLocks noChangeArrowheads="1"/>
          </p:cNvSpPr>
          <p:nvPr/>
        </p:nvSpPr>
        <p:spPr bwMode="auto">
          <a:xfrm>
            <a:off x="0" y="4603750"/>
            <a:ext cx="59880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  <a:buFont typeface="Wingdings" pitchFamily="2" charset="2"/>
              <a:buChar char="ü"/>
            </a:pPr>
            <a:r>
              <a:rPr lang="en-BZ" sz="1800" b="0">
                <a:solidFill>
                  <a:srgbClr val="000066"/>
                </a:solidFill>
              </a:rPr>
              <a:t> </a:t>
            </a:r>
            <a:r>
              <a:rPr lang="en-BZ" sz="1600">
                <a:solidFill>
                  <a:srgbClr val="000066"/>
                </a:solidFill>
              </a:rPr>
              <a:t>The section is </a:t>
            </a:r>
            <a:r>
              <a:rPr lang="en-US" sz="1600">
                <a:solidFill>
                  <a:srgbClr val="000066"/>
                </a:solidFill>
              </a:rPr>
              <a:t>perpendicular to</a:t>
            </a:r>
            <a:r>
              <a:rPr lang="en-BZ" sz="1600">
                <a:solidFill>
                  <a:srgbClr val="000066"/>
                </a:solidFill>
              </a:rPr>
              <a:t> the </a:t>
            </a:r>
            <a:r>
              <a:rPr lang="en-US" sz="1600">
                <a:solidFill>
                  <a:srgbClr val="000066"/>
                </a:solidFill>
              </a:rPr>
              <a:t>ultrasonic defect </a:t>
            </a:r>
            <a:r>
              <a:rPr lang="en-BZ" sz="1600">
                <a:solidFill>
                  <a:srgbClr val="000066"/>
                </a:solidFill>
              </a:rPr>
              <a:t>axis </a:t>
            </a:r>
            <a:endParaRPr lang="ru-RU" sz="1600">
              <a:solidFill>
                <a:srgbClr val="000066"/>
              </a:solidFill>
            </a:endParaRPr>
          </a:p>
          <a:p>
            <a:pPr>
              <a:lnSpc>
                <a:spcPct val="135000"/>
              </a:lnSpc>
              <a:buFont typeface="Wingdings" pitchFamily="2" charset="2"/>
              <a:buChar char="ü"/>
            </a:pPr>
            <a:r>
              <a:rPr lang="ru-RU" sz="1600">
                <a:solidFill>
                  <a:srgbClr val="000066"/>
                </a:solidFill>
              </a:rPr>
              <a:t> </a:t>
            </a:r>
            <a:r>
              <a:rPr lang="en-US" sz="1600">
                <a:solidFill>
                  <a:srgbClr val="000066"/>
                </a:solidFill>
              </a:rPr>
              <a:t>Non-even boundary of the</a:t>
            </a:r>
            <a:r>
              <a:rPr lang="ru-RU" sz="1600">
                <a:solidFill>
                  <a:srgbClr val="000066"/>
                </a:solidFill>
              </a:rPr>
              <a:t> </a:t>
            </a:r>
            <a:r>
              <a:rPr lang="en-US" sz="1600">
                <a:solidFill>
                  <a:srgbClr val="000066"/>
                </a:solidFill>
              </a:rPr>
              <a:t>interaction zone</a:t>
            </a:r>
            <a:endParaRPr lang="ru-RU" sz="1600">
              <a:solidFill>
                <a:srgbClr val="000066"/>
              </a:solidFill>
            </a:endParaRPr>
          </a:p>
          <a:p>
            <a:pPr>
              <a:lnSpc>
                <a:spcPct val="135000"/>
              </a:lnSpc>
              <a:buFont typeface="Wingdings" pitchFamily="2" charset="2"/>
              <a:buChar char="ü"/>
            </a:pPr>
            <a:r>
              <a:rPr lang="ru-RU" sz="1600">
                <a:solidFill>
                  <a:srgbClr val="000066"/>
                </a:solidFill>
              </a:rPr>
              <a:t> 2 </a:t>
            </a:r>
            <a:r>
              <a:rPr lang="en-US" sz="1600">
                <a:solidFill>
                  <a:srgbClr val="000066"/>
                </a:solidFill>
              </a:rPr>
              <a:t>different structures in the IZ visible at the macrolevel</a:t>
            </a:r>
            <a:endParaRPr lang="ru-RU" sz="1600">
              <a:solidFill>
                <a:srgbClr val="000066"/>
              </a:solidFill>
            </a:endParaRPr>
          </a:p>
        </p:txBody>
      </p:sp>
      <p:sp>
        <p:nvSpPr>
          <p:cNvPr id="1002503" name="Text Box 7"/>
          <p:cNvSpPr txBox="1">
            <a:spLocks noChangeArrowheads="1"/>
          </p:cNvSpPr>
          <p:nvPr/>
        </p:nvSpPr>
        <p:spPr bwMode="auto">
          <a:xfrm>
            <a:off x="2701925" y="3789363"/>
            <a:ext cx="9413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solidFill>
                  <a:srgbClr val="990033"/>
                </a:solidFill>
                <a:latin typeface="Arial" pitchFamily="34" charset="0"/>
              </a:rPr>
              <a:t>mass.%</a:t>
            </a:r>
          </a:p>
          <a:p>
            <a:pPr algn="ctr"/>
            <a:endParaRPr lang="ru-RU" sz="1400">
              <a:solidFill>
                <a:srgbClr val="990033"/>
              </a:solidFill>
              <a:latin typeface="Arial" pitchFamily="34" charset="0"/>
            </a:endParaRPr>
          </a:p>
        </p:txBody>
      </p:sp>
      <p:sp>
        <p:nvSpPr>
          <p:cNvPr id="1002504" name="Text Box 8"/>
          <p:cNvSpPr txBox="1">
            <a:spLocks noChangeArrowheads="1"/>
          </p:cNvSpPr>
          <p:nvPr/>
        </p:nvSpPr>
        <p:spPr bwMode="auto">
          <a:xfrm>
            <a:off x="406400" y="4200525"/>
            <a:ext cx="2554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U – 40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;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Zr – 16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;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Fe – 42</a:t>
            </a:r>
            <a:endParaRPr lang="ru-RU" sz="1600">
              <a:solidFill>
                <a:srgbClr val="000066"/>
              </a:solidFill>
              <a:latin typeface="Arial" pitchFamily="34" charset="0"/>
            </a:endParaRPr>
          </a:p>
        </p:txBody>
      </p:sp>
      <p:grpSp>
        <p:nvGrpSpPr>
          <p:cNvPr id="1002505" name="Group 9"/>
          <p:cNvGrpSpPr>
            <a:grpSpLocks/>
          </p:cNvGrpSpPr>
          <p:nvPr/>
        </p:nvGrpSpPr>
        <p:grpSpPr bwMode="auto">
          <a:xfrm>
            <a:off x="6030913" y="1258888"/>
            <a:ext cx="2805112" cy="2794000"/>
            <a:chOff x="6381" y="1134"/>
            <a:chExt cx="4419" cy="4401"/>
          </a:xfrm>
        </p:grpSpPr>
        <p:pic>
          <p:nvPicPr>
            <p:cNvPr id="1002506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" y="1134"/>
              <a:ext cx="4419" cy="4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2507" name="Rectangle 11"/>
            <p:cNvSpPr>
              <a:spLocks noChangeArrowheads="1"/>
            </p:cNvSpPr>
            <p:nvPr/>
          </p:nvSpPr>
          <p:spPr bwMode="auto">
            <a:xfrm>
              <a:off x="6838" y="1769"/>
              <a:ext cx="734" cy="73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2508" name="Rectangle 12"/>
            <p:cNvSpPr>
              <a:spLocks noChangeArrowheads="1"/>
            </p:cNvSpPr>
            <p:nvPr/>
          </p:nvSpPr>
          <p:spPr bwMode="auto">
            <a:xfrm>
              <a:off x="9624" y="3129"/>
              <a:ext cx="498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r>
                <a:rPr lang="en-US" b="0">
                  <a:solidFill>
                    <a:srgbClr val="FFFFFF"/>
                  </a:solidFill>
                  <a:cs typeface="Mangal" pitchFamily="18" charset="0"/>
                </a:rPr>
                <a:t>SQ2</a:t>
              </a:r>
              <a:endParaRPr lang="ru-RU"/>
            </a:p>
          </p:txBody>
        </p:sp>
        <p:sp>
          <p:nvSpPr>
            <p:cNvPr id="1002509" name="Rectangle 13"/>
            <p:cNvSpPr>
              <a:spLocks noChangeArrowheads="1"/>
            </p:cNvSpPr>
            <p:nvPr/>
          </p:nvSpPr>
          <p:spPr bwMode="auto">
            <a:xfrm>
              <a:off x="9111" y="3528"/>
              <a:ext cx="1504" cy="1486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2510" name="Rectangle 14"/>
            <p:cNvSpPr>
              <a:spLocks noChangeArrowheads="1"/>
            </p:cNvSpPr>
            <p:nvPr/>
          </p:nvSpPr>
          <p:spPr bwMode="auto">
            <a:xfrm>
              <a:off x="6945" y="1362"/>
              <a:ext cx="62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b="0">
                  <a:solidFill>
                    <a:srgbClr val="FFFFFF"/>
                  </a:solidFill>
                  <a:cs typeface="Mangal" pitchFamily="18" charset="0"/>
                </a:rPr>
                <a:t>SQ1</a:t>
              </a:r>
              <a:endParaRPr lang="ru-RU"/>
            </a:p>
          </p:txBody>
        </p:sp>
      </p:grpSp>
      <p:graphicFrame>
        <p:nvGraphicFramePr>
          <p:cNvPr id="1002511" name="Group 15"/>
          <p:cNvGraphicFramePr>
            <a:graphicFrameLocks noGrp="1"/>
          </p:cNvGraphicFramePr>
          <p:nvPr/>
        </p:nvGraphicFramePr>
        <p:xfrm>
          <a:off x="6103938" y="4660900"/>
          <a:ext cx="2794000" cy="1122363"/>
        </p:xfrm>
        <a:graphic>
          <a:graphicData uri="http://schemas.openxmlformats.org/drawingml/2006/table">
            <a:tbl>
              <a:tblPr/>
              <a:tblGrid>
                <a:gridCol w="698500"/>
                <a:gridCol w="698500"/>
                <a:gridCol w="698500"/>
                <a:gridCol w="698500"/>
              </a:tblGrid>
              <a:tr h="1793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Zr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Fe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SQ1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34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SQ2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37.8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02533" name="Text Box 37"/>
          <p:cNvSpPr txBox="1">
            <a:spLocks noChangeArrowheads="1"/>
          </p:cNvSpPr>
          <p:nvPr/>
        </p:nvSpPr>
        <p:spPr bwMode="auto">
          <a:xfrm>
            <a:off x="6961188" y="914400"/>
            <a:ext cx="985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solidFill>
                  <a:srgbClr val="990033"/>
                </a:solidFill>
                <a:latin typeface="Arial" pitchFamily="34" charset="0"/>
              </a:rPr>
              <a:t>SEM/EDX</a:t>
            </a:r>
            <a:endParaRPr lang="ru-RU" sz="1400">
              <a:solidFill>
                <a:srgbClr val="990033"/>
              </a:solidFill>
              <a:latin typeface="Arial" pitchFamily="34" charset="0"/>
            </a:endParaRPr>
          </a:p>
        </p:txBody>
      </p:sp>
      <p:sp>
        <p:nvSpPr>
          <p:cNvPr id="1002534" name="Line 38"/>
          <p:cNvSpPr>
            <a:spLocks noChangeShapeType="1"/>
          </p:cNvSpPr>
          <p:nvPr/>
        </p:nvSpPr>
        <p:spPr bwMode="auto">
          <a:xfrm flipV="1">
            <a:off x="3875088" y="2032000"/>
            <a:ext cx="2525712" cy="160338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2535" name="Line 39"/>
          <p:cNvSpPr>
            <a:spLocks noChangeShapeType="1"/>
          </p:cNvSpPr>
          <p:nvPr/>
        </p:nvSpPr>
        <p:spPr bwMode="auto">
          <a:xfrm>
            <a:off x="3090863" y="2105025"/>
            <a:ext cx="4673600" cy="1363663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2536" name="Text Box 40"/>
          <p:cNvSpPr txBox="1">
            <a:spLocks noChangeArrowheads="1"/>
          </p:cNvSpPr>
          <p:nvPr/>
        </p:nvSpPr>
        <p:spPr bwMode="auto">
          <a:xfrm>
            <a:off x="7018338" y="4244975"/>
            <a:ext cx="10779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solidFill>
                  <a:srgbClr val="990033"/>
                </a:solidFill>
                <a:latin typeface="Arial" pitchFamily="34" charset="0"/>
              </a:rPr>
              <a:t>mass %</a:t>
            </a:r>
          </a:p>
          <a:p>
            <a:pPr algn="ctr"/>
            <a:endParaRPr lang="ru-RU" sz="1400">
              <a:solidFill>
                <a:srgbClr val="990033"/>
              </a:solidFill>
              <a:latin typeface="Arial" pitchFamily="34" charset="0"/>
            </a:endParaRPr>
          </a:p>
        </p:txBody>
      </p:sp>
      <p:sp>
        <p:nvSpPr>
          <p:cNvPr id="1002537" name="Text Box 41"/>
          <p:cNvSpPr txBox="1">
            <a:spLocks noChangeArrowheads="1"/>
          </p:cNvSpPr>
          <p:nvPr/>
        </p:nvSpPr>
        <p:spPr bwMode="auto">
          <a:xfrm>
            <a:off x="3036888" y="4162425"/>
            <a:ext cx="2554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U – 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38;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Zr – 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4;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Fe – 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50</a:t>
            </a:r>
          </a:p>
        </p:txBody>
      </p:sp>
      <p:sp>
        <p:nvSpPr>
          <p:cNvPr id="1002538" name="Line 42"/>
          <p:cNvSpPr>
            <a:spLocks noChangeShapeType="1"/>
          </p:cNvSpPr>
          <p:nvPr/>
        </p:nvSpPr>
        <p:spPr bwMode="auto">
          <a:xfrm flipH="1">
            <a:off x="3657600" y="2192338"/>
            <a:ext cx="246063" cy="1973262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2539" name="Line 43"/>
          <p:cNvSpPr>
            <a:spLocks noChangeShapeType="1"/>
          </p:cNvSpPr>
          <p:nvPr/>
        </p:nvSpPr>
        <p:spPr bwMode="auto">
          <a:xfrm flipH="1">
            <a:off x="1871663" y="2105025"/>
            <a:ext cx="1249362" cy="2119313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A6BB6B91-C2DE-43BD-A8B3-1D33F2FC0FDA}" type="slidenum">
              <a:rPr lang="en-GB"/>
              <a:pPr/>
              <a:t>5</a:t>
            </a:fld>
            <a:endParaRPr lang="en-GB"/>
          </a:p>
        </p:txBody>
      </p:sp>
      <p:sp>
        <p:nvSpPr>
          <p:cNvPr id="983044" name="Rectangle 4"/>
          <p:cNvSpPr>
            <a:spLocks noGrp="1" noChangeArrowheads="1"/>
          </p:cNvSpPr>
          <p:nvPr>
            <p:ph type="title"/>
          </p:nvPr>
        </p:nvSpPr>
        <p:spPr>
          <a:xfrm>
            <a:off x="835025" y="0"/>
            <a:ext cx="7772400" cy="1143000"/>
          </a:xfrm>
          <a:noFill/>
          <a:ln/>
        </p:spPr>
        <p:txBody>
          <a:bodyPr/>
          <a:lstStyle/>
          <a:p>
            <a:pPr defTabSz="835025"/>
            <a:r>
              <a:rPr lang="en-US"/>
              <a:t>Experimental matrix of METCOR</a:t>
            </a:r>
          </a:p>
        </p:txBody>
      </p:sp>
      <p:graphicFrame>
        <p:nvGraphicFramePr>
          <p:cNvPr id="983045" name="Object 5"/>
          <p:cNvGraphicFramePr>
            <a:graphicFrameLocks noChangeAspect="1"/>
          </p:cNvGraphicFramePr>
          <p:nvPr/>
        </p:nvGraphicFramePr>
        <p:xfrm>
          <a:off x="806450" y="3362325"/>
          <a:ext cx="3810000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48" name="Документ" r:id="rId3" imgW="7682802" imgH="4106279" progId="Word.Document.8">
                  <p:embed/>
                </p:oleObj>
              </mc:Choice>
              <mc:Fallback>
                <p:oleObj name="Документ" r:id="rId3" imgW="7682802" imgH="4106279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3362325"/>
                        <a:ext cx="3810000" cy="198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46" name="Object 6"/>
          <p:cNvGraphicFramePr>
            <a:graphicFrameLocks noChangeAspect="1"/>
          </p:cNvGraphicFramePr>
          <p:nvPr/>
        </p:nvGraphicFramePr>
        <p:xfrm>
          <a:off x="533400" y="1457325"/>
          <a:ext cx="8353425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49" name="Документ" r:id="rId5" imgW="9946400" imgH="6069197" progId="Word.Document.8">
                  <p:embed/>
                </p:oleObj>
              </mc:Choice>
              <mc:Fallback>
                <p:oleObj name="Документ" r:id="rId5" imgW="9946400" imgH="6069197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57325"/>
                        <a:ext cx="8353425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047" name="Rectangle 7"/>
          <p:cNvSpPr>
            <a:spLocks noChangeArrowheads="1"/>
          </p:cNvSpPr>
          <p:nvPr/>
        </p:nvSpPr>
        <p:spPr bwMode="auto">
          <a:xfrm>
            <a:off x="1585913" y="849313"/>
            <a:ext cx="70373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GB" sz="1800">
                <a:solidFill>
                  <a:srgbClr val="000066"/>
                </a:solidFill>
              </a:rPr>
              <a:t>Phase 2: </a:t>
            </a:r>
            <a:r>
              <a:rPr lang="en-GB" sz="1800">
                <a:solidFill>
                  <a:srgbClr val="000066"/>
                </a:solidFill>
                <a:cs typeface="Times New Roman" pitchFamily="18" charset="0"/>
              </a:rPr>
              <a:t>Tests with suboxidized corium and </a:t>
            </a:r>
            <a:br>
              <a:rPr lang="en-GB" sz="1800">
                <a:solidFill>
                  <a:srgbClr val="000066"/>
                </a:solidFill>
                <a:cs typeface="Times New Roman" pitchFamily="18" charset="0"/>
              </a:rPr>
            </a:br>
            <a:r>
              <a:rPr lang="en-GB" sz="1800">
                <a:solidFill>
                  <a:srgbClr val="000066"/>
                </a:solidFill>
                <a:cs typeface="Times New Roman" pitchFamily="18" charset="0"/>
              </a:rPr>
              <a:t>           tests </a:t>
            </a:r>
            <a:r>
              <a:rPr lang="en-GB" sz="1800">
                <a:solidFill>
                  <a:srgbClr val="000066"/>
                </a:solidFill>
              </a:rPr>
              <a:t>with oxidized corium </a:t>
            </a:r>
            <a:r>
              <a:rPr lang="en-GB" sz="1800">
                <a:solidFill>
                  <a:srgbClr val="000066"/>
                </a:solidFill>
                <a:cs typeface="Times New Roman" pitchFamily="18" charset="0"/>
              </a:rPr>
              <a:t>in steam</a:t>
            </a:r>
          </a:p>
        </p:txBody>
      </p:sp>
    </p:spTree>
  </p:cSld>
  <p:clrMapOvr>
    <a:masterClrMapping/>
  </p:clrMapOvr>
  <p:transition advClick="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E3DA687E-A440-49E0-89BA-1F95CDA8B906}" type="slidenum">
              <a:rPr lang="en-GB"/>
              <a:pPr/>
              <a:t>50</a:t>
            </a:fld>
            <a:endParaRPr lang="en-GB"/>
          </a:p>
        </p:txBody>
      </p:sp>
      <p:sp>
        <p:nvSpPr>
          <p:cNvPr id="1004548" name="Rectangle 4"/>
          <p:cNvSpPr>
            <a:spLocks noGrp="1" noChangeArrowheads="1"/>
          </p:cNvSpPr>
          <p:nvPr>
            <p:ph type="title"/>
          </p:nvPr>
        </p:nvSpPr>
        <p:spPr>
          <a:xfrm>
            <a:off x="711200" y="261938"/>
            <a:ext cx="7772400" cy="639762"/>
          </a:xfrm>
          <a:noFill/>
          <a:ln/>
        </p:spPr>
        <p:txBody>
          <a:bodyPr/>
          <a:lstStyle/>
          <a:p>
            <a:r>
              <a:rPr lang="en-US"/>
              <a:t>Specimen temperature conditions and IZ final boundary position in the end of the test </a:t>
            </a:r>
            <a:endParaRPr lang="ru-RU"/>
          </a:p>
        </p:txBody>
      </p:sp>
      <p:sp>
        <p:nvSpPr>
          <p:cNvPr id="10045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1650" y="4132263"/>
            <a:ext cx="8170863" cy="191135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BZ" sz="1800" b="1">
                <a:effectLst/>
              </a:rPr>
              <a:t>A – </a:t>
            </a:r>
            <a:r>
              <a:rPr lang="en-US" sz="1800" b="1">
                <a:effectLst/>
              </a:rPr>
              <a:t>initial position of the specimen surface</a:t>
            </a:r>
            <a:r>
              <a:rPr lang="ru-RU" sz="1800" b="1">
                <a:effectLst/>
              </a:rPr>
              <a:t>, В – </a:t>
            </a:r>
            <a:r>
              <a:rPr lang="en-US" sz="1800" b="1">
                <a:effectLst/>
              </a:rPr>
              <a:t>final boundary of the interaction zone</a:t>
            </a:r>
            <a:endParaRPr lang="ru-RU" sz="1800" b="1">
              <a:effectLst/>
            </a:endParaRPr>
          </a:p>
          <a:p>
            <a:pPr>
              <a:lnSpc>
                <a:spcPct val="80000"/>
              </a:lnSpc>
            </a:pPr>
            <a:r>
              <a:rPr lang="en-US" sz="1800" b="1">
                <a:effectLst/>
              </a:rPr>
              <a:t>Calculated by the </a:t>
            </a:r>
            <a:r>
              <a:rPr lang="en-BZ" sz="1800" b="1">
                <a:effectLst/>
              </a:rPr>
              <a:t>ANSYS</a:t>
            </a:r>
            <a:r>
              <a:rPr lang="en-US" sz="1800" b="1">
                <a:effectLst/>
              </a:rPr>
              <a:t> code using the measured boundary conditions and temperatures in TC locations</a:t>
            </a:r>
            <a:endParaRPr lang="ru-RU" sz="1800" b="1">
              <a:effectLst/>
            </a:endParaRPr>
          </a:p>
          <a:p>
            <a:pPr>
              <a:lnSpc>
                <a:spcPct val="80000"/>
              </a:lnSpc>
            </a:pPr>
            <a:r>
              <a:rPr lang="en-US" sz="1800" b="1">
                <a:effectLst/>
              </a:rPr>
              <a:t>The IZ boundary is located in the</a:t>
            </a:r>
            <a:r>
              <a:rPr lang="ru-RU" sz="1800" b="1">
                <a:effectLst/>
              </a:rPr>
              <a:t> </a:t>
            </a:r>
            <a:r>
              <a:rPr lang="en-BZ" sz="1800" b="1">
                <a:effectLst/>
              </a:rPr>
              <a:t>1</a:t>
            </a:r>
            <a:r>
              <a:rPr lang="ru-RU" sz="1800" b="1">
                <a:effectLst/>
              </a:rPr>
              <a:t>06</a:t>
            </a:r>
            <a:r>
              <a:rPr lang="en-BZ" sz="1800" b="1">
                <a:effectLst/>
              </a:rPr>
              <a:t>0 - 1250</a:t>
            </a:r>
            <a:r>
              <a:rPr lang="en-BZ" sz="1800" b="1">
                <a:effectLst/>
                <a:sym typeface="Symbol" pitchFamily="18" charset="2"/>
              </a:rPr>
              <a:t></a:t>
            </a:r>
            <a:r>
              <a:rPr lang="en-BZ" sz="1800" b="1">
                <a:effectLst/>
              </a:rPr>
              <a:t>C temperature region</a:t>
            </a:r>
            <a:r>
              <a:rPr lang="ru-RU" sz="1800" b="1">
                <a:effectLst/>
              </a:rPr>
              <a:t> (1060-1160</a:t>
            </a:r>
            <a:r>
              <a:rPr lang="en-BZ" sz="1800" b="1">
                <a:effectLst/>
                <a:sym typeface="Symbol" pitchFamily="18" charset="2"/>
              </a:rPr>
              <a:t></a:t>
            </a:r>
            <a:r>
              <a:rPr lang="en-BZ" sz="1800" b="1">
                <a:effectLst/>
              </a:rPr>
              <a:t>C </a:t>
            </a:r>
            <a:r>
              <a:rPr lang="en-US" sz="1800" b="1">
                <a:effectLst/>
              </a:rPr>
              <a:t>in the central part</a:t>
            </a:r>
            <a:r>
              <a:rPr lang="ru-RU" sz="1800" b="1">
                <a:effectLst/>
              </a:rPr>
              <a:t>, </a:t>
            </a:r>
            <a:r>
              <a:rPr lang="en-US" sz="1800" b="1">
                <a:effectLst/>
              </a:rPr>
              <a:t>where the corrosion process is practically finished</a:t>
            </a:r>
            <a:r>
              <a:rPr lang="ru-RU" sz="1800" b="1">
                <a:effectLst/>
              </a:rPr>
              <a:t>)</a:t>
            </a:r>
          </a:p>
        </p:txBody>
      </p:sp>
      <p:pic>
        <p:nvPicPr>
          <p:cNvPr id="10045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346200"/>
            <a:ext cx="2665413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4551" name="Text Box 7"/>
          <p:cNvSpPr txBox="1">
            <a:spLocks noChangeArrowheads="1"/>
          </p:cNvSpPr>
          <p:nvPr/>
        </p:nvSpPr>
        <p:spPr bwMode="auto">
          <a:xfrm>
            <a:off x="0" y="1001713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400" b="0">
                <a:latin typeface="Arial" pitchFamily="34" charset="0"/>
              </a:rPr>
              <a:t>Т</a:t>
            </a:r>
            <a:r>
              <a:rPr lang="en-US" sz="1400" b="0">
                <a:latin typeface="Arial" pitchFamily="34" charset="0"/>
              </a:rPr>
              <a:t>,</a:t>
            </a:r>
            <a:r>
              <a:rPr lang="en-US" sz="1400" b="0" baseline="30000">
                <a:latin typeface="Arial" pitchFamily="34" charset="0"/>
              </a:rPr>
              <a:t>o</a:t>
            </a:r>
            <a:r>
              <a:rPr lang="en-US" sz="1400" b="0">
                <a:latin typeface="Arial" pitchFamily="34" charset="0"/>
              </a:rPr>
              <a:t>C</a:t>
            </a:r>
            <a:endParaRPr lang="ru-RU" sz="1400" b="0">
              <a:latin typeface="Arial" pitchFamily="34" charset="0"/>
            </a:endParaRPr>
          </a:p>
        </p:txBody>
      </p:sp>
      <p:sp>
        <p:nvSpPr>
          <p:cNvPr id="1004552" name="Text Box 8"/>
          <p:cNvSpPr txBox="1">
            <a:spLocks noChangeArrowheads="1"/>
          </p:cNvSpPr>
          <p:nvPr/>
        </p:nvSpPr>
        <p:spPr bwMode="auto">
          <a:xfrm>
            <a:off x="2701925" y="3400425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 b="0">
                <a:latin typeface="Arial" pitchFamily="34" charset="0"/>
              </a:rPr>
              <a:t>h, m</a:t>
            </a:r>
            <a:endParaRPr lang="ru-RU" sz="1400" b="0">
              <a:latin typeface="Arial" pitchFamily="34" charset="0"/>
            </a:endParaRPr>
          </a:p>
        </p:txBody>
      </p:sp>
      <p:grpSp>
        <p:nvGrpSpPr>
          <p:cNvPr id="1004553" name="Group 9"/>
          <p:cNvGrpSpPr>
            <a:grpSpLocks/>
          </p:cNvGrpSpPr>
          <p:nvPr/>
        </p:nvGrpSpPr>
        <p:grpSpPr bwMode="auto">
          <a:xfrm>
            <a:off x="3270250" y="1160463"/>
            <a:ext cx="5873750" cy="2573337"/>
            <a:chOff x="2060" y="731"/>
            <a:chExt cx="3700" cy="1621"/>
          </a:xfrm>
        </p:grpSpPr>
        <p:pic>
          <p:nvPicPr>
            <p:cNvPr id="1004554" name="Picture 10" descr="mcp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0" y="926"/>
              <a:ext cx="3700" cy="1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4555" name="Text Box 11"/>
            <p:cNvSpPr txBox="1">
              <a:spLocks noChangeArrowheads="1"/>
            </p:cNvSpPr>
            <p:nvPr/>
          </p:nvSpPr>
          <p:spPr bwMode="auto">
            <a:xfrm>
              <a:off x="2481" y="731"/>
              <a:ext cx="19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>
                  <a:latin typeface="Arial" pitchFamily="34" charset="0"/>
                </a:rPr>
                <a:t>A</a:t>
              </a:r>
              <a:endParaRPr lang="ru-RU" sz="1400">
                <a:latin typeface="Arial" pitchFamily="34" charset="0"/>
              </a:endParaRPr>
            </a:p>
          </p:txBody>
        </p:sp>
        <p:sp>
          <p:nvSpPr>
            <p:cNvPr id="1004556" name="Line 12"/>
            <p:cNvSpPr>
              <a:spLocks noChangeShapeType="1"/>
            </p:cNvSpPr>
            <p:nvPr/>
          </p:nvSpPr>
          <p:spPr bwMode="auto">
            <a:xfrm>
              <a:off x="2648" y="880"/>
              <a:ext cx="80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advClick="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30C2AC41-6BB2-448B-8150-26411DA4DF06}" type="slidenum">
              <a:rPr lang="en-GB"/>
              <a:pPr/>
              <a:t>51</a:t>
            </a:fld>
            <a:endParaRPr lang="en-GB"/>
          </a:p>
        </p:txBody>
      </p:sp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309563"/>
            <a:ext cx="7772400" cy="639762"/>
          </a:xfrm>
        </p:spPr>
        <p:txBody>
          <a:bodyPr/>
          <a:lstStyle/>
          <a:p>
            <a:r>
              <a:rPr lang="en-US"/>
              <a:t>U – Zr – Fe phase diagram section</a:t>
            </a:r>
            <a:endParaRPr lang="ru-RU"/>
          </a:p>
        </p:txBody>
      </p:sp>
      <p:grpSp>
        <p:nvGrpSpPr>
          <p:cNvPr id="1005648" name="Group 80"/>
          <p:cNvGrpSpPr>
            <a:grpSpLocks noChangeAspect="1"/>
          </p:cNvGrpSpPr>
          <p:nvPr/>
        </p:nvGrpSpPr>
        <p:grpSpPr bwMode="auto">
          <a:xfrm>
            <a:off x="2870200" y="919163"/>
            <a:ext cx="3876675" cy="4376737"/>
            <a:chOff x="2003" y="1140"/>
            <a:chExt cx="1754" cy="1980"/>
          </a:xfrm>
        </p:grpSpPr>
        <p:sp>
          <p:nvSpPr>
            <p:cNvPr id="1005574" name="AutoShape 6"/>
            <p:cNvSpPr>
              <a:spLocks noChangeAspect="1" noChangeArrowheads="1" noTextEdit="1"/>
            </p:cNvSpPr>
            <p:nvPr/>
          </p:nvSpPr>
          <p:spPr bwMode="auto">
            <a:xfrm>
              <a:off x="2003" y="1140"/>
              <a:ext cx="1754" cy="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5576" name="Rectangle 8"/>
            <p:cNvSpPr>
              <a:spLocks noChangeAspect="1" noChangeArrowheads="1"/>
            </p:cNvSpPr>
            <p:nvPr/>
          </p:nvSpPr>
          <p:spPr bwMode="auto">
            <a:xfrm>
              <a:off x="2003" y="1147"/>
              <a:ext cx="17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2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1005577" name="Rectangle 9"/>
            <p:cNvSpPr>
              <a:spLocks noChangeAspect="1" noChangeArrowheads="1"/>
            </p:cNvSpPr>
            <p:nvPr/>
          </p:nvSpPr>
          <p:spPr bwMode="auto">
            <a:xfrm>
              <a:off x="2136" y="1310"/>
              <a:ext cx="46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200">
                  <a:solidFill>
                    <a:srgbClr val="000000"/>
                  </a:solidFill>
                  <a:latin typeface="Times New Roman" pitchFamily="18" charset="0"/>
                </a:rPr>
                <a:t>Т</a:t>
              </a:r>
              <a:endParaRPr lang="ru-RU"/>
            </a:p>
          </p:txBody>
        </p:sp>
        <p:sp>
          <p:nvSpPr>
            <p:cNvPr id="1005578" name="Rectangle 10"/>
            <p:cNvSpPr>
              <a:spLocks noChangeAspect="1" noChangeArrowheads="1"/>
            </p:cNvSpPr>
            <p:nvPr/>
          </p:nvSpPr>
          <p:spPr bwMode="auto">
            <a:xfrm>
              <a:off x="2199" y="1310"/>
              <a:ext cx="35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200">
                  <a:solidFill>
                    <a:srgbClr val="000000"/>
                  </a:solidFill>
                  <a:latin typeface="Times New Roman" pitchFamily="18" charset="0"/>
                </a:rPr>
                <a:t>, </a:t>
              </a:r>
              <a:endParaRPr lang="ru-RU"/>
            </a:p>
          </p:txBody>
        </p:sp>
        <p:sp>
          <p:nvSpPr>
            <p:cNvPr id="1005579" name="Rectangle 11"/>
            <p:cNvSpPr>
              <a:spLocks noChangeAspect="1" noChangeArrowheads="1"/>
            </p:cNvSpPr>
            <p:nvPr/>
          </p:nvSpPr>
          <p:spPr bwMode="auto">
            <a:xfrm>
              <a:off x="2250" y="1304"/>
              <a:ext cx="27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200">
                  <a:solidFill>
                    <a:srgbClr val="000000"/>
                  </a:solidFill>
                  <a:latin typeface="Symbol" pitchFamily="18" charset="2"/>
                </a:rPr>
                <a:t>°</a:t>
              </a:r>
              <a:endParaRPr lang="ru-RU"/>
            </a:p>
          </p:txBody>
        </p:sp>
        <p:sp>
          <p:nvSpPr>
            <p:cNvPr id="1005580" name="Rectangle 12"/>
            <p:cNvSpPr>
              <a:spLocks noChangeAspect="1" noChangeArrowheads="1"/>
            </p:cNvSpPr>
            <p:nvPr/>
          </p:nvSpPr>
          <p:spPr bwMode="auto">
            <a:xfrm>
              <a:off x="2288" y="1310"/>
              <a:ext cx="50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200">
                  <a:solidFill>
                    <a:srgbClr val="000000"/>
                  </a:solidFill>
                  <a:latin typeface="Times New Roman" pitchFamily="18" charset="0"/>
                </a:rPr>
                <a:t>С</a:t>
              </a:r>
              <a:endParaRPr lang="ru-RU"/>
            </a:p>
          </p:txBody>
        </p:sp>
        <p:sp>
          <p:nvSpPr>
            <p:cNvPr id="1005581" name="Rectangle 13"/>
            <p:cNvSpPr>
              <a:spLocks noChangeAspect="1" noChangeArrowheads="1"/>
            </p:cNvSpPr>
            <p:nvPr/>
          </p:nvSpPr>
          <p:spPr bwMode="auto">
            <a:xfrm>
              <a:off x="2358" y="1310"/>
              <a:ext cx="17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1005582" name="Rectangle 14"/>
            <p:cNvSpPr>
              <a:spLocks noChangeAspect="1" noChangeArrowheads="1"/>
            </p:cNvSpPr>
            <p:nvPr/>
          </p:nvSpPr>
          <p:spPr bwMode="auto">
            <a:xfrm>
              <a:off x="2174" y="2908"/>
              <a:ext cx="161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200">
                  <a:solidFill>
                    <a:srgbClr val="000000"/>
                  </a:solidFill>
                  <a:latin typeface="Times New Roman" pitchFamily="18" charset="0"/>
                </a:rPr>
                <a:t>U, Zr</a:t>
              </a:r>
              <a:endParaRPr lang="ru-RU"/>
            </a:p>
          </p:txBody>
        </p:sp>
        <p:sp>
          <p:nvSpPr>
            <p:cNvPr id="1005583" name="Rectangle 15"/>
            <p:cNvSpPr>
              <a:spLocks noChangeAspect="1" noChangeArrowheads="1"/>
            </p:cNvSpPr>
            <p:nvPr/>
          </p:nvSpPr>
          <p:spPr bwMode="auto">
            <a:xfrm>
              <a:off x="2396" y="2854"/>
              <a:ext cx="17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1005584" name="Rectangle 16"/>
            <p:cNvSpPr>
              <a:spLocks noChangeAspect="1" noChangeArrowheads="1"/>
            </p:cNvSpPr>
            <p:nvPr/>
          </p:nvSpPr>
          <p:spPr bwMode="auto">
            <a:xfrm>
              <a:off x="2459" y="2854"/>
              <a:ext cx="17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1005585" name="Rectangle 17"/>
            <p:cNvSpPr>
              <a:spLocks noChangeAspect="1" noChangeArrowheads="1"/>
            </p:cNvSpPr>
            <p:nvPr/>
          </p:nvSpPr>
          <p:spPr bwMode="auto">
            <a:xfrm>
              <a:off x="2738" y="2854"/>
              <a:ext cx="17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1005586" name="Rectangle 18"/>
            <p:cNvSpPr>
              <a:spLocks noChangeAspect="1" noChangeArrowheads="1"/>
            </p:cNvSpPr>
            <p:nvPr/>
          </p:nvSpPr>
          <p:spPr bwMode="auto">
            <a:xfrm>
              <a:off x="3022" y="2854"/>
              <a:ext cx="17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1005587" name="Rectangle 19"/>
            <p:cNvSpPr>
              <a:spLocks noChangeAspect="1" noChangeArrowheads="1"/>
            </p:cNvSpPr>
            <p:nvPr/>
          </p:nvSpPr>
          <p:spPr bwMode="auto">
            <a:xfrm>
              <a:off x="3307" y="2854"/>
              <a:ext cx="17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1005588" name="Rectangle 20"/>
            <p:cNvSpPr>
              <a:spLocks noChangeAspect="1" noChangeArrowheads="1"/>
            </p:cNvSpPr>
            <p:nvPr/>
          </p:nvSpPr>
          <p:spPr bwMode="auto">
            <a:xfrm>
              <a:off x="3544" y="2926"/>
              <a:ext cx="73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200">
                  <a:solidFill>
                    <a:srgbClr val="000000"/>
                  </a:solidFill>
                  <a:latin typeface="Times New Roman" pitchFamily="18" charset="0"/>
                </a:rPr>
                <a:t>Fe</a:t>
              </a:r>
              <a:endParaRPr lang="ru-RU"/>
            </a:p>
          </p:txBody>
        </p:sp>
        <p:sp>
          <p:nvSpPr>
            <p:cNvPr id="1005589" name="Rectangle 21"/>
            <p:cNvSpPr>
              <a:spLocks noChangeAspect="1" noChangeArrowheads="1"/>
            </p:cNvSpPr>
            <p:nvPr/>
          </p:nvSpPr>
          <p:spPr bwMode="auto">
            <a:xfrm>
              <a:off x="3687" y="2854"/>
              <a:ext cx="1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1005590" name="Rectangle 22"/>
            <p:cNvSpPr>
              <a:spLocks noChangeAspect="1" noChangeArrowheads="1"/>
            </p:cNvSpPr>
            <p:nvPr/>
          </p:nvSpPr>
          <p:spPr bwMode="auto">
            <a:xfrm>
              <a:off x="2776" y="2968"/>
              <a:ext cx="231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200">
                  <a:solidFill>
                    <a:srgbClr val="000000"/>
                  </a:solidFill>
                  <a:latin typeface="Times New Roman" pitchFamily="18" charset="0"/>
                </a:rPr>
                <a:t>mass %</a:t>
              </a:r>
              <a:endParaRPr lang="ru-RU"/>
            </a:p>
          </p:txBody>
        </p:sp>
        <p:sp>
          <p:nvSpPr>
            <p:cNvPr id="1005591" name="Rectangle 23"/>
            <p:cNvSpPr>
              <a:spLocks noChangeAspect="1" noChangeArrowheads="1"/>
            </p:cNvSpPr>
            <p:nvPr/>
          </p:nvSpPr>
          <p:spPr bwMode="auto">
            <a:xfrm>
              <a:off x="3098" y="2968"/>
              <a:ext cx="18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1005592" name="Rectangle 24"/>
            <p:cNvSpPr>
              <a:spLocks noChangeAspect="1" noChangeArrowheads="1"/>
            </p:cNvSpPr>
            <p:nvPr/>
          </p:nvSpPr>
          <p:spPr bwMode="auto">
            <a:xfrm>
              <a:off x="2820" y="1171"/>
              <a:ext cx="157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200">
                  <a:solidFill>
                    <a:srgbClr val="000000"/>
                  </a:solidFill>
                  <a:latin typeface="Times New Roman" pitchFamily="18" charset="0"/>
                </a:rPr>
                <a:t>MCP</a:t>
              </a:r>
              <a:endParaRPr lang="ru-RU"/>
            </a:p>
          </p:txBody>
        </p:sp>
        <p:sp>
          <p:nvSpPr>
            <p:cNvPr id="1005593" name="Rectangle 25"/>
            <p:cNvSpPr>
              <a:spLocks noChangeAspect="1" noChangeArrowheads="1"/>
            </p:cNvSpPr>
            <p:nvPr/>
          </p:nvSpPr>
          <p:spPr bwMode="auto">
            <a:xfrm>
              <a:off x="3041" y="1171"/>
              <a:ext cx="23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200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ru-RU"/>
            </a:p>
          </p:txBody>
        </p:sp>
        <p:sp>
          <p:nvSpPr>
            <p:cNvPr id="1005594" name="Rectangle 26"/>
            <p:cNvSpPr>
              <a:spLocks noChangeAspect="1" noChangeArrowheads="1"/>
            </p:cNvSpPr>
            <p:nvPr/>
          </p:nvSpPr>
          <p:spPr bwMode="auto">
            <a:xfrm>
              <a:off x="3073" y="1171"/>
              <a:ext cx="35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2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ru-RU"/>
            </a:p>
          </p:txBody>
        </p:sp>
        <p:sp>
          <p:nvSpPr>
            <p:cNvPr id="1005595" name="Rectangle 27"/>
            <p:cNvSpPr>
              <a:spLocks noChangeAspect="1" noChangeArrowheads="1"/>
            </p:cNvSpPr>
            <p:nvPr/>
          </p:nvSpPr>
          <p:spPr bwMode="auto">
            <a:xfrm>
              <a:off x="3117" y="1171"/>
              <a:ext cx="17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1005596" name="Line 28"/>
            <p:cNvSpPr>
              <a:spLocks noChangeAspect="1" noChangeShapeType="1"/>
            </p:cNvSpPr>
            <p:nvPr/>
          </p:nvSpPr>
          <p:spPr bwMode="auto">
            <a:xfrm>
              <a:off x="2288" y="2804"/>
              <a:ext cx="131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5597" name="Line 29"/>
            <p:cNvSpPr>
              <a:spLocks noChangeAspect="1" noChangeShapeType="1"/>
            </p:cNvSpPr>
            <p:nvPr/>
          </p:nvSpPr>
          <p:spPr bwMode="auto">
            <a:xfrm>
              <a:off x="2288" y="2804"/>
              <a:ext cx="0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5598" name="Line 30"/>
            <p:cNvSpPr>
              <a:spLocks noChangeAspect="1" noChangeShapeType="1"/>
            </p:cNvSpPr>
            <p:nvPr/>
          </p:nvSpPr>
          <p:spPr bwMode="auto">
            <a:xfrm>
              <a:off x="2554" y="2804"/>
              <a:ext cx="0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5599" name="Line 31"/>
            <p:cNvSpPr>
              <a:spLocks noChangeAspect="1" noChangeShapeType="1"/>
            </p:cNvSpPr>
            <p:nvPr/>
          </p:nvSpPr>
          <p:spPr bwMode="auto">
            <a:xfrm>
              <a:off x="2814" y="2804"/>
              <a:ext cx="0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5600" name="Line 32"/>
            <p:cNvSpPr>
              <a:spLocks noChangeAspect="1" noChangeShapeType="1"/>
            </p:cNvSpPr>
            <p:nvPr/>
          </p:nvSpPr>
          <p:spPr bwMode="auto">
            <a:xfrm>
              <a:off x="3073" y="2804"/>
              <a:ext cx="0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5601" name="Line 33"/>
            <p:cNvSpPr>
              <a:spLocks noChangeAspect="1" noChangeShapeType="1"/>
            </p:cNvSpPr>
            <p:nvPr/>
          </p:nvSpPr>
          <p:spPr bwMode="auto">
            <a:xfrm>
              <a:off x="3333" y="2804"/>
              <a:ext cx="0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5602" name="Line 34"/>
            <p:cNvSpPr>
              <a:spLocks noChangeAspect="1" noChangeShapeType="1"/>
            </p:cNvSpPr>
            <p:nvPr/>
          </p:nvSpPr>
          <p:spPr bwMode="auto">
            <a:xfrm>
              <a:off x="3599" y="2804"/>
              <a:ext cx="0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5603" name="Line 35"/>
            <p:cNvSpPr>
              <a:spLocks noChangeAspect="1" noChangeShapeType="1"/>
            </p:cNvSpPr>
            <p:nvPr/>
          </p:nvSpPr>
          <p:spPr bwMode="auto">
            <a:xfrm>
              <a:off x="2421" y="2804"/>
              <a:ext cx="0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5604" name="Line 36"/>
            <p:cNvSpPr>
              <a:spLocks noChangeAspect="1" noChangeShapeType="1"/>
            </p:cNvSpPr>
            <p:nvPr/>
          </p:nvSpPr>
          <p:spPr bwMode="auto">
            <a:xfrm>
              <a:off x="2681" y="2804"/>
              <a:ext cx="0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5605" name="Line 37"/>
            <p:cNvSpPr>
              <a:spLocks noChangeAspect="1" noChangeShapeType="1"/>
            </p:cNvSpPr>
            <p:nvPr/>
          </p:nvSpPr>
          <p:spPr bwMode="auto">
            <a:xfrm>
              <a:off x="2940" y="2804"/>
              <a:ext cx="0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5606" name="Line 38"/>
            <p:cNvSpPr>
              <a:spLocks noChangeAspect="1" noChangeShapeType="1"/>
            </p:cNvSpPr>
            <p:nvPr/>
          </p:nvSpPr>
          <p:spPr bwMode="auto">
            <a:xfrm>
              <a:off x="3206" y="2804"/>
              <a:ext cx="0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5607" name="Line 39"/>
            <p:cNvSpPr>
              <a:spLocks noChangeAspect="1" noChangeShapeType="1"/>
            </p:cNvSpPr>
            <p:nvPr/>
          </p:nvSpPr>
          <p:spPr bwMode="auto">
            <a:xfrm>
              <a:off x="3466" y="2804"/>
              <a:ext cx="0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5608" name="Rectangle 40"/>
            <p:cNvSpPr>
              <a:spLocks noChangeAspect="1" noChangeArrowheads="1"/>
            </p:cNvSpPr>
            <p:nvPr/>
          </p:nvSpPr>
          <p:spPr bwMode="auto">
            <a:xfrm>
              <a:off x="2256" y="2861"/>
              <a:ext cx="52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40</a:t>
              </a:r>
              <a:endParaRPr lang="ru-RU"/>
            </a:p>
          </p:txBody>
        </p:sp>
        <p:sp>
          <p:nvSpPr>
            <p:cNvPr id="1005609" name="Rectangle 41"/>
            <p:cNvSpPr>
              <a:spLocks noChangeAspect="1" noChangeArrowheads="1"/>
            </p:cNvSpPr>
            <p:nvPr/>
          </p:nvSpPr>
          <p:spPr bwMode="auto">
            <a:xfrm>
              <a:off x="2516" y="2861"/>
              <a:ext cx="52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50</a:t>
              </a:r>
              <a:endParaRPr lang="ru-RU"/>
            </a:p>
          </p:txBody>
        </p:sp>
        <p:sp>
          <p:nvSpPr>
            <p:cNvPr id="1005610" name="Rectangle 42"/>
            <p:cNvSpPr>
              <a:spLocks noChangeAspect="1" noChangeArrowheads="1"/>
            </p:cNvSpPr>
            <p:nvPr/>
          </p:nvSpPr>
          <p:spPr bwMode="auto">
            <a:xfrm>
              <a:off x="2782" y="2861"/>
              <a:ext cx="52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60</a:t>
              </a:r>
              <a:endParaRPr lang="ru-RU"/>
            </a:p>
          </p:txBody>
        </p:sp>
        <p:sp>
          <p:nvSpPr>
            <p:cNvPr id="1005611" name="Rectangle 43"/>
            <p:cNvSpPr>
              <a:spLocks noChangeAspect="1" noChangeArrowheads="1"/>
            </p:cNvSpPr>
            <p:nvPr/>
          </p:nvSpPr>
          <p:spPr bwMode="auto">
            <a:xfrm>
              <a:off x="3041" y="2861"/>
              <a:ext cx="52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70</a:t>
              </a:r>
              <a:endParaRPr lang="ru-RU"/>
            </a:p>
          </p:txBody>
        </p:sp>
        <p:sp>
          <p:nvSpPr>
            <p:cNvPr id="1005612" name="Rectangle 44"/>
            <p:cNvSpPr>
              <a:spLocks noChangeAspect="1" noChangeArrowheads="1"/>
            </p:cNvSpPr>
            <p:nvPr/>
          </p:nvSpPr>
          <p:spPr bwMode="auto">
            <a:xfrm>
              <a:off x="3301" y="2861"/>
              <a:ext cx="52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80</a:t>
              </a:r>
              <a:endParaRPr lang="ru-RU"/>
            </a:p>
          </p:txBody>
        </p:sp>
        <p:sp>
          <p:nvSpPr>
            <p:cNvPr id="1005613" name="Rectangle 45"/>
            <p:cNvSpPr>
              <a:spLocks noChangeAspect="1" noChangeArrowheads="1"/>
            </p:cNvSpPr>
            <p:nvPr/>
          </p:nvSpPr>
          <p:spPr bwMode="auto">
            <a:xfrm>
              <a:off x="3573" y="2855"/>
              <a:ext cx="52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90</a:t>
              </a:r>
              <a:endParaRPr lang="ru-RU"/>
            </a:p>
          </p:txBody>
        </p:sp>
        <p:sp>
          <p:nvSpPr>
            <p:cNvPr id="1005614" name="Line 46"/>
            <p:cNvSpPr>
              <a:spLocks noChangeAspect="1" noChangeShapeType="1"/>
            </p:cNvSpPr>
            <p:nvPr/>
          </p:nvSpPr>
          <p:spPr bwMode="auto">
            <a:xfrm flipV="1">
              <a:off x="2288" y="1494"/>
              <a:ext cx="0" cy="13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5615" name="Line 47"/>
            <p:cNvSpPr>
              <a:spLocks noChangeAspect="1" noChangeShapeType="1"/>
            </p:cNvSpPr>
            <p:nvPr/>
          </p:nvSpPr>
          <p:spPr bwMode="auto">
            <a:xfrm flipV="1">
              <a:off x="2554" y="1494"/>
              <a:ext cx="0" cy="13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5616" name="Line 48"/>
            <p:cNvSpPr>
              <a:spLocks noChangeAspect="1" noChangeShapeType="1"/>
            </p:cNvSpPr>
            <p:nvPr/>
          </p:nvSpPr>
          <p:spPr bwMode="auto">
            <a:xfrm flipV="1">
              <a:off x="2814" y="1494"/>
              <a:ext cx="0" cy="13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5617" name="Line 49"/>
            <p:cNvSpPr>
              <a:spLocks noChangeAspect="1" noChangeShapeType="1"/>
            </p:cNvSpPr>
            <p:nvPr/>
          </p:nvSpPr>
          <p:spPr bwMode="auto">
            <a:xfrm flipV="1">
              <a:off x="3073" y="1494"/>
              <a:ext cx="0" cy="13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5618" name="Line 50"/>
            <p:cNvSpPr>
              <a:spLocks noChangeAspect="1" noChangeShapeType="1"/>
            </p:cNvSpPr>
            <p:nvPr/>
          </p:nvSpPr>
          <p:spPr bwMode="auto">
            <a:xfrm flipV="1">
              <a:off x="3333" y="1494"/>
              <a:ext cx="0" cy="13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5619" name="Line 51"/>
            <p:cNvSpPr>
              <a:spLocks noChangeAspect="1" noChangeShapeType="1"/>
            </p:cNvSpPr>
            <p:nvPr/>
          </p:nvSpPr>
          <p:spPr bwMode="auto">
            <a:xfrm flipV="1">
              <a:off x="3599" y="1494"/>
              <a:ext cx="0" cy="13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5620" name="Line 52"/>
            <p:cNvSpPr>
              <a:spLocks noChangeAspect="1" noChangeShapeType="1"/>
            </p:cNvSpPr>
            <p:nvPr/>
          </p:nvSpPr>
          <p:spPr bwMode="auto">
            <a:xfrm flipV="1">
              <a:off x="2206" y="1494"/>
              <a:ext cx="0" cy="13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5621" name="Line 53"/>
            <p:cNvSpPr>
              <a:spLocks noChangeAspect="1" noChangeShapeType="1"/>
            </p:cNvSpPr>
            <p:nvPr/>
          </p:nvSpPr>
          <p:spPr bwMode="auto">
            <a:xfrm flipH="1">
              <a:off x="2161" y="2804"/>
              <a:ext cx="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5622" name="Line 54"/>
            <p:cNvSpPr>
              <a:spLocks noChangeAspect="1" noChangeShapeType="1"/>
            </p:cNvSpPr>
            <p:nvPr/>
          </p:nvSpPr>
          <p:spPr bwMode="auto">
            <a:xfrm flipH="1">
              <a:off x="2161" y="2544"/>
              <a:ext cx="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5623" name="Line 55"/>
            <p:cNvSpPr>
              <a:spLocks noChangeAspect="1" noChangeShapeType="1"/>
            </p:cNvSpPr>
            <p:nvPr/>
          </p:nvSpPr>
          <p:spPr bwMode="auto">
            <a:xfrm flipH="1">
              <a:off x="2161" y="2279"/>
              <a:ext cx="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5624" name="Line 56"/>
            <p:cNvSpPr>
              <a:spLocks noChangeAspect="1" noChangeShapeType="1"/>
            </p:cNvSpPr>
            <p:nvPr/>
          </p:nvSpPr>
          <p:spPr bwMode="auto">
            <a:xfrm flipH="1">
              <a:off x="2161" y="2019"/>
              <a:ext cx="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5625" name="Line 57"/>
            <p:cNvSpPr>
              <a:spLocks noChangeAspect="1" noChangeShapeType="1"/>
            </p:cNvSpPr>
            <p:nvPr/>
          </p:nvSpPr>
          <p:spPr bwMode="auto">
            <a:xfrm flipH="1">
              <a:off x="2161" y="1754"/>
              <a:ext cx="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5626" name="Line 58"/>
            <p:cNvSpPr>
              <a:spLocks noChangeAspect="1" noChangeShapeType="1"/>
            </p:cNvSpPr>
            <p:nvPr/>
          </p:nvSpPr>
          <p:spPr bwMode="auto">
            <a:xfrm flipH="1">
              <a:off x="2161" y="1494"/>
              <a:ext cx="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5627" name="Line 59"/>
            <p:cNvSpPr>
              <a:spLocks noChangeAspect="1" noChangeShapeType="1"/>
            </p:cNvSpPr>
            <p:nvPr/>
          </p:nvSpPr>
          <p:spPr bwMode="auto">
            <a:xfrm flipH="1">
              <a:off x="2180" y="2671"/>
              <a:ext cx="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5628" name="Line 60"/>
            <p:cNvSpPr>
              <a:spLocks noChangeAspect="1" noChangeShapeType="1"/>
            </p:cNvSpPr>
            <p:nvPr/>
          </p:nvSpPr>
          <p:spPr bwMode="auto">
            <a:xfrm flipH="1">
              <a:off x="2180" y="2412"/>
              <a:ext cx="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5629" name="Line 61"/>
            <p:cNvSpPr>
              <a:spLocks noChangeAspect="1" noChangeShapeType="1"/>
            </p:cNvSpPr>
            <p:nvPr/>
          </p:nvSpPr>
          <p:spPr bwMode="auto">
            <a:xfrm flipH="1">
              <a:off x="2180" y="2152"/>
              <a:ext cx="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5630" name="Line 62"/>
            <p:cNvSpPr>
              <a:spLocks noChangeAspect="1" noChangeShapeType="1"/>
            </p:cNvSpPr>
            <p:nvPr/>
          </p:nvSpPr>
          <p:spPr bwMode="auto">
            <a:xfrm flipH="1">
              <a:off x="2180" y="1886"/>
              <a:ext cx="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5631" name="Line 63"/>
            <p:cNvSpPr>
              <a:spLocks noChangeAspect="1" noChangeShapeType="1"/>
            </p:cNvSpPr>
            <p:nvPr/>
          </p:nvSpPr>
          <p:spPr bwMode="auto">
            <a:xfrm flipH="1">
              <a:off x="2180" y="1627"/>
              <a:ext cx="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5632" name="Rectangle 64"/>
            <p:cNvSpPr>
              <a:spLocks noChangeAspect="1" noChangeArrowheads="1"/>
            </p:cNvSpPr>
            <p:nvPr/>
          </p:nvSpPr>
          <p:spPr bwMode="auto">
            <a:xfrm>
              <a:off x="2003" y="2760"/>
              <a:ext cx="103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1000</a:t>
              </a:r>
              <a:endParaRPr lang="ru-RU"/>
            </a:p>
          </p:txBody>
        </p:sp>
        <p:sp>
          <p:nvSpPr>
            <p:cNvPr id="1005633" name="Rectangle 65"/>
            <p:cNvSpPr>
              <a:spLocks noChangeAspect="1" noChangeArrowheads="1"/>
            </p:cNvSpPr>
            <p:nvPr/>
          </p:nvSpPr>
          <p:spPr bwMode="auto">
            <a:xfrm>
              <a:off x="2003" y="2500"/>
              <a:ext cx="103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1100</a:t>
              </a:r>
              <a:endParaRPr lang="ru-RU"/>
            </a:p>
          </p:txBody>
        </p:sp>
        <p:sp>
          <p:nvSpPr>
            <p:cNvPr id="1005634" name="Rectangle 66"/>
            <p:cNvSpPr>
              <a:spLocks noChangeAspect="1" noChangeArrowheads="1"/>
            </p:cNvSpPr>
            <p:nvPr/>
          </p:nvSpPr>
          <p:spPr bwMode="auto">
            <a:xfrm>
              <a:off x="2003" y="2241"/>
              <a:ext cx="103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1200</a:t>
              </a:r>
              <a:endParaRPr lang="ru-RU"/>
            </a:p>
          </p:txBody>
        </p:sp>
        <p:sp>
          <p:nvSpPr>
            <p:cNvPr id="1005635" name="Rectangle 67"/>
            <p:cNvSpPr>
              <a:spLocks noChangeAspect="1" noChangeArrowheads="1"/>
            </p:cNvSpPr>
            <p:nvPr/>
          </p:nvSpPr>
          <p:spPr bwMode="auto">
            <a:xfrm>
              <a:off x="2003" y="1975"/>
              <a:ext cx="103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1300</a:t>
              </a:r>
              <a:endParaRPr lang="ru-RU"/>
            </a:p>
          </p:txBody>
        </p:sp>
        <p:sp>
          <p:nvSpPr>
            <p:cNvPr id="1005636" name="Rectangle 68"/>
            <p:cNvSpPr>
              <a:spLocks noChangeAspect="1" noChangeArrowheads="1"/>
            </p:cNvSpPr>
            <p:nvPr/>
          </p:nvSpPr>
          <p:spPr bwMode="auto">
            <a:xfrm>
              <a:off x="2003" y="1716"/>
              <a:ext cx="103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1400</a:t>
              </a:r>
              <a:endParaRPr lang="ru-RU"/>
            </a:p>
          </p:txBody>
        </p:sp>
        <p:sp>
          <p:nvSpPr>
            <p:cNvPr id="1005637" name="Rectangle 69"/>
            <p:cNvSpPr>
              <a:spLocks noChangeAspect="1" noChangeArrowheads="1"/>
            </p:cNvSpPr>
            <p:nvPr/>
          </p:nvSpPr>
          <p:spPr bwMode="auto">
            <a:xfrm>
              <a:off x="2003" y="1450"/>
              <a:ext cx="103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1500</a:t>
              </a:r>
              <a:endParaRPr lang="ru-RU"/>
            </a:p>
          </p:txBody>
        </p:sp>
        <p:sp>
          <p:nvSpPr>
            <p:cNvPr id="1005638" name="Line 70"/>
            <p:cNvSpPr>
              <a:spLocks noChangeAspect="1" noChangeShapeType="1"/>
            </p:cNvSpPr>
            <p:nvPr/>
          </p:nvSpPr>
          <p:spPr bwMode="auto">
            <a:xfrm>
              <a:off x="2288" y="2544"/>
              <a:ext cx="13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5639" name="Line 71"/>
            <p:cNvSpPr>
              <a:spLocks noChangeAspect="1" noChangeShapeType="1"/>
            </p:cNvSpPr>
            <p:nvPr/>
          </p:nvSpPr>
          <p:spPr bwMode="auto">
            <a:xfrm>
              <a:off x="2288" y="2279"/>
              <a:ext cx="13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5640" name="Line 72"/>
            <p:cNvSpPr>
              <a:spLocks noChangeAspect="1" noChangeShapeType="1"/>
            </p:cNvSpPr>
            <p:nvPr/>
          </p:nvSpPr>
          <p:spPr bwMode="auto">
            <a:xfrm>
              <a:off x="2288" y="2019"/>
              <a:ext cx="13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5641" name="Line 73"/>
            <p:cNvSpPr>
              <a:spLocks noChangeAspect="1" noChangeShapeType="1"/>
            </p:cNvSpPr>
            <p:nvPr/>
          </p:nvSpPr>
          <p:spPr bwMode="auto">
            <a:xfrm>
              <a:off x="2288" y="1754"/>
              <a:ext cx="13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5642" name="Line 74"/>
            <p:cNvSpPr>
              <a:spLocks noChangeAspect="1" noChangeShapeType="1"/>
            </p:cNvSpPr>
            <p:nvPr/>
          </p:nvSpPr>
          <p:spPr bwMode="auto">
            <a:xfrm>
              <a:off x="2288" y="1494"/>
              <a:ext cx="13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5643" name="Freeform 75"/>
            <p:cNvSpPr>
              <a:spLocks noChangeAspect="1"/>
            </p:cNvSpPr>
            <p:nvPr/>
          </p:nvSpPr>
          <p:spPr bwMode="auto">
            <a:xfrm>
              <a:off x="2288" y="2639"/>
              <a:ext cx="1311" cy="32"/>
            </a:xfrm>
            <a:custGeom>
              <a:avLst/>
              <a:gdLst>
                <a:gd name="T0" fmla="*/ 1311 w 1311"/>
                <a:gd name="T1" fmla="*/ 0 h 32"/>
                <a:gd name="T2" fmla="*/ 1178 w 1311"/>
                <a:gd name="T3" fmla="*/ 0 h 32"/>
                <a:gd name="T4" fmla="*/ 1045 w 1311"/>
                <a:gd name="T5" fmla="*/ 0 h 32"/>
                <a:gd name="T6" fmla="*/ 918 w 1311"/>
                <a:gd name="T7" fmla="*/ 0 h 32"/>
                <a:gd name="T8" fmla="*/ 785 w 1311"/>
                <a:gd name="T9" fmla="*/ 0 h 32"/>
                <a:gd name="T10" fmla="*/ 652 w 1311"/>
                <a:gd name="T11" fmla="*/ 0 h 32"/>
                <a:gd name="T12" fmla="*/ 526 w 1311"/>
                <a:gd name="T13" fmla="*/ 32 h 32"/>
                <a:gd name="T14" fmla="*/ 393 w 1311"/>
                <a:gd name="T15" fmla="*/ 19 h 32"/>
                <a:gd name="T16" fmla="*/ 266 w 1311"/>
                <a:gd name="T17" fmla="*/ 0 h 32"/>
                <a:gd name="T18" fmla="*/ 133 w 1311"/>
                <a:gd name="T19" fmla="*/ 0 h 32"/>
                <a:gd name="T20" fmla="*/ 0 w 1311"/>
                <a:gd name="T2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1" h="32">
                  <a:moveTo>
                    <a:pt x="1311" y="0"/>
                  </a:moveTo>
                  <a:lnTo>
                    <a:pt x="1178" y="0"/>
                  </a:lnTo>
                  <a:lnTo>
                    <a:pt x="1045" y="0"/>
                  </a:lnTo>
                  <a:lnTo>
                    <a:pt x="918" y="0"/>
                  </a:lnTo>
                  <a:lnTo>
                    <a:pt x="785" y="0"/>
                  </a:lnTo>
                  <a:lnTo>
                    <a:pt x="652" y="0"/>
                  </a:lnTo>
                  <a:lnTo>
                    <a:pt x="526" y="32"/>
                  </a:lnTo>
                  <a:lnTo>
                    <a:pt x="393" y="19"/>
                  </a:lnTo>
                  <a:lnTo>
                    <a:pt x="266" y="0"/>
                  </a:lnTo>
                  <a:lnTo>
                    <a:pt x="133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5644" name="Freeform 76"/>
            <p:cNvSpPr>
              <a:spLocks noChangeAspect="1"/>
            </p:cNvSpPr>
            <p:nvPr/>
          </p:nvSpPr>
          <p:spPr bwMode="auto">
            <a:xfrm>
              <a:off x="2288" y="1570"/>
              <a:ext cx="1311" cy="759"/>
            </a:xfrm>
            <a:custGeom>
              <a:avLst/>
              <a:gdLst>
                <a:gd name="T0" fmla="*/ 1311 w 1311"/>
                <a:gd name="T1" fmla="*/ 0 h 759"/>
                <a:gd name="T2" fmla="*/ 1178 w 1311"/>
                <a:gd name="T3" fmla="*/ 101 h 759"/>
                <a:gd name="T4" fmla="*/ 1045 w 1311"/>
                <a:gd name="T5" fmla="*/ 222 h 759"/>
                <a:gd name="T6" fmla="*/ 918 w 1311"/>
                <a:gd name="T7" fmla="*/ 367 h 759"/>
                <a:gd name="T8" fmla="*/ 785 w 1311"/>
                <a:gd name="T9" fmla="*/ 538 h 759"/>
                <a:gd name="T10" fmla="*/ 652 w 1311"/>
                <a:gd name="T11" fmla="*/ 759 h 759"/>
                <a:gd name="T12" fmla="*/ 526 w 1311"/>
                <a:gd name="T13" fmla="*/ 525 h 759"/>
                <a:gd name="T14" fmla="*/ 393 w 1311"/>
                <a:gd name="T15" fmla="*/ 392 h 759"/>
                <a:gd name="T16" fmla="*/ 266 w 1311"/>
                <a:gd name="T17" fmla="*/ 272 h 759"/>
                <a:gd name="T18" fmla="*/ 133 w 1311"/>
                <a:gd name="T19" fmla="*/ 196 h 759"/>
                <a:gd name="T20" fmla="*/ 0 w 1311"/>
                <a:gd name="T21" fmla="*/ 171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1" h="759">
                  <a:moveTo>
                    <a:pt x="1311" y="0"/>
                  </a:moveTo>
                  <a:lnTo>
                    <a:pt x="1178" y="101"/>
                  </a:lnTo>
                  <a:lnTo>
                    <a:pt x="1045" y="222"/>
                  </a:lnTo>
                  <a:lnTo>
                    <a:pt x="918" y="367"/>
                  </a:lnTo>
                  <a:lnTo>
                    <a:pt x="785" y="538"/>
                  </a:lnTo>
                  <a:lnTo>
                    <a:pt x="652" y="759"/>
                  </a:lnTo>
                  <a:lnTo>
                    <a:pt x="526" y="525"/>
                  </a:lnTo>
                  <a:lnTo>
                    <a:pt x="393" y="392"/>
                  </a:lnTo>
                  <a:lnTo>
                    <a:pt x="266" y="272"/>
                  </a:lnTo>
                  <a:lnTo>
                    <a:pt x="133" y="196"/>
                  </a:lnTo>
                  <a:lnTo>
                    <a:pt x="0" y="17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5645" name="Line 77"/>
            <p:cNvSpPr>
              <a:spLocks noChangeAspect="1" noChangeShapeType="1"/>
            </p:cNvSpPr>
            <p:nvPr/>
          </p:nvSpPr>
          <p:spPr bwMode="auto">
            <a:xfrm flipH="1">
              <a:off x="2364" y="2399"/>
              <a:ext cx="6" cy="234"/>
            </a:xfrm>
            <a:prstGeom prst="line">
              <a:avLst/>
            </a:prstGeom>
            <a:noFill/>
            <a:ln w="206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5646" name="Line 78"/>
            <p:cNvSpPr>
              <a:spLocks noChangeAspect="1" noChangeShapeType="1"/>
            </p:cNvSpPr>
            <p:nvPr/>
          </p:nvSpPr>
          <p:spPr bwMode="auto">
            <a:xfrm>
              <a:off x="2326" y="2633"/>
              <a:ext cx="89" cy="0"/>
            </a:xfrm>
            <a:prstGeom prst="line">
              <a:avLst/>
            </a:prstGeom>
            <a:noFill/>
            <a:ln w="206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5647" name="Line 79"/>
            <p:cNvSpPr>
              <a:spLocks noChangeAspect="1" noChangeShapeType="1"/>
            </p:cNvSpPr>
            <p:nvPr/>
          </p:nvSpPr>
          <p:spPr bwMode="auto">
            <a:xfrm>
              <a:off x="2326" y="2399"/>
              <a:ext cx="89" cy="0"/>
            </a:xfrm>
            <a:prstGeom prst="line">
              <a:avLst/>
            </a:prstGeom>
            <a:noFill/>
            <a:ln w="206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05650" name="Rectangle 3"/>
          <p:cNvSpPr>
            <a:spLocks noChangeArrowheads="1"/>
          </p:cNvSpPr>
          <p:nvPr/>
        </p:nvSpPr>
        <p:spPr bwMode="auto">
          <a:xfrm>
            <a:off x="911225" y="5146675"/>
            <a:ext cx="76581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/>
          <a:lstStyle/>
          <a:p>
            <a:pPr marL="342900" indent="-342900" defTabSz="76200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</a:rPr>
              <a:t>The temperature boundary of corrosion is equal to</a:t>
            </a: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T</a:t>
            </a:r>
            <a:r>
              <a:rPr lang="en-US" sz="1800" baseline="-25000">
                <a:solidFill>
                  <a:srgbClr val="000066"/>
                </a:solidFill>
              </a:rPr>
              <a:t>sol</a:t>
            </a:r>
            <a:r>
              <a:rPr lang="en-US" sz="1800">
                <a:solidFill>
                  <a:srgbClr val="000066"/>
                </a:solidFill>
              </a:rPr>
              <a:t> – same as at the interaction with VVER vessel steel</a:t>
            </a:r>
            <a:endParaRPr lang="ru-RU" sz="18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8493476E-4F5C-4D96-B3DA-A48CAE7E610F}" type="slidenum">
              <a:rPr lang="en-GB"/>
              <a:pPr/>
              <a:t>52</a:t>
            </a:fld>
            <a:endParaRPr lang="en-GB"/>
          </a:p>
        </p:txBody>
      </p:sp>
      <p:sp>
        <p:nvSpPr>
          <p:cNvPr id="1006596" name="Rectangle 4"/>
          <p:cNvSpPr>
            <a:spLocks noChangeArrowheads="1"/>
          </p:cNvSpPr>
          <p:nvPr/>
        </p:nvSpPr>
        <p:spPr bwMode="auto">
          <a:xfrm>
            <a:off x="0" y="0"/>
            <a:ext cx="89598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762000"/>
            <a:r>
              <a:rPr lang="en-US" sz="2600">
                <a:solidFill>
                  <a:srgbClr val="A50021"/>
                </a:solidFill>
              </a:rPr>
              <a:t>Comparison with corrosion of Russian vessel steel</a:t>
            </a:r>
            <a:endParaRPr lang="ru-RU" sz="2600">
              <a:solidFill>
                <a:srgbClr val="A50021"/>
              </a:solidFill>
            </a:endParaRPr>
          </a:p>
        </p:txBody>
      </p:sp>
      <p:sp>
        <p:nvSpPr>
          <p:cNvPr id="1006597" name="Text Box 5"/>
          <p:cNvSpPr txBox="1">
            <a:spLocks noChangeArrowheads="1"/>
          </p:cNvSpPr>
          <p:nvPr/>
        </p:nvSpPr>
        <p:spPr bwMode="auto">
          <a:xfrm>
            <a:off x="2247900" y="5062538"/>
            <a:ext cx="450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Correlations for corrosion rates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006598" name="Object 6"/>
          <p:cNvGraphicFramePr>
            <a:graphicFrameLocks noChangeAspect="1"/>
          </p:cNvGraphicFramePr>
          <p:nvPr/>
        </p:nvGraphicFramePr>
        <p:xfrm>
          <a:off x="750888" y="5741988"/>
          <a:ext cx="3563937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603" name="Формула" r:id="rId3" imgW="2158920" imgH="393480" progId="Equation.3">
                  <p:embed/>
                </p:oleObj>
              </mc:Choice>
              <mc:Fallback>
                <p:oleObj name="Формула" r:id="rId3" imgW="215892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8" y="5741988"/>
                        <a:ext cx="3563937" cy="652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6599" name="Object 7"/>
          <p:cNvGraphicFramePr>
            <a:graphicFrameLocks noChangeAspect="1"/>
          </p:cNvGraphicFramePr>
          <p:nvPr/>
        </p:nvGraphicFramePr>
        <p:xfrm>
          <a:off x="5162550" y="5761038"/>
          <a:ext cx="34893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604" name="Формула" r:id="rId5" imgW="2197080" imgH="393480" progId="Equation.3">
                  <p:embed/>
                </p:oleObj>
              </mc:Choice>
              <mc:Fallback>
                <p:oleObj name="Формула" r:id="rId5" imgW="219708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550" y="5761038"/>
                        <a:ext cx="3489325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6600" name="Text Box 8"/>
          <p:cNvSpPr txBox="1">
            <a:spLocks noChangeArrowheads="1"/>
          </p:cNvSpPr>
          <p:nvPr/>
        </p:nvSpPr>
        <p:spPr bwMode="auto">
          <a:xfrm>
            <a:off x="220663" y="5360988"/>
            <a:ext cx="4841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solidFill>
                  <a:srgbClr val="990033"/>
                </a:solidFill>
                <a:latin typeface="Arial" pitchFamily="34" charset="0"/>
              </a:rPr>
              <a:t>Russian steel </a:t>
            </a:r>
            <a:r>
              <a:rPr lang="en-BZ" sz="1800">
                <a:solidFill>
                  <a:srgbClr val="A50021"/>
                </a:solidFill>
                <a:latin typeface="Arial" pitchFamily="34" charset="0"/>
              </a:rPr>
              <a:t>( generalization of </a:t>
            </a:r>
            <a:r>
              <a:rPr lang="en-US" sz="1800">
                <a:solidFill>
                  <a:srgbClr val="A50021"/>
                </a:solidFill>
                <a:latin typeface="Arial" pitchFamily="34" charset="0"/>
              </a:rPr>
              <a:t>4 tests</a:t>
            </a:r>
            <a:r>
              <a:rPr lang="ru-RU" sz="1800">
                <a:solidFill>
                  <a:srgbClr val="A50021"/>
                </a:solidFill>
                <a:latin typeface="Arial" pitchFamily="34" charset="0"/>
              </a:rPr>
              <a:t>) </a:t>
            </a:r>
          </a:p>
          <a:p>
            <a:pPr algn="ctr"/>
            <a:endParaRPr lang="ru-RU" sz="1800">
              <a:solidFill>
                <a:srgbClr val="A50021"/>
              </a:solidFill>
              <a:latin typeface="Arial" pitchFamily="34" charset="0"/>
            </a:endParaRPr>
          </a:p>
        </p:txBody>
      </p:sp>
      <p:sp>
        <p:nvSpPr>
          <p:cNvPr id="1006601" name="Text Box 9"/>
          <p:cNvSpPr txBox="1">
            <a:spLocks noChangeArrowheads="1"/>
          </p:cNvSpPr>
          <p:nvPr/>
        </p:nvSpPr>
        <p:spPr bwMode="auto">
          <a:xfrm>
            <a:off x="5118100" y="5340350"/>
            <a:ext cx="382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solidFill>
                  <a:srgbClr val="990033"/>
                </a:solidFill>
                <a:latin typeface="Arial" pitchFamily="34" charset="0"/>
              </a:rPr>
              <a:t>European steel (1 test)</a:t>
            </a:r>
            <a:endParaRPr lang="en-BZ" sz="1800">
              <a:solidFill>
                <a:srgbClr val="990033"/>
              </a:solidFill>
              <a:latin typeface="Arial" pitchFamily="34" charset="0"/>
            </a:endParaRPr>
          </a:p>
        </p:txBody>
      </p:sp>
      <p:pic>
        <p:nvPicPr>
          <p:cNvPr id="100660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581025"/>
            <a:ext cx="5849937" cy="46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3F099387-6CAC-407B-9884-71B1E194C630}" type="slidenum">
              <a:rPr lang="en-GB"/>
              <a:pPr/>
              <a:t>53</a:t>
            </a:fld>
            <a:endParaRPr lang="en-GB"/>
          </a:p>
        </p:txBody>
      </p:sp>
      <p:sp>
        <p:nvSpPr>
          <p:cNvPr id="100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Task </a:t>
            </a:r>
            <a:r>
              <a:rPr lang="ru-RU" sz="2400"/>
              <a:t>3</a:t>
            </a:r>
            <a:r>
              <a:rPr lang="en-US" sz="2400"/>
              <a:t>. Interaction of molten corium with European vessel steel. Oxidizing atmosphere (air). Test MCP-4</a:t>
            </a:r>
            <a:endParaRPr lang="ru-RU" sz="2400"/>
          </a:p>
        </p:txBody>
      </p:sp>
      <p:sp>
        <p:nvSpPr>
          <p:cNvPr id="1007624" name="Rectangle 8"/>
          <p:cNvSpPr>
            <a:spLocks noChangeArrowheads="1"/>
          </p:cNvSpPr>
          <p:nvPr/>
        </p:nvSpPr>
        <p:spPr bwMode="auto">
          <a:xfrm>
            <a:off x="4598988" y="4572000"/>
            <a:ext cx="2632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66"/>
                </a:solidFill>
              </a:rPr>
              <a:t>UO</a:t>
            </a:r>
            <a:r>
              <a:rPr lang="ru-RU" sz="2400" baseline="-25000">
                <a:solidFill>
                  <a:srgbClr val="000066"/>
                </a:solidFill>
              </a:rPr>
              <a:t>2+</a:t>
            </a:r>
            <a:r>
              <a:rPr lang="en-US" sz="2400" baseline="-25000">
                <a:solidFill>
                  <a:srgbClr val="000066"/>
                </a:solidFill>
              </a:rPr>
              <a:t>x</a:t>
            </a:r>
            <a:r>
              <a:rPr lang="ru-RU" sz="2400">
                <a:solidFill>
                  <a:srgbClr val="000066"/>
                </a:solidFill>
              </a:rPr>
              <a:t>-</a:t>
            </a:r>
            <a:r>
              <a:rPr lang="en-US" sz="2400">
                <a:solidFill>
                  <a:srgbClr val="000066"/>
                </a:solidFill>
              </a:rPr>
              <a:t>ZrO</a:t>
            </a:r>
            <a:r>
              <a:rPr lang="ru-RU" sz="2400" baseline="-25000">
                <a:solidFill>
                  <a:srgbClr val="000066"/>
                </a:solidFill>
              </a:rPr>
              <a:t>2</a:t>
            </a:r>
            <a:r>
              <a:rPr lang="en-US" sz="2400">
                <a:solidFill>
                  <a:srgbClr val="000066"/>
                </a:solidFill>
              </a:rPr>
              <a:t> -FeO</a:t>
            </a:r>
            <a:r>
              <a:rPr lang="en-US" sz="2400" baseline="-25000">
                <a:solidFill>
                  <a:srgbClr val="000066"/>
                </a:solidFill>
              </a:rPr>
              <a:t>y</a:t>
            </a:r>
            <a:endParaRPr lang="ru-RU" sz="2400" baseline="-25000">
              <a:solidFill>
                <a:srgbClr val="000066"/>
              </a:solidFill>
            </a:endParaRPr>
          </a:p>
        </p:txBody>
      </p:sp>
      <p:sp>
        <p:nvSpPr>
          <p:cNvPr id="1007620" name="Rectangle 4"/>
          <p:cNvSpPr>
            <a:spLocks noChangeArrowheads="1"/>
          </p:cNvSpPr>
          <p:nvPr/>
        </p:nvSpPr>
        <p:spPr bwMode="auto">
          <a:xfrm>
            <a:off x="657225" y="1347788"/>
            <a:ext cx="77724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59" tIns="46030" rIns="92059" bIns="46030" anchor="ctr"/>
          <a:lstStyle/>
          <a:p>
            <a:pPr algn="ctr" defTabSz="762000"/>
            <a:r>
              <a:rPr lang="en-US" sz="2400">
                <a:solidFill>
                  <a:srgbClr val="A50021"/>
                </a:solidFill>
              </a:rPr>
              <a:t>Objectives</a:t>
            </a:r>
            <a:r>
              <a:rPr lang="ru-RU" sz="2400">
                <a:solidFill>
                  <a:srgbClr val="A50021"/>
                </a:solidFill>
              </a:rPr>
              <a:t>: </a:t>
            </a:r>
          </a:p>
        </p:txBody>
      </p:sp>
      <p:sp>
        <p:nvSpPr>
          <p:cNvPr id="1007621" name="Text Box 5"/>
          <p:cNvSpPr txBox="1">
            <a:spLocks noChangeArrowheads="1"/>
          </p:cNvSpPr>
          <p:nvPr/>
        </p:nvSpPr>
        <p:spPr bwMode="auto">
          <a:xfrm>
            <a:off x="736600" y="1992313"/>
            <a:ext cx="7966075" cy="1296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Compare corrosion rate of European and Russian vessel steel at its interaction with corium in the oxidizing atmosphere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07622" name="Rectangle 6"/>
          <p:cNvSpPr>
            <a:spLocks noChangeArrowheads="1"/>
          </p:cNvSpPr>
          <p:nvPr/>
        </p:nvSpPr>
        <p:spPr bwMode="auto">
          <a:xfrm>
            <a:off x="655638" y="3451225"/>
            <a:ext cx="7772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59" tIns="46030" rIns="92059" bIns="46030" anchor="ctr"/>
          <a:lstStyle/>
          <a:p>
            <a:pPr algn="ctr" defTabSz="762000"/>
            <a:r>
              <a:rPr lang="en-US" sz="2400">
                <a:solidFill>
                  <a:srgbClr val="990033"/>
                </a:solidFill>
              </a:rPr>
              <a:t>Experimental parameters </a:t>
            </a:r>
            <a:r>
              <a:rPr lang="ru-RU" sz="2400">
                <a:solidFill>
                  <a:srgbClr val="A50021"/>
                </a:solidFill>
              </a:rPr>
              <a:t>:</a:t>
            </a:r>
            <a:r>
              <a:rPr lang="ru-RU" sz="28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1007623" name="Text Box 7"/>
          <p:cNvSpPr txBox="1">
            <a:spLocks noChangeArrowheads="1"/>
          </p:cNvSpPr>
          <p:nvPr/>
        </p:nvSpPr>
        <p:spPr bwMode="auto">
          <a:xfrm>
            <a:off x="944563" y="4152900"/>
            <a:ext cx="7708900" cy="2100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Specimen material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: 20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MnMoNi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5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-5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 Corium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: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 UO</a:t>
            </a:r>
            <a:r>
              <a:rPr lang="ru-RU" baseline="-25000">
                <a:solidFill>
                  <a:srgbClr val="000066"/>
                </a:solidFill>
                <a:latin typeface="Arial" pitchFamily="34" charset="0"/>
              </a:rPr>
              <a:t>2+</a:t>
            </a:r>
            <a:r>
              <a:rPr lang="en-US" baseline="-25000">
                <a:solidFill>
                  <a:srgbClr val="000066"/>
                </a:solidFill>
                <a:latin typeface="Arial" pitchFamily="34" charset="0"/>
              </a:rPr>
              <a:t>x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-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ZrO</a:t>
            </a:r>
            <a:r>
              <a:rPr lang="ru-RU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>
                <a:latin typeface="Arial" pitchFamily="34" charset="0"/>
              </a:rPr>
              <a:t> </a:t>
            </a:r>
            <a:r>
              <a:rPr lang="ru-RU">
                <a:latin typeface="Arial" pitchFamily="34" charset="0"/>
              </a:rPr>
              <a:t>; 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Temperature on the interface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: 900 – 1200</a:t>
            </a:r>
            <a:r>
              <a:rPr lang="ru-RU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С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u-RU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Atmosphere</a:t>
            </a:r>
            <a:r>
              <a:rPr lang="ru-RU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: </a:t>
            </a:r>
            <a:r>
              <a:rPr lang="en-US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air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Horizontally-oriented interface</a:t>
            </a:r>
          </a:p>
        </p:txBody>
      </p:sp>
    </p:spTree>
  </p:cSld>
  <p:clrMapOvr>
    <a:masterClrMapping/>
  </p:clrMapOvr>
  <p:transition advClick="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DD098803-C8BD-4704-992A-EDD2133CD9E6}" type="slidenum">
              <a:rPr lang="en-GB"/>
              <a:pPr/>
              <a:t>54</a:t>
            </a:fld>
            <a:endParaRPr lang="en-GB"/>
          </a:p>
        </p:txBody>
      </p:sp>
      <p:sp>
        <p:nvSpPr>
          <p:cNvPr id="1015812" name="Rectangle 4"/>
          <p:cNvSpPr>
            <a:spLocks noGrp="1" noChangeArrowheads="1"/>
          </p:cNvSpPr>
          <p:nvPr>
            <p:ph type="title"/>
          </p:nvPr>
        </p:nvSpPr>
        <p:spPr>
          <a:xfrm>
            <a:off x="671513" y="0"/>
            <a:ext cx="7772400" cy="639763"/>
          </a:xfrm>
          <a:noFill/>
          <a:ln/>
        </p:spPr>
        <p:txBody>
          <a:bodyPr/>
          <a:lstStyle/>
          <a:p>
            <a:r>
              <a:rPr lang="en-US"/>
              <a:t>Processed experimental data</a:t>
            </a:r>
            <a:endParaRPr lang="ru-RU"/>
          </a:p>
        </p:txBody>
      </p:sp>
      <p:graphicFrame>
        <p:nvGraphicFramePr>
          <p:cNvPr id="1015813" name="Object 5"/>
          <p:cNvGraphicFramePr>
            <a:graphicFrameLocks noChangeAspect="1"/>
          </p:cNvGraphicFramePr>
          <p:nvPr/>
        </p:nvGraphicFramePr>
        <p:xfrm>
          <a:off x="1654175" y="1481138"/>
          <a:ext cx="6169025" cy="458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818" name="Документ" r:id="rId3" imgW="3810990" imgH="2860659" progId="Word.Document.8">
                  <p:embed/>
                </p:oleObj>
              </mc:Choice>
              <mc:Fallback>
                <p:oleObj name="Документ" r:id="rId3" imgW="3810990" imgH="2860659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1481138"/>
                        <a:ext cx="6169025" cy="458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5817" name="Text Box 9"/>
          <p:cNvSpPr txBox="1">
            <a:spLocks noChangeArrowheads="1"/>
          </p:cNvSpPr>
          <p:nvPr/>
        </p:nvSpPr>
        <p:spPr bwMode="auto">
          <a:xfrm>
            <a:off x="1493838" y="836613"/>
            <a:ext cx="6059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BZ">
                <a:solidFill>
                  <a:srgbClr val="000066"/>
                </a:solidFill>
                <a:latin typeface="Arial" pitchFamily="34" charset="0"/>
              </a:rPr>
              <a:t>Resulting data used in comparison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6BBE35E2-F038-4A31-81F9-1C90C89EE2A3}" type="slidenum">
              <a:rPr lang="en-GB"/>
              <a:pPr/>
              <a:t>55</a:t>
            </a:fld>
            <a:endParaRPr lang="en-GB"/>
          </a:p>
        </p:txBody>
      </p:sp>
      <p:sp>
        <p:nvSpPr>
          <p:cNvPr id="1016836" name="Rectangle 4"/>
          <p:cNvSpPr>
            <a:spLocks noChangeArrowheads="1"/>
          </p:cNvSpPr>
          <p:nvPr/>
        </p:nvSpPr>
        <p:spPr bwMode="auto">
          <a:xfrm>
            <a:off x="463550" y="260350"/>
            <a:ext cx="77724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762000"/>
            <a:r>
              <a:rPr lang="en-US" sz="2800">
                <a:solidFill>
                  <a:srgbClr val="A50021"/>
                </a:solidFill>
              </a:rPr>
              <a:t>Comparison of corrosion rates for the European and Russian vessel steels</a:t>
            </a:r>
            <a:endParaRPr lang="ru-RU" sz="2800">
              <a:solidFill>
                <a:srgbClr val="A50021"/>
              </a:solidFill>
            </a:endParaRPr>
          </a:p>
        </p:txBody>
      </p:sp>
      <p:sp>
        <p:nvSpPr>
          <p:cNvPr id="1016837" name="Text Box 5"/>
          <p:cNvSpPr txBox="1">
            <a:spLocks noChangeArrowheads="1"/>
          </p:cNvSpPr>
          <p:nvPr/>
        </p:nvSpPr>
        <p:spPr bwMode="auto">
          <a:xfrm>
            <a:off x="5940425" y="365601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1400">
              <a:latin typeface="Arial" pitchFamily="34" charset="0"/>
            </a:endParaRPr>
          </a:p>
        </p:txBody>
      </p:sp>
      <p:sp>
        <p:nvSpPr>
          <p:cNvPr id="1016838" name="Rectangle 6"/>
          <p:cNvSpPr>
            <a:spLocks noChangeArrowheads="1"/>
          </p:cNvSpPr>
          <p:nvPr/>
        </p:nvSpPr>
        <p:spPr bwMode="auto">
          <a:xfrm>
            <a:off x="5318125" y="1612900"/>
            <a:ext cx="3825875" cy="341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 b="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Difference</a:t>
            </a:r>
            <a:r>
              <a:rPr lang="en-US" sz="1800" b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in values for</a:t>
            </a:r>
            <a:br>
              <a:rPr lang="en-US" sz="1800">
                <a:solidFill>
                  <a:srgbClr val="000066"/>
                </a:solidFill>
              </a:rPr>
            </a:br>
            <a:r>
              <a:rPr lang="en-US" sz="1800">
                <a:solidFill>
                  <a:srgbClr val="000066"/>
                </a:solidFill>
              </a:rPr>
              <a:t>    European and Russian steels</a:t>
            </a:r>
            <a:br>
              <a:rPr lang="en-US" sz="1800">
                <a:solidFill>
                  <a:srgbClr val="000066"/>
                </a:solidFill>
              </a:rPr>
            </a:br>
            <a:r>
              <a:rPr lang="en-US" sz="1800">
                <a:solidFill>
                  <a:srgbClr val="000066"/>
                </a:solidFill>
              </a:rPr>
              <a:t>    is insignificant</a:t>
            </a: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BZ" sz="1800">
                <a:solidFill>
                  <a:srgbClr val="000066"/>
                </a:solidFill>
              </a:rPr>
              <a:t>(</a:t>
            </a:r>
            <a:r>
              <a:rPr lang="en-US" sz="1800">
                <a:solidFill>
                  <a:srgbClr val="000066"/>
                </a:solidFill>
              </a:rPr>
              <a:t>in logarithmic</a:t>
            </a:r>
            <a:br>
              <a:rPr lang="en-US" sz="1800">
                <a:solidFill>
                  <a:srgbClr val="000066"/>
                </a:solidFill>
              </a:rPr>
            </a:br>
            <a:r>
              <a:rPr lang="en-US" sz="1800">
                <a:solidFill>
                  <a:srgbClr val="000066"/>
                </a:solidFill>
              </a:rPr>
              <a:t>   </a:t>
            </a: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coordinates</a:t>
            </a:r>
            <a:r>
              <a:rPr lang="ru-RU" sz="1800">
                <a:solidFill>
                  <a:srgbClr val="000066"/>
                </a:solidFill>
              </a:rPr>
              <a:t>)</a:t>
            </a:r>
            <a:r>
              <a:rPr lang="ru-RU" sz="1800"/>
              <a:t> </a:t>
            </a:r>
            <a:endParaRPr lang="en-US" sz="1800"/>
          </a:p>
          <a:p>
            <a:pPr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</a:rPr>
              <a:t> The data inventory for</a:t>
            </a:r>
            <a:br>
              <a:rPr lang="en-US" sz="1800">
                <a:solidFill>
                  <a:srgbClr val="000066"/>
                </a:solidFill>
              </a:rPr>
            </a:br>
            <a:r>
              <a:rPr lang="en-US" sz="1800">
                <a:solidFill>
                  <a:srgbClr val="000066"/>
                </a:solidFill>
              </a:rPr>
              <a:t>    European steel </a:t>
            </a: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is too limited</a:t>
            </a:r>
            <a:br>
              <a:rPr lang="en-US" sz="1800">
                <a:solidFill>
                  <a:srgbClr val="000066"/>
                </a:solidFill>
              </a:rPr>
            </a:br>
            <a:r>
              <a:rPr lang="en-US" sz="1800">
                <a:solidFill>
                  <a:srgbClr val="000066"/>
                </a:solidFill>
              </a:rPr>
              <a:t>    to construct generalizing</a:t>
            </a:r>
            <a:br>
              <a:rPr lang="en-US" sz="1800">
                <a:solidFill>
                  <a:srgbClr val="000066"/>
                </a:solidFill>
              </a:rPr>
            </a:br>
            <a:r>
              <a:rPr lang="en-US" sz="1800">
                <a:solidFill>
                  <a:srgbClr val="000066"/>
                </a:solidFill>
              </a:rPr>
              <a:t>    correlations</a:t>
            </a:r>
            <a:endParaRPr lang="ru-RU" sz="1800">
              <a:solidFill>
                <a:srgbClr val="000066"/>
              </a:solidFill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ru-RU" sz="1800">
              <a:solidFill>
                <a:srgbClr val="000066"/>
              </a:solidFill>
            </a:endParaRPr>
          </a:p>
        </p:txBody>
      </p:sp>
      <p:sp>
        <p:nvSpPr>
          <p:cNvPr id="1016839" name="Rectangle 7"/>
          <p:cNvSpPr>
            <a:spLocks noChangeArrowheads="1"/>
          </p:cNvSpPr>
          <p:nvPr/>
        </p:nvSpPr>
        <p:spPr bwMode="auto">
          <a:xfrm>
            <a:off x="0" y="509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16840" name="Rectangle 8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16841" name="Rectangle 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1016842" name="Group 10"/>
          <p:cNvGrpSpPr>
            <a:grpSpLocks/>
          </p:cNvGrpSpPr>
          <p:nvPr/>
        </p:nvGrpSpPr>
        <p:grpSpPr bwMode="auto">
          <a:xfrm>
            <a:off x="207963" y="1036638"/>
            <a:ext cx="5368925" cy="5167312"/>
            <a:chOff x="229" y="702"/>
            <a:chExt cx="3276" cy="3150"/>
          </a:xfrm>
        </p:grpSpPr>
        <p:graphicFrame>
          <p:nvGraphicFramePr>
            <p:cNvPr id="1016843" name="Object 11"/>
            <p:cNvGraphicFramePr>
              <a:graphicFrameLocks noChangeAspect="1"/>
            </p:cNvGraphicFramePr>
            <p:nvPr/>
          </p:nvGraphicFramePr>
          <p:xfrm>
            <a:off x="345" y="702"/>
            <a:ext cx="90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6846" name="Формула" r:id="rId3" imgW="1435100" imgH="457200" progId="Equation.3">
                    <p:embed/>
                  </p:oleObj>
                </mc:Choice>
                <mc:Fallback>
                  <p:oleObj name="Формула" r:id="rId3" imgW="1435100" imgH="4572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" y="702"/>
                          <a:ext cx="906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6844" name="Object 12"/>
            <p:cNvGraphicFramePr>
              <a:graphicFrameLocks noChangeAspect="1"/>
            </p:cNvGraphicFramePr>
            <p:nvPr/>
          </p:nvGraphicFramePr>
          <p:xfrm>
            <a:off x="3145" y="3566"/>
            <a:ext cx="360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6847" name="Формула" r:id="rId5" imgW="571252" imgH="431613" progId="Equation.3">
                    <p:embed/>
                  </p:oleObj>
                </mc:Choice>
                <mc:Fallback>
                  <p:oleObj name="Формула" r:id="rId5" imgW="571252" imgH="431613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5" y="3566"/>
                          <a:ext cx="360" cy="2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16845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" y="1039"/>
              <a:ext cx="2858" cy="2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advClick="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D0338F3F-C602-40C7-91CD-16F1C26AD2F1}" type="slidenum">
              <a:rPr lang="en-GB"/>
              <a:pPr/>
              <a:t>56</a:t>
            </a:fld>
            <a:endParaRPr lang="en-GB"/>
          </a:p>
        </p:txBody>
      </p:sp>
      <p:sp>
        <p:nvSpPr>
          <p:cNvPr id="1017860" name="Rectangle 4"/>
          <p:cNvSpPr>
            <a:spLocks noChangeArrowheads="1"/>
          </p:cNvSpPr>
          <p:nvPr/>
        </p:nvSpPr>
        <p:spPr bwMode="auto">
          <a:xfrm>
            <a:off x="0" y="1270000"/>
            <a:ext cx="9144000" cy="3683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17861" name="Rectangle 5"/>
          <p:cNvSpPr>
            <a:spLocks noChangeArrowheads="1"/>
          </p:cNvSpPr>
          <p:nvPr/>
        </p:nvSpPr>
        <p:spPr bwMode="auto">
          <a:xfrm>
            <a:off x="860425" y="312738"/>
            <a:ext cx="7772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762000"/>
            <a:r>
              <a:rPr lang="en-US" sz="2800">
                <a:solidFill>
                  <a:srgbClr val="A50021"/>
                </a:solidFill>
              </a:rPr>
              <a:t>Specific features of corrosion at the </a:t>
            </a:r>
            <a:r>
              <a:rPr lang="ru-RU" sz="2800">
                <a:solidFill>
                  <a:srgbClr val="A50021"/>
                </a:solidFill>
              </a:rPr>
              <a:t> </a:t>
            </a:r>
            <a:br>
              <a:rPr lang="ru-RU" sz="2800">
                <a:solidFill>
                  <a:srgbClr val="A50021"/>
                </a:solidFill>
              </a:rPr>
            </a:br>
            <a:r>
              <a:rPr lang="en-US" sz="2800">
                <a:solidFill>
                  <a:srgbClr val="A50021"/>
                </a:solidFill>
              </a:rPr>
              <a:t>final stage of experiment</a:t>
            </a:r>
            <a:endParaRPr lang="ru-RU" sz="2800">
              <a:solidFill>
                <a:srgbClr val="A50021"/>
              </a:solidFill>
            </a:endParaRPr>
          </a:p>
        </p:txBody>
      </p:sp>
      <p:sp>
        <p:nvSpPr>
          <p:cNvPr id="1017862" name="Rectangle 6"/>
          <p:cNvSpPr>
            <a:spLocks noChangeArrowheads="1"/>
          </p:cNvSpPr>
          <p:nvPr/>
        </p:nvSpPr>
        <p:spPr bwMode="auto">
          <a:xfrm>
            <a:off x="0" y="538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017863" name="Object 7"/>
          <p:cNvGraphicFramePr>
            <a:graphicFrameLocks noChangeAspect="1"/>
          </p:cNvGraphicFramePr>
          <p:nvPr/>
        </p:nvGraphicFramePr>
        <p:xfrm>
          <a:off x="6016625" y="1544638"/>
          <a:ext cx="3127375" cy="304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885" name="Plot" r:id="rId3" imgW="6229827" imgH="6080226" progId="Grapher.Document">
                  <p:embed/>
                </p:oleObj>
              </mc:Choice>
              <mc:Fallback>
                <p:oleObj name="Plot" r:id="rId3" imgW="6229827" imgH="6080226" progId="Grapher.Document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25" y="1544638"/>
                        <a:ext cx="3127375" cy="3046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7864" name="Text Box 8"/>
          <p:cNvSpPr txBox="1">
            <a:spLocks noChangeArrowheads="1"/>
          </p:cNvSpPr>
          <p:nvPr/>
        </p:nvSpPr>
        <p:spPr bwMode="auto">
          <a:xfrm>
            <a:off x="1803400" y="5326063"/>
            <a:ext cx="88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ru-RU" sz="1400">
              <a:latin typeface="Arial" pitchFamily="34" charset="0"/>
            </a:endParaRPr>
          </a:p>
        </p:txBody>
      </p:sp>
      <p:grpSp>
        <p:nvGrpSpPr>
          <p:cNvPr id="1017883" name="Group 27"/>
          <p:cNvGrpSpPr>
            <a:grpSpLocks/>
          </p:cNvGrpSpPr>
          <p:nvPr/>
        </p:nvGrpSpPr>
        <p:grpSpPr bwMode="auto">
          <a:xfrm>
            <a:off x="165100" y="1319213"/>
            <a:ext cx="3144838" cy="2711450"/>
            <a:chOff x="104" y="831"/>
            <a:chExt cx="1981" cy="1708"/>
          </a:xfrm>
        </p:grpSpPr>
        <p:pic>
          <p:nvPicPr>
            <p:cNvPr id="1017867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" y="1129"/>
              <a:ext cx="1981" cy="1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17869" name="Line 13"/>
            <p:cNvSpPr>
              <a:spLocks noChangeShapeType="1"/>
            </p:cNvSpPr>
            <p:nvPr/>
          </p:nvSpPr>
          <p:spPr bwMode="auto">
            <a:xfrm flipH="1">
              <a:off x="469" y="1149"/>
              <a:ext cx="5" cy="12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7870" name="Line 14"/>
            <p:cNvSpPr>
              <a:spLocks noChangeShapeType="1"/>
            </p:cNvSpPr>
            <p:nvPr/>
          </p:nvSpPr>
          <p:spPr bwMode="auto">
            <a:xfrm>
              <a:off x="1019" y="1155"/>
              <a:ext cx="0" cy="12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7871" name="Line 15"/>
            <p:cNvSpPr>
              <a:spLocks noChangeShapeType="1"/>
            </p:cNvSpPr>
            <p:nvPr/>
          </p:nvSpPr>
          <p:spPr bwMode="auto">
            <a:xfrm>
              <a:off x="1209" y="1174"/>
              <a:ext cx="0" cy="1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7872" name="Line 16"/>
            <p:cNvSpPr>
              <a:spLocks noChangeShapeType="1"/>
            </p:cNvSpPr>
            <p:nvPr/>
          </p:nvSpPr>
          <p:spPr bwMode="auto">
            <a:xfrm>
              <a:off x="1411" y="1146"/>
              <a:ext cx="0" cy="12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7873" name="Text Box 17"/>
            <p:cNvSpPr txBox="1">
              <a:spLocks noChangeArrowheads="1"/>
            </p:cNvSpPr>
            <p:nvPr/>
          </p:nvSpPr>
          <p:spPr bwMode="auto">
            <a:xfrm>
              <a:off x="162" y="957"/>
              <a:ext cx="1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>
                  <a:latin typeface="Arial" pitchFamily="34" charset="0"/>
                </a:rPr>
                <a:t>                  5                    6</a:t>
              </a:r>
              <a:endParaRPr lang="ru-RU" sz="1200">
                <a:latin typeface="Arial" pitchFamily="34" charset="0"/>
              </a:endParaRPr>
            </a:p>
          </p:txBody>
        </p:sp>
        <p:sp>
          <p:nvSpPr>
            <p:cNvPr id="1017874" name="Line 18"/>
            <p:cNvSpPr>
              <a:spLocks noChangeShapeType="1"/>
            </p:cNvSpPr>
            <p:nvPr/>
          </p:nvSpPr>
          <p:spPr bwMode="auto">
            <a:xfrm flipH="1">
              <a:off x="1440" y="989"/>
              <a:ext cx="104" cy="3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7875" name="Text Box 19"/>
            <p:cNvSpPr txBox="1">
              <a:spLocks noChangeArrowheads="1"/>
            </p:cNvSpPr>
            <p:nvPr/>
          </p:nvSpPr>
          <p:spPr bwMode="auto">
            <a:xfrm>
              <a:off x="1343" y="831"/>
              <a:ext cx="57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0">
                  <a:latin typeface="Arial" pitchFamily="34" charset="0"/>
                </a:rPr>
                <a:t>final  stage</a:t>
              </a:r>
              <a:endParaRPr lang="ru-RU" sz="1200" b="0">
                <a:latin typeface="Arial" pitchFamily="34" charset="0"/>
              </a:endParaRPr>
            </a:p>
          </p:txBody>
        </p:sp>
      </p:grpSp>
      <p:sp>
        <p:nvSpPr>
          <p:cNvPr id="1017876" name="Rectangle 2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1017877" name="Group 21"/>
          <p:cNvGrpSpPr>
            <a:grpSpLocks/>
          </p:cNvGrpSpPr>
          <p:nvPr/>
        </p:nvGrpSpPr>
        <p:grpSpPr bwMode="auto">
          <a:xfrm>
            <a:off x="6216650" y="1277938"/>
            <a:ext cx="2646363" cy="3641725"/>
            <a:chOff x="144" y="723"/>
            <a:chExt cx="1667" cy="2294"/>
          </a:xfrm>
        </p:grpSpPr>
        <p:graphicFrame>
          <p:nvGraphicFramePr>
            <p:cNvPr id="1017878" name="Object 22"/>
            <p:cNvGraphicFramePr>
              <a:graphicFrameLocks noChangeAspect="1"/>
            </p:cNvGraphicFramePr>
            <p:nvPr/>
          </p:nvGraphicFramePr>
          <p:xfrm>
            <a:off x="144" y="723"/>
            <a:ext cx="890" cy="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7886" name="Формула" r:id="rId6" imgW="1447800" imgH="457200" progId="Equation.3">
                    <p:embed/>
                  </p:oleObj>
                </mc:Choice>
                <mc:Fallback>
                  <p:oleObj name="Формула" r:id="rId6" imgW="1447800" imgH="45720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723"/>
                          <a:ext cx="890" cy="28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7879" name="Object 23"/>
            <p:cNvGraphicFramePr>
              <a:graphicFrameLocks noChangeAspect="1"/>
            </p:cNvGraphicFramePr>
            <p:nvPr/>
          </p:nvGraphicFramePr>
          <p:xfrm>
            <a:off x="1502" y="2789"/>
            <a:ext cx="309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7887" name="Формула" r:id="rId8" imgW="583947" imgH="431613" progId="Equation.3">
                    <p:embed/>
                  </p:oleObj>
                </mc:Choice>
                <mc:Fallback>
                  <p:oleObj name="Формула" r:id="rId8" imgW="583947" imgH="431613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2" y="2789"/>
                          <a:ext cx="309" cy="2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17880" name="Text Box 24"/>
          <p:cNvSpPr txBox="1">
            <a:spLocks noChangeArrowheads="1"/>
          </p:cNvSpPr>
          <p:nvPr/>
        </p:nvSpPr>
        <p:spPr bwMode="auto">
          <a:xfrm>
            <a:off x="574675" y="4878388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1400">
              <a:latin typeface="Arial" pitchFamily="34" charset="0"/>
            </a:endParaRPr>
          </a:p>
        </p:txBody>
      </p:sp>
      <p:sp>
        <p:nvSpPr>
          <p:cNvPr id="1017881" name="Rectangle 25"/>
          <p:cNvSpPr>
            <a:spLocks noChangeArrowheads="1"/>
          </p:cNvSpPr>
          <p:nvPr/>
        </p:nvSpPr>
        <p:spPr bwMode="auto">
          <a:xfrm>
            <a:off x="322263" y="4627563"/>
            <a:ext cx="8631237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42925" indent="-276225" algn="ctr">
              <a:buFont typeface="Wingdings" pitchFamily="2" charset="2"/>
              <a:buChar char="Ø"/>
            </a:pPr>
            <a:endParaRPr lang="ru-RU" sz="1800">
              <a:solidFill>
                <a:srgbClr val="000066"/>
              </a:solidFill>
            </a:endParaRPr>
          </a:p>
          <a:p>
            <a:pPr marL="542925" indent="-276225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</a:rPr>
              <a:t>Temperature on the interaction interface is the highest, it is close to the temperature of regime </a:t>
            </a:r>
            <a:r>
              <a:rPr lang="ru-RU" sz="1800">
                <a:solidFill>
                  <a:srgbClr val="000066"/>
                </a:solidFill>
              </a:rPr>
              <a:t> 6</a:t>
            </a:r>
            <a:endParaRPr lang="en-US" sz="1800">
              <a:solidFill>
                <a:srgbClr val="000066"/>
              </a:solidFill>
            </a:endParaRPr>
          </a:p>
          <a:p>
            <a:pPr marL="542925" indent="-276225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</a:rPr>
              <a:t>Corrosion rate is much smaller than in regime 6</a:t>
            </a:r>
            <a:r>
              <a:rPr lang="ru-RU" sz="1800">
                <a:solidFill>
                  <a:srgbClr val="000066"/>
                </a:solidFill>
              </a:rPr>
              <a:t>, </a:t>
            </a:r>
            <a:r>
              <a:rPr lang="en-US" sz="1800">
                <a:solidFill>
                  <a:srgbClr val="000066"/>
                </a:solidFill>
              </a:rPr>
              <a:t>it is close to </a:t>
            </a: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regime 5</a:t>
            </a:r>
          </a:p>
          <a:p>
            <a:pPr marL="542925" indent="-276225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</a:rPr>
              <a:t>Why</a:t>
            </a:r>
            <a:r>
              <a:rPr lang="en-BZ" sz="1800">
                <a:solidFill>
                  <a:srgbClr val="000066"/>
                </a:solidFill>
              </a:rPr>
              <a:t>?</a:t>
            </a:r>
            <a:endParaRPr lang="ru-RU" sz="1800">
              <a:solidFill>
                <a:srgbClr val="000066"/>
              </a:solidFill>
            </a:endParaRPr>
          </a:p>
        </p:txBody>
      </p:sp>
      <p:pic>
        <p:nvPicPr>
          <p:cNvPr id="1017882" name="Picture 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1647825"/>
            <a:ext cx="2695575" cy="26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65D70402-A195-4BAA-B6CB-57757D6B3A6E}" type="slidenum">
              <a:rPr lang="en-GB"/>
              <a:pPr/>
              <a:t>57</a:t>
            </a:fld>
            <a:endParaRPr lang="en-GB"/>
          </a:p>
        </p:txBody>
      </p:sp>
      <p:sp>
        <p:nvSpPr>
          <p:cNvPr id="1018884" name="Rectangle 4"/>
          <p:cNvSpPr>
            <a:spLocks noGrp="1" noChangeArrowheads="1"/>
          </p:cNvSpPr>
          <p:nvPr>
            <p:ph type="title"/>
          </p:nvPr>
        </p:nvSpPr>
        <p:spPr>
          <a:xfrm>
            <a:off x="412750" y="223838"/>
            <a:ext cx="8229600" cy="63976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Dynamics of oxygen concentration in the</a:t>
            </a:r>
            <a:r>
              <a:rPr lang="ru-RU" sz="2600"/>
              <a:t> </a:t>
            </a:r>
            <a:r>
              <a:rPr lang="en-US" sz="2600"/>
              <a:t>gas out</a:t>
            </a:r>
            <a:r>
              <a:rPr lang="ru-RU" sz="2600"/>
              <a:t> </a:t>
            </a:r>
            <a:r>
              <a:rPr lang="en-US" sz="2600"/>
              <a:t>and changes of melt oxygen potential versus time</a:t>
            </a:r>
            <a:endParaRPr lang="ru-RU" sz="2600"/>
          </a:p>
        </p:txBody>
      </p:sp>
      <p:sp>
        <p:nvSpPr>
          <p:cNvPr id="1018885" name="Rectangle 5"/>
          <p:cNvSpPr>
            <a:spLocks noChangeArrowheads="1"/>
          </p:cNvSpPr>
          <p:nvPr/>
        </p:nvSpPr>
        <p:spPr bwMode="auto">
          <a:xfrm>
            <a:off x="5619750" y="1168400"/>
            <a:ext cx="3357563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en-US" sz="1600">
                <a:solidFill>
                  <a:srgbClr val="000066"/>
                </a:solidFill>
              </a:rPr>
              <a:t>  “Gas data” are measured</a:t>
            </a:r>
            <a:br>
              <a:rPr lang="en-US" sz="1600">
                <a:solidFill>
                  <a:srgbClr val="000066"/>
                </a:solidFill>
              </a:rPr>
            </a:br>
            <a:r>
              <a:rPr lang="en-US" sz="1600">
                <a:solidFill>
                  <a:srgbClr val="000066"/>
                </a:solidFill>
              </a:rPr>
              <a:t>   with a delay due to the gas line</a:t>
            </a:r>
            <a:br>
              <a:rPr lang="en-US" sz="1600">
                <a:solidFill>
                  <a:srgbClr val="000066"/>
                </a:solidFill>
              </a:rPr>
            </a:br>
            <a:r>
              <a:rPr lang="en-US" sz="1600">
                <a:solidFill>
                  <a:srgbClr val="000066"/>
                </a:solidFill>
              </a:rPr>
              <a:t>   transport and inertia of the gas</a:t>
            </a:r>
            <a:br>
              <a:rPr lang="en-US" sz="1600">
                <a:solidFill>
                  <a:srgbClr val="000066"/>
                </a:solidFill>
              </a:rPr>
            </a:br>
            <a:r>
              <a:rPr lang="en-US" sz="1600">
                <a:solidFill>
                  <a:srgbClr val="000066"/>
                </a:solidFill>
              </a:rPr>
              <a:t>   bulk in the furnace volume</a:t>
            </a:r>
            <a:endParaRPr lang="ru-RU" sz="1600">
              <a:solidFill>
                <a:srgbClr val="000066"/>
              </a:solidFill>
            </a:endParaRPr>
          </a:p>
          <a:p>
            <a:pPr algn="just">
              <a:lnSpc>
                <a:spcPct val="130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ru-RU" sz="1600">
                <a:solidFill>
                  <a:srgbClr val="000066"/>
                </a:solidFill>
              </a:rPr>
              <a:t>  </a:t>
            </a:r>
            <a:r>
              <a:rPr lang="en-US" sz="1600">
                <a:solidFill>
                  <a:srgbClr val="000066"/>
                </a:solidFill>
              </a:rPr>
              <a:t>Drop in the oxygen potential</a:t>
            </a:r>
            <a:br>
              <a:rPr lang="en-US" sz="1600">
                <a:solidFill>
                  <a:srgbClr val="000066"/>
                </a:solidFill>
              </a:rPr>
            </a:br>
            <a:r>
              <a:rPr lang="en-US" sz="1600">
                <a:solidFill>
                  <a:srgbClr val="000066"/>
                </a:solidFill>
              </a:rPr>
              <a:t>   of the melt when heated steel</a:t>
            </a:r>
            <a:br>
              <a:rPr lang="en-US" sz="1600">
                <a:solidFill>
                  <a:srgbClr val="000066"/>
                </a:solidFill>
              </a:rPr>
            </a:br>
            <a:r>
              <a:rPr lang="en-US" sz="1600">
                <a:solidFill>
                  <a:srgbClr val="000066"/>
                </a:solidFill>
              </a:rPr>
              <a:t>   has a high oxidation rate</a:t>
            </a:r>
            <a:endParaRPr lang="ru-RU" sz="1600">
              <a:solidFill>
                <a:srgbClr val="000066"/>
              </a:solidFill>
            </a:endParaRPr>
          </a:p>
          <a:p>
            <a:pPr algn="just">
              <a:lnSpc>
                <a:spcPct val="130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en-US" sz="1600">
                <a:solidFill>
                  <a:srgbClr val="000066"/>
                </a:solidFill>
              </a:rPr>
              <a:t> Lower corrosion rate at the</a:t>
            </a:r>
            <a:br>
              <a:rPr lang="en-US" sz="1600">
                <a:solidFill>
                  <a:srgbClr val="000066"/>
                </a:solidFill>
              </a:rPr>
            </a:br>
            <a:r>
              <a:rPr lang="en-US" sz="1600">
                <a:solidFill>
                  <a:srgbClr val="000066"/>
                </a:solidFill>
              </a:rPr>
              <a:t>   final stage of experiment is</a:t>
            </a:r>
            <a:br>
              <a:rPr lang="en-US" sz="1600">
                <a:solidFill>
                  <a:srgbClr val="000066"/>
                </a:solidFill>
              </a:rPr>
            </a:br>
            <a:r>
              <a:rPr lang="en-US" sz="1600">
                <a:solidFill>
                  <a:srgbClr val="000066"/>
                </a:solidFill>
              </a:rPr>
              <a:t>   explained by the insufficient</a:t>
            </a:r>
            <a:br>
              <a:rPr lang="en-US" sz="1600">
                <a:solidFill>
                  <a:srgbClr val="000066"/>
                </a:solidFill>
              </a:rPr>
            </a:br>
            <a:r>
              <a:rPr lang="en-US" sz="1600">
                <a:solidFill>
                  <a:srgbClr val="000066"/>
                </a:solidFill>
              </a:rPr>
              <a:t>   air supply to the melt and by</a:t>
            </a:r>
            <a:br>
              <a:rPr lang="en-US" sz="1600">
                <a:solidFill>
                  <a:srgbClr val="000066"/>
                </a:solidFill>
              </a:rPr>
            </a:br>
            <a:r>
              <a:rPr lang="en-US" sz="1600">
                <a:solidFill>
                  <a:srgbClr val="000066"/>
                </a:solidFill>
              </a:rPr>
              <a:t>   its decreased oxygen potential</a:t>
            </a:r>
            <a:endParaRPr lang="ru-RU" sz="1600">
              <a:solidFill>
                <a:srgbClr val="000066"/>
              </a:solidFill>
            </a:endParaRPr>
          </a:p>
        </p:txBody>
      </p:sp>
      <p:grpSp>
        <p:nvGrpSpPr>
          <p:cNvPr id="1018886" name="Group 6"/>
          <p:cNvGrpSpPr>
            <a:grpSpLocks/>
          </p:cNvGrpSpPr>
          <p:nvPr/>
        </p:nvGrpSpPr>
        <p:grpSpPr bwMode="auto">
          <a:xfrm>
            <a:off x="487363" y="5243513"/>
            <a:ext cx="4852987" cy="1069975"/>
            <a:chOff x="307" y="3303"/>
            <a:chExt cx="3057" cy="674"/>
          </a:xfrm>
        </p:grpSpPr>
        <p:sp>
          <p:nvSpPr>
            <p:cNvPr id="1018887" name="Text Box 7"/>
            <p:cNvSpPr txBox="1">
              <a:spLocks noChangeArrowheads="1"/>
            </p:cNvSpPr>
            <p:nvPr/>
          </p:nvSpPr>
          <p:spPr bwMode="auto">
            <a:xfrm>
              <a:off x="307" y="3303"/>
              <a:ext cx="274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>
                  <a:solidFill>
                    <a:srgbClr val="000066"/>
                  </a:solidFill>
                  <a:latin typeface="Arial" pitchFamily="34" charset="0"/>
                </a:rPr>
                <a:t>Ox</a:t>
              </a:r>
              <a:r>
                <a:rPr lang="ru-RU" sz="1400" baseline="-25000">
                  <a:solidFill>
                    <a:schemeClr val="tx2"/>
                  </a:solidFill>
                  <a:latin typeface="Arial" pitchFamily="34" charset="0"/>
                </a:rPr>
                <a:t>1</a:t>
              </a:r>
              <a:r>
                <a:rPr lang="ru-RU" sz="1400">
                  <a:solidFill>
                    <a:schemeClr val="tx2"/>
                  </a:solidFill>
                  <a:latin typeface="Arial" pitchFamily="34" charset="0"/>
                </a:rPr>
                <a:t> </a:t>
              </a:r>
              <a:r>
                <a:rPr lang="ru-RU" sz="1400">
                  <a:solidFill>
                    <a:srgbClr val="000066"/>
                  </a:solidFill>
                  <a:latin typeface="Arial" pitchFamily="34" charset="0"/>
                </a:rPr>
                <a:t>– </a:t>
              </a:r>
              <a:r>
                <a:rPr lang="en-US" sz="1400">
                  <a:solidFill>
                    <a:srgbClr val="000066"/>
                  </a:solidFill>
                  <a:latin typeface="Arial" pitchFamily="34" charset="0"/>
                </a:rPr>
                <a:t>concentration of oxygen in</a:t>
              </a:r>
            </a:p>
            <a:p>
              <a:r>
                <a:rPr lang="en-US" sz="1400">
                  <a:solidFill>
                    <a:srgbClr val="000066"/>
                  </a:solidFill>
                  <a:latin typeface="Arial" pitchFamily="34" charset="0"/>
                </a:rPr>
                <a:t>Ox</a:t>
              </a:r>
              <a:r>
                <a:rPr lang="ru-RU" sz="1400" baseline="-25000">
                  <a:solidFill>
                    <a:schemeClr val="tx2"/>
                  </a:solidFill>
                  <a:latin typeface="Arial" pitchFamily="34" charset="0"/>
                </a:rPr>
                <a:t>2</a:t>
              </a:r>
              <a:r>
                <a:rPr lang="ru-RU" sz="1400">
                  <a:solidFill>
                    <a:schemeClr val="tx2"/>
                  </a:solidFill>
                  <a:latin typeface="Arial" pitchFamily="34" charset="0"/>
                </a:rPr>
                <a:t> </a:t>
              </a:r>
              <a:r>
                <a:rPr lang="ru-RU" sz="1400">
                  <a:solidFill>
                    <a:srgbClr val="000066"/>
                  </a:solidFill>
                  <a:latin typeface="Arial" pitchFamily="34" charset="0"/>
                </a:rPr>
                <a:t>– </a:t>
              </a:r>
              <a:r>
                <a:rPr lang="en-US" sz="1400">
                  <a:solidFill>
                    <a:srgbClr val="000066"/>
                  </a:solidFill>
                  <a:latin typeface="Arial" pitchFamily="34" charset="0"/>
                </a:rPr>
                <a:t>concentration of oxygen out</a:t>
              </a:r>
              <a:endParaRPr lang="ru-RU" sz="140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sp>
          <p:nvSpPr>
            <p:cNvPr id="1018888" name="Text Box 8"/>
            <p:cNvSpPr txBox="1">
              <a:spLocks noChangeArrowheads="1"/>
            </p:cNvSpPr>
            <p:nvPr/>
          </p:nvSpPr>
          <p:spPr bwMode="auto">
            <a:xfrm>
              <a:off x="485" y="3611"/>
              <a:ext cx="287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1400">
                  <a:latin typeface="Arial" pitchFamily="34" charset="0"/>
                </a:rPr>
                <a:t> </a:t>
              </a:r>
              <a:r>
                <a:rPr lang="ru-RU" sz="1400">
                  <a:solidFill>
                    <a:srgbClr val="000066"/>
                  </a:solidFill>
                  <a:latin typeface="Arial" pitchFamily="34" charset="0"/>
                </a:rPr>
                <a:t>–</a:t>
              </a:r>
              <a:r>
                <a:rPr lang="ru-RU" sz="1400">
                  <a:solidFill>
                    <a:srgbClr val="000066"/>
                  </a:solidFill>
                  <a:latin typeface="Arial" pitchFamily="34" charset="0"/>
                  <a:sym typeface="Symbol" pitchFamily="18" charset="2"/>
                </a:rPr>
                <a:t> </a:t>
              </a:r>
              <a:r>
                <a:rPr lang="en-US" sz="1600">
                  <a:solidFill>
                    <a:srgbClr val="000066"/>
                  </a:solidFill>
                  <a:sym typeface="Symbol" pitchFamily="18" charset="2"/>
                </a:rPr>
                <a:t>Fe</a:t>
              </a:r>
              <a:r>
                <a:rPr lang="en-US" sz="1600" baseline="30000">
                  <a:solidFill>
                    <a:srgbClr val="000066"/>
                  </a:solidFill>
                  <a:sym typeface="Symbol" pitchFamily="18" charset="2"/>
                </a:rPr>
                <a:t>3+</a:t>
              </a:r>
              <a:r>
                <a:rPr lang="en-US" sz="1600">
                  <a:solidFill>
                    <a:srgbClr val="000066"/>
                  </a:solidFill>
                  <a:sym typeface="Symbol" pitchFamily="18" charset="2"/>
                </a:rPr>
                <a:t>/ (Fe</a:t>
              </a:r>
              <a:r>
                <a:rPr lang="en-US" sz="1600" baseline="30000">
                  <a:solidFill>
                    <a:srgbClr val="000066"/>
                  </a:solidFill>
                  <a:sym typeface="Symbol" pitchFamily="18" charset="2"/>
                </a:rPr>
                <a:t>2+</a:t>
              </a:r>
              <a:r>
                <a:rPr lang="en-US" sz="1600">
                  <a:solidFill>
                    <a:srgbClr val="000066"/>
                  </a:solidFill>
                  <a:sym typeface="Symbol" pitchFamily="18" charset="2"/>
                </a:rPr>
                <a:t>+Fe</a:t>
              </a:r>
              <a:r>
                <a:rPr lang="en-US" sz="1600" baseline="30000">
                  <a:solidFill>
                    <a:srgbClr val="000066"/>
                  </a:solidFill>
                  <a:sym typeface="Symbol" pitchFamily="18" charset="2"/>
                </a:rPr>
                <a:t>3+</a:t>
              </a:r>
              <a:r>
                <a:rPr lang="en-US" sz="1600">
                  <a:solidFill>
                    <a:srgbClr val="000066"/>
                  </a:solidFill>
                  <a:sym typeface="Symbol" pitchFamily="18" charset="2"/>
                </a:rPr>
                <a:t>)</a:t>
              </a:r>
              <a:r>
                <a:rPr lang="en-US" sz="1400" b="0">
                  <a:sym typeface="Symbol" pitchFamily="18" charset="2"/>
                </a:rPr>
                <a:t> </a:t>
              </a:r>
              <a:r>
                <a:rPr lang="en-US" sz="1200" b="0">
                  <a:solidFill>
                    <a:schemeClr val="accent1"/>
                  </a:solidFill>
                  <a:latin typeface="Arial" pitchFamily="34" charset="0"/>
                  <a:sym typeface="Symbol" pitchFamily="18" charset="2"/>
                </a:rPr>
                <a:t>   </a:t>
              </a:r>
              <a:r>
                <a:rPr lang="en-US" sz="1400" b="0">
                  <a:solidFill>
                    <a:schemeClr val="accent1"/>
                  </a:solidFill>
                  <a:latin typeface="Arial" pitchFamily="34" charset="0"/>
                  <a:sym typeface="Symbol" pitchFamily="18" charset="2"/>
                </a:rPr>
                <a:t>     </a:t>
              </a:r>
              <a:r>
                <a:rPr lang="ru-RU" sz="1400">
                  <a:solidFill>
                    <a:srgbClr val="000066"/>
                  </a:solidFill>
                  <a:latin typeface="Arial" pitchFamily="34" charset="0"/>
                </a:rPr>
                <a:t>–</a:t>
              </a:r>
              <a:r>
                <a:rPr lang="ru-RU" sz="1400" b="0">
                  <a:solidFill>
                    <a:srgbClr val="000066"/>
                  </a:solidFill>
                  <a:latin typeface="Arial" pitchFamily="34" charset="0"/>
                  <a:sym typeface="Symbol" pitchFamily="18" charset="2"/>
                </a:rPr>
                <a:t> </a:t>
              </a:r>
              <a:r>
                <a:rPr lang="en-US" sz="1600">
                  <a:solidFill>
                    <a:srgbClr val="000066"/>
                  </a:solidFill>
                  <a:sym typeface="Symbol" pitchFamily="18" charset="2"/>
                </a:rPr>
                <a:t>U</a:t>
              </a:r>
              <a:r>
                <a:rPr lang="en-US" sz="1600" baseline="30000">
                  <a:solidFill>
                    <a:srgbClr val="000066"/>
                  </a:solidFill>
                  <a:sym typeface="Symbol" pitchFamily="18" charset="2"/>
                </a:rPr>
                <a:t>6+</a:t>
              </a:r>
              <a:r>
                <a:rPr lang="en-US" sz="1600">
                  <a:solidFill>
                    <a:srgbClr val="000066"/>
                  </a:solidFill>
                  <a:sym typeface="Symbol" pitchFamily="18" charset="2"/>
                </a:rPr>
                <a:t>/ (U</a:t>
              </a:r>
              <a:r>
                <a:rPr lang="en-US" sz="1600" baseline="30000">
                  <a:solidFill>
                    <a:srgbClr val="000066"/>
                  </a:solidFill>
                  <a:sym typeface="Symbol" pitchFamily="18" charset="2"/>
                </a:rPr>
                <a:t>4+</a:t>
              </a:r>
              <a:r>
                <a:rPr lang="en-US" sz="1600">
                  <a:solidFill>
                    <a:srgbClr val="000066"/>
                  </a:solidFill>
                  <a:sym typeface="Symbol" pitchFamily="18" charset="2"/>
                </a:rPr>
                <a:t>+U</a:t>
              </a:r>
              <a:r>
                <a:rPr lang="en-US" sz="1600" baseline="30000">
                  <a:solidFill>
                    <a:srgbClr val="000066"/>
                  </a:solidFill>
                  <a:sym typeface="Symbol" pitchFamily="18" charset="2"/>
                </a:rPr>
                <a:t>6+</a:t>
              </a:r>
              <a:r>
                <a:rPr lang="en-US" sz="1600">
                  <a:solidFill>
                    <a:srgbClr val="000066"/>
                  </a:solidFill>
                  <a:sym typeface="Symbol" pitchFamily="18" charset="2"/>
                </a:rPr>
                <a:t>)</a:t>
              </a:r>
            </a:p>
            <a:p>
              <a:r>
                <a:rPr lang="en-US" sz="1200" b="0">
                  <a:solidFill>
                    <a:schemeClr val="accent1"/>
                  </a:solidFill>
                  <a:latin typeface="Arial" pitchFamily="34" charset="0"/>
                  <a:sym typeface="Symbol" pitchFamily="18" charset="2"/>
                </a:rPr>
                <a:t> </a:t>
              </a:r>
              <a:r>
                <a:rPr lang="ru-RU" sz="1400">
                  <a:solidFill>
                    <a:srgbClr val="000066"/>
                  </a:solidFill>
                  <a:latin typeface="Arial" pitchFamily="34" charset="0"/>
                </a:rPr>
                <a:t>–</a:t>
              </a:r>
              <a:r>
                <a:rPr lang="en-US" sz="1200" b="0">
                  <a:solidFill>
                    <a:srgbClr val="000066"/>
                  </a:solidFill>
                  <a:latin typeface="Arial" pitchFamily="34" charset="0"/>
                  <a:sym typeface="Symbol" pitchFamily="18" charset="2"/>
                </a:rPr>
                <a:t> </a:t>
              </a:r>
              <a:r>
                <a:rPr lang="en-US" sz="1600">
                  <a:solidFill>
                    <a:srgbClr val="000066"/>
                  </a:solidFill>
                  <a:sym typeface="Symbol" pitchFamily="18" charset="2"/>
                </a:rPr>
                <a:t>samples</a:t>
              </a:r>
              <a:r>
                <a:rPr lang="en-US" sz="1600">
                  <a:sym typeface="Symbol" pitchFamily="18" charset="2"/>
                </a:rPr>
                <a:t>         </a:t>
              </a:r>
              <a:r>
                <a:rPr lang="ru-RU" sz="1400">
                  <a:solidFill>
                    <a:srgbClr val="000066"/>
                  </a:solidFill>
                  <a:latin typeface="Arial" pitchFamily="34" charset="0"/>
                </a:rPr>
                <a:t>–</a:t>
              </a:r>
              <a:r>
                <a:rPr lang="en-US" sz="1400">
                  <a:solidFill>
                    <a:srgbClr val="000066"/>
                  </a:solidFill>
                  <a:latin typeface="Arial" pitchFamily="34" charset="0"/>
                  <a:sym typeface="Symbol" pitchFamily="18" charset="2"/>
                </a:rPr>
                <a:t> </a:t>
              </a:r>
              <a:r>
                <a:rPr lang="en-US" sz="1600">
                  <a:solidFill>
                    <a:srgbClr val="000066"/>
                  </a:solidFill>
                  <a:sym typeface="Symbol" pitchFamily="18" charset="2"/>
                </a:rPr>
                <a:t>ingot</a:t>
              </a:r>
              <a:endParaRPr lang="ru-RU" sz="1600">
                <a:solidFill>
                  <a:srgbClr val="000066"/>
                </a:solidFill>
                <a:sym typeface="Symbol" pitchFamily="18" charset="2"/>
              </a:endParaRPr>
            </a:p>
          </p:txBody>
        </p:sp>
        <p:sp>
          <p:nvSpPr>
            <p:cNvPr id="1018889" name="Oval 9"/>
            <p:cNvSpPr>
              <a:spLocks noChangeArrowheads="1"/>
            </p:cNvSpPr>
            <p:nvPr/>
          </p:nvSpPr>
          <p:spPr bwMode="auto">
            <a:xfrm>
              <a:off x="388" y="3694"/>
              <a:ext cx="56" cy="56"/>
            </a:xfrm>
            <a:prstGeom prst="ellipse">
              <a:avLst/>
            </a:prstGeom>
            <a:solidFill>
              <a:srgbClr val="FF00FF"/>
            </a:solidFill>
            <a:ln w="3175">
              <a:solidFill>
                <a:srgbClr val="8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8890" name="Oval 10"/>
            <p:cNvSpPr>
              <a:spLocks noChangeArrowheads="1"/>
            </p:cNvSpPr>
            <p:nvPr/>
          </p:nvSpPr>
          <p:spPr bwMode="auto">
            <a:xfrm>
              <a:off x="483" y="3693"/>
              <a:ext cx="56" cy="56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8891" name="Oval 11"/>
            <p:cNvSpPr>
              <a:spLocks noChangeArrowheads="1"/>
            </p:cNvSpPr>
            <p:nvPr/>
          </p:nvSpPr>
          <p:spPr bwMode="auto">
            <a:xfrm>
              <a:off x="388" y="3860"/>
              <a:ext cx="56" cy="56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8892" name="AutoShape 12"/>
            <p:cNvSpPr>
              <a:spLocks noChangeArrowheads="1"/>
            </p:cNvSpPr>
            <p:nvPr/>
          </p:nvSpPr>
          <p:spPr bwMode="auto">
            <a:xfrm>
              <a:off x="472" y="3842"/>
              <a:ext cx="77" cy="81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8893" name="AutoShape 13"/>
            <p:cNvSpPr>
              <a:spLocks noChangeArrowheads="1"/>
            </p:cNvSpPr>
            <p:nvPr/>
          </p:nvSpPr>
          <p:spPr bwMode="auto">
            <a:xfrm>
              <a:off x="1260" y="3844"/>
              <a:ext cx="71" cy="69"/>
            </a:xfrm>
            <a:prstGeom prst="triangle">
              <a:avLst>
                <a:gd name="adj" fmla="val 50000"/>
              </a:avLst>
            </a:prstGeom>
            <a:solidFill>
              <a:srgbClr val="FF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8894" name="Oval 14"/>
            <p:cNvSpPr>
              <a:spLocks noChangeArrowheads="1"/>
            </p:cNvSpPr>
            <p:nvPr/>
          </p:nvSpPr>
          <p:spPr bwMode="auto">
            <a:xfrm>
              <a:off x="1176" y="3855"/>
              <a:ext cx="56" cy="56"/>
            </a:xfrm>
            <a:prstGeom prst="ellipse">
              <a:avLst/>
            </a:prstGeom>
            <a:solidFill>
              <a:srgbClr val="FF00FF"/>
            </a:solidFill>
            <a:ln w="3175">
              <a:solidFill>
                <a:srgbClr val="8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8895" name="AutoShape 15"/>
            <p:cNvSpPr>
              <a:spLocks noChangeArrowheads="1"/>
            </p:cNvSpPr>
            <p:nvPr/>
          </p:nvSpPr>
          <p:spPr bwMode="auto">
            <a:xfrm>
              <a:off x="1646" y="3675"/>
              <a:ext cx="74" cy="87"/>
            </a:xfrm>
            <a:prstGeom prst="triangle">
              <a:avLst>
                <a:gd name="adj" fmla="val 50000"/>
              </a:avLst>
            </a:prstGeom>
            <a:solidFill>
              <a:srgbClr val="FF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8896" name="AutoShape 16"/>
            <p:cNvSpPr>
              <a:spLocks noChangeArrowheads="1"/>
            </p:cNvSpPr>
            <p:nvPr/>
          </p:nvSpPr>
          <p:spPr bwMode="auto">
            <a:xfrm>
              <a:off x="1752" y="3679"/>
              <a:ext cx="77" cy="87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101889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9650"/>
            <a:ext cx="5673725" cy="423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E3BDCA2A-A8BD-4D6B-9E81-8B8AF6B26CB5}" type="slidenum">
              <a:rPr lang="en-GB"/>
              <a:pPr/>
              <a:t>58</a:t>
            </a:fld>
            <a:endParaRPr lang="en-GB"/>
          </a:p>
        </p:txBody>
      </p:sp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81050" y="138113"/>
            <a:ext cx="7772400" cy="639762"/>
          </a:xfrm>
        </p:spPr>
        <p:txBody>
          <a:bodyPr/>
          <a:lstStyle/>
          <a:p>
            <a:r>
              <a:rPr lang="en-US"/>
              <a:t>MAIN CONCLUSIONS</a:t>
            </a:r>
            <a:endParaRPr lang="ru-RU"/>
          </a:p>
        </p:txBody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879475"/>
            <a:ext cx="7772400" cy="56261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effectLst/>
              </a:rPr>
              <a:t>1.</a:t>
            </a:r>
            <a:r>
              <a:rPr lang="en-US" sz="800" b="1">
                <a:effectLst/>
              </a:rPr>
              <a:t>	</a:t>
            </a:r>
            <a:r>
              <a:rPr lang="en-US" sz="1400" b="1">
                <a:effectLst/>
              </a:rPr>
              <a:t>Based on the results of experiments on the interaction between molten corium and VVER RPV steel in the oxidizing atmosphere,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sz="1200">
                <a:solidFill>
                  <a:srgbClr val="000066"/>
                </a:solidFill>
              </a:rPr>
              <a:t>A process model was developed and correlations to generalize experiment data on corrosion kinetics were proposed 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sz="1200">
                <a:solidFill>
                  <a:srgbClr val="000066"/>
                </a:solidFill>
              </a:rPr>
              <a:t>A possibility of corrosion acceleration due to liquid-phase diffusion of Fe</a:t>
            </a:r>
            <a:r>
              <a:rPr lang="en-US" sz="1200" baseline="30000">
                <a:solidFill>
                  <a:srgbClr val="000066"/>
                </a:solidFill>
              </a:rPr>
              <a:t>2+</a:t>
            </a:r>
            <a:r>
              <a:rPr lang="en-US" sz="1200">
                <a:solidFill>
                  <a:srgbClr val="000066"/>
                </a:solidFill>
              </a:rPr>
              <a:t> ions through the corium crust on steel surface was established and limitation of this phenomenon by the conditions of oxidizer admission to corium melt was demonstrated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effectLst/>
              </a:rPr>
              <a:t>2.	Based on the results of experiments on the interaction between suboxidized molten corium and VVER RPV steel,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sz="1200">
                <a:solidFill>
                  <a:srgbClr val="000066"/>
                </a:solidFill>
              </a:rPr>
              <a:t>The effect of thermal gradient conditions on the composition of the oxide and metal phases of the U-Zr-Fe-O system in the miscibility gap was recognized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sz="1200">
                <a:solidFill>
                  <a:srgbClr val="000066"/>
                </a:solidFill>
              </a:rPr>
              <a:t>A process model for the temperature boundary of corrosion was proposed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sz="1200">
                <a:solidFill>
                  <a:srgbClr val="000066"/>
                </a:solidFill>
              </a:rPr>
              <a:t>A correlation generalizing experimental data on corrosion kinetics was obtained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effectLst/>
              </a:rPr>
              <a:t>3.	Based on the results of experiments on the interaction between molten corium and European RPV steel,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sz="1200">
                <a:solidFill>
                  <a:srgbClr val="000066"/>
                </a:solidFill>
              </a:rPr>
              <a:t>Qualitative agreement and quantitative closeness between the results for European and Russian reactor vessel steels was demonstrated 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sz="1200">
                <a:solidFill>
                  <a:srgbClr val="000066"/>
                </a:solidFill>
              </a:rPr>
              <a:t>Insufficiency of experimental data for constructing general correlations to describe corrosion kinetics was stated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effectLst/>
              </a:rPr>
              <a:t>4.	Based on the results of experiments on the interaction between molten corium and vessel steel samples with the vertically oriented interface,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sz="1200">
                <a:solidFill>
                  <a:srgbClr val="000066"/>
                </a:solidFill>
              </a:rPr>
              <a:t>It was found that the interface orientation had almost no effect on the interaction process which is of physicochemical nature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sz="1200">
                <a:solidFill>
                  <a:srgbClr val="000066"/>
                </a:solidFill>
              </a:rPr>
              <a:t>A difference was revealed between the temperature boundary of corrosion for steel samples interacting with the metal melt in the neutral atmosphere and those interacting with the suboxidized corium melt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effectLst/>
              </a:rPr>
              <a:t>5.	Based on the results of experiments on the oxidation of molten corium,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sz="1200">
                <a:solidFill>
                  <a:srgbClr val="000066"/>
                </a:solidFill>
              </a:rPr>
              <a:t>It was established that in the experimental conditions, oxidation of melt followed the diffusion mechanism with oxidizer starvation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sz="1200">
                <a:solidFill>
                  <a:srgbClr val="000066"/>
                </a:solidFill>
              </a:rPr>
              <a:t>It was found that the oxidation rate was essentially reduced by a crust on the melt surface. Because of cracks in the crust, the oxidation rate observed in the experiments remained constant and did not depend on the crust thickness</a:t>
            </a:r>
            <a:endParaRPr lang="ru-RU" sz="12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9F57DB77-18BB-4C51-A80E-3027028D53AE}" type="slidenum">
              <a:rPr lang="en-GB"/>
              <a:pPr/>
              <a:t>59</a:t>
            </a:fld>
            <a:endParaRPr lang="en-GB"/>
          </a:p>
        </p:txBody>
      </p:sp>
      <p:sp>
        <p:nvSpPr>
          <p:cNvPr id="1022980" name="Rectangle 4"/>
          <p:cNvSpPr>
            <a:spLocks noGrp="1" noChangeArrowheads="1"/>
          </p:cNvSpPr>
          <p:nvPr>
            <p:ph type="title"/>
          </p:nvPr>
        </p:nvSpPr>
        <p:spPr>
          <a:xfrm>
            <a:off x="715963" y="0"/>
            <a:ext cx="7772400" cy="639763"/>
          </a:xfrm>
          <a:noFill/>
          <a:ln/>
        </p:spPr>
        <p:txBody>
          <a:bodyPr/>
          <a:lstStyle/>
          <a:p>
            <a:r>
              <a:rPr lang="en-US"/>
              <a:t>METCOR-P project reporting</a:t>
            </a:r>
            <a:endParaRPr lang="ru-RU"/>
          </a:p>
        </p:txBody>
      </p:sp>
      <p:graphicFrame>
        <p:nvGraphicFramePr>
          <p:cNvPr id="1022981" name="Object 5"/>
          <p:cNvGraphicFramePr>
            <a:graphicFrameLocks noChangeAspect="1"/>
          </p:cNvGraphicFramePr>
          <p:nvPr/>
        </p:nvGraphicFramePr>
        <p:xfrm>
          <a:off x="558800" y="685800"/>
          <a:ext cx="77851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983" name="Документ" r:id="rId3" imgW="6066987" imgH="4697805" progId="Word.Document.8">
                  <p:embed/>
                </p:oleObj>
              </mc:Choice>
              <mc:Fallback>
                <p:oleObj name="Документ" r:id="rId3" imgW="6066987" imgH="469780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685800"/>
                        <a:ext cx="7785100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C1E9EC6C-9E32-4782-AB1F-FBB1378F592F}" type="slidenum">
              <a:rPr lang="en-GB"/>
              <a:pPr/>
              <a:t>6</a:t>
            </a:fld>
            <a:endParaRPr lang="en-GB"/>
          </a:p>
        </p:txBody>
      </p:sp>
      <p:sp>
        <p:nvSpPr>
          <p:cNvPr id="98406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39762"/>
          </a:xfrm>
          <a:noFill/>
          <a:ln/>
        </p:spPr>
        <p:txBody>
          <a:bodyPr/>
          <a:lstStyle/>
          <a:p>
            <a:r>
              <a:rPr lang="en-GB"/>
              <a:t>Objectives of </a:t>
            </a:r>
            <a:r>
              <a:rPr lang="en-US"/>
              <a:t>METCOR-P project</a:t>
            </a:r>
            <a:endParaRPr lang="ru-RU"/>
          </a:p>
        </p:txBody>
      </p:sp>
      <p:sp>
        <p:nvSpPr>
          <p:cNvPr id="9840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96913" y="2962275"/>
            <a:ext cx="7772400" cy="2971800"/>
          </a:xfrm>
          <a:noFill/>
          <a:ln/>
        </p:spPr>
        <p:txBody>
          <a:bodyPr/>
          <a:lstStyle/>
          <a:p>
            <a:r>
              <a:rPr lang="en-US">
                <a:effectLst/>
              </a:rPr>
              <a:t>Interaction characteristics at the vertically  positioned interface </a:t>
            </a:r>
          </a:p>
          <a:p>
            <a:r>
              <a:rPr lang="en-US">
                <a:effectLst/>
              </a:rPr>
              <a:t>Peculiarities of interaction with European vessel steel </a:t>
            </a:r>
          </a:p>
          <a:p>
            <a:r>
              <a:rPr lang="en-US">
                <a:effectLst/>
              </a:rPr>
              <a:t>Corium melt oxidation transients</a:t>
            </a:r>
          </a:p>
          <a:p>
            <a:endParaRPr lang="ru-RU"/>
          </a:p>
        </p:txBody>
      </p:sp>
      <p:sp>
        <p:nvSpPr>
          <p:cNvPr id="984070" name="Text Box 6"/>
          <p:cNvSpPr txBox="1">
            <a:spLocks noChangeArrowheads="1"/>
          </p:cNvSpPr>
          <p:nvPr/>
        </p:nvSpPr>
        <p:spPr bwMode="auto">
          <a:xfrm>
            <a:off x="1797050" y="13223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2000">
              <a:latin typeface="Arial" pitchFamily="34" charset="0"/>
            </a:endParaRPr>
          </a:p>
        </p:txBody>
      </p:sp>
      <p:sp>
        <p:nvSpPr>
          <p:cNvPr id="984071" name="Rectangle 7"/>
          <p:cNvSpPr>
            <a:spLocks noChangeArrowheads="1"/>
          </p:cNvSpPr>
          <p:nvPr/>
        </p:nvSpPr>
        <p:spPr bwMode="auto">
          <a:xfrm>
            <a:off x="665163" y="1312863"/>
            <a:ext cx="8478837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246" tIns="37623" rIns="75246" bIns="37623">
            <a:spAutoFit/>
          </a:bodyPr>
          <a:lstStyle/>
          <a:p>
            <a:pPr defTabSz="752475"/>
            <a:r>
              <a:rPr lang="en-US" sz="2400">
                <a:solidFill>
                  <a:srgbClr val="000066"/>
                </a:solidFill>
              </a:rPr>
              <a:t> </a:t>
            </a:r>
            <a:r>
              <a:rPr lang="en-US" sz="2600">
                <a:solidFill>
                  <a:srgbClr val="000066"/>
                </a:solidFill>
              </a:rPr>
              <a:t>Qualification and quantification of physicochemical phenomena of corium melt interaction with reactor vessel steel with particular interest to:</a:t>
            </a:r>
          </a:p>
        </p:txBody>
      </p:sp>
    </p:spTree>
  </p:cSld>
  <p:clrMapOvr>
    <a:masterClrMapping/>
  </p:clrMapOvr>
  <p:transition advClick="0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70AB5105-D2E7-44F0-ADAE-0172CC3ED6D2}" type="slidenum">
              <a:rPr lang="en-GB"/>
              <a:pPr/>
              <a:t>60</a:t>
            </a:fld>
            <a:endParaRPr lang="en-GB"/>
          </a:p>
        </p:txBody>
      </p:sp>
      <p:sp>
        <p:nvSpPr>
          <p:cNvPr id="1024004" name="Rectangle 4"/>
          <p:cNvSpPr>
            <a:spLocks noGrp="1" noChangeArrowheads="1"/>
          </p:cNvSpPr>
          <p:nvPr>
            <p:ph type="title"/>
          </p:nvPr>
        </p:nvSpPr>
        <p:spPr>
          <a:xfrm>
            <a:off x="698500" y="347663"/>
            <a:ext cx="7772400" cy="639762"/>
          </a:xfrm>
          <a:noFill/>
          <a:ln/>
        </p:spPr>
        <p:txBody>
          <a:bodyPr/>
          <a:lstStyle/>
          <a:p>
            <a:r>
              <a:rPr lang="en-US"/>
              <a:t>Publications during</a:t>
            </a:r>
            <a:r>
              <a:rPr lang="ru-RU"/>
              <a:t> </a:t>
            </a:r>
            <a:r>
              <a:rPr lang="en-US"/>
              <a:t>METCOR-P</a:t>
            </a:r>
            <a:endParaRPr lang="ru-RU"/>
          </a:p>
        </p:txBody>
      </p:sp>
      <p:sp>
        <p:nvSpPr>
          <p:cNvPr id="1024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76225" y="1127125"/>
            <a:ext cx="8632825" cy="5200650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en-US" sz="1800" b="1">
                <a:effectLst/>
              </a:rPr>
              <a:t>Bechta S.V., Granovsky V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S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Khabensky V.B., Krushinov E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V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Vitol S.A., Sulatsky A.A., Gusarov V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V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Almjashev V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I</a:t>
            </a:r>
            <a:r>
              <a:rPr lang="ru-RU" sz="1800" b="1">
                <a:effectLst/>
              </a:rPr>
              <a:t>.,</a:t>
            </a:r>
            <a:r>
              <a:rPr lang="en-US" sz="1800" b="1">
                <a:effectLst/>
              </a:rPr>
              <a:t> Lopukh D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B</a:t>
            </a:r>
            <a:r>
              <a:rPr lang="ru-RU" sz="1800" b="1">
                <a:effectLst/>
              </a:rPr>
              <a:t>.,</a:t>
            </a:r>
            <a:r>
              <a:rPr lang="en-US" sz="1800" b="1">
                <a:effectLst/>
              </a:rPr>
              <a:t> Bottomley D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Fischer M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Piluso P., Miassoedov A., Tromm W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Altstadt E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Fichot F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Kymalainen O. </a:t>
            </a:r>
            <a:r>
              <a:rPr lang="en-US" sz="1800" b="1">
                <a:solidFill>
                  <a:srgbClr val="A50021"/>
                </a:solidFill>
                <a:effectLst/>
              </a:rPr>
              <a:t>Interaction between Molten Corium UO</a:t>
            </a:r>
            <a:r>
              <a:rPr lang="en-US" sz="1800" b="1" baseline="-25000">
                <a:solidFill>
                  <a:srgbClr val="A50021"/>
                </a:solidFill>
                <a:effectLst/>
              </a:rPr>
              <a:t>2+x</a:t>
            </a:r>
            <a:r>
              <a:rPr lang="en-US" sz="1800" b="1">
                <a:solidFill>
                  <a:srgbClr val="A50021"/>
                </a:solidFill>
                <a:effectLst/>
              </a:rPr>
              <a:t>-ZrO</a:t>
            </a:r>
            <a:r>
              <a:rPr lang="en-US" sz="1800" b="1" baseline="-25000">
                <a:solidFill>
                  <a:srgbClr val="A50021"/>
                </a:solidFill>
                <a:effectLst/>
              </a:rPr>
              <a:t>2</a:t>
            </a:r>
            <a:r>
              <a:rPr lang="en-US" sz="1800" b="1">
                <a:solidFill>
                  <a:srgbClr val="A50021"/>
                </a:solidFill>
                <a:effectLst/>
              </a:rPr>
              <a:t>-FeO</a:t>
            </a:r>
            <a:r>
              <a:rPr lang="en-US" sz="1800" b="1" baseline="-25000">
                <a:solidFill>
                  <a:srgbClr val="A50021"/>
                </a:solidFill>
                <a:effectLst/>
              </a:rPr>
              <a:t>y</a:t>
            </a:r>
            <a:r>
              <a:rPr lang="en-US" sz="1800" b="1">
                <a:solidFill>
                  <a:srgbClr val="A50021"/>
                </a:solidFill>
                <a:effectLst/>
              </a:rPr>
              <a:t> and VVER Vessel Steel</a:t>
            </a:r>
            <a:r>
              <a:rPr lang="en-US" sz="1800" b="1">
                <a:effectLst/>
              </a:rPr>
              <a:t> // Proceeding of ICAPP’08, Anaheim, CA USA, June 8-12, 2008, Paper 8052.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1800" b="1">
                <a:effectLst/>
              </a:rPr>
              <a:t>Bechta S.V., Granovsky V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S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Khabensky V.B., Krushinov E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V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Vitol S.A., Sulatsky A.A., Gusarov V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V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Almjashev V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I</a:t>
            </a:r>
            <a:r>
              <a:rPr lang="ru-RU" sz="1800" b="1">
                <a:effectLst/>
              </a:rPr>
              <a:t>.,</a:t>
            </a:r>
            <a:r>
              <a:rPr lang="ru-RU" sz="1800" b="1"/>
              <a:t> </a:t>
            </a:r>
            <a:r>
              <a:rPr lang="en-US" sz="1800" b="1">
                <a:effectLst/>
              </a:rPr>
              <a:t>Mezentseva L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P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Krushinov E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V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Kotova S.Yu., Kosarevsky R.A., Barrachin M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Bottomley D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Fischer M</a:t>
            </a:r>
            <a:r>
              <a:rPr lang="ru-RU" sz="1800" b="1">
                <a:effectLst/>
              </a:rPr>
              <a:t>.,</a:t>
            </a:r>
            <a:r>
              <a:rPr lang="en-US" sz="1800" b="1">
                <a:effectLst/>
              </a:rPr>
              <a:t> Fichot F</a:t>
            </a:r>
            <a:r>
              <a:rPr lang="ru-RU" sz="1800" b="1">
                <a:effectLst/>
              </a:rPr>
              <a:t>. </a:t>
            </a:r>
            <a:r>
              <a:rPr lang="en-US" sz="1800" b="1">
                <a:solidFill>
                  <a:srgbClr val="A50021"/>
                </a:solidFill>
                <a:effectLst/>
              </a:rPr>
              <a:t>Corium Phase Equilibria from MASCA, METCOR and CORPHAD Results</a:t>
            </a:r>
            <a:r>
              <a:rPr lang="en-US" sz="1800" b="1">
                <a:effectLst/>
              </a:rPr>
              <a:t> // Nucl. Eng. and Design, 238, p. 2761-2771 (2008).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1800" b="1">
                <a:effectLst/>
              </a:rPr>
              <a:t>Bechta S.V., Granovsky V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S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Khabensky V.B., Krushinov E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V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Vitol S.A., Sulatsky A.A., Gusarov V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V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Almjashev V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I</a:t>
            </a:r>
            <a:r>
              <a:rPr lang="ru-RU" sz="1800" b="1">
                <a:effectLst/>
              </a:rPr>
              <a:t>.,</a:t>
            </a:r>
            <a:r>
              <a:rPr lang="en-US" sz="1800" b="1">
                <a:effectLst/>
              </a:rPr>
              <a:t> Lopukh D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B</a:t>
            </a:r>
            <a:r>
              <a:rPr lang="ru-RU" sz="1800" b="1">
                <a:effectLst/>
              </a:rPr>
              <a:t>.,</a:t>
            </a:r>
            <a:r>
              <a:rPr lang="en-US" sz="1800" b="1">
                <a:effectLst/>
              </a:rPr>
              <a:t> Bottomley D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Fischer M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Piluso P., Miassoedov A., Tromm W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Altstadt E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Fichot F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Kymalainen O. </a:t>
            </a:r>
            <a:r>
              <a:rPr lang="en-US" sz="1800" b="1">
                <a:solidFill>
                  <a:srgbClr val="A50021"/>
                </a:solidFill>
                <a:effectLst/>
              </a:rPr>
              <a:t>VVER Vessel Steel Corrosion at Interaction with Molten Corium in Oxidizing Atmosphere</a:t>
            </a:r>
            <a:r>
              <a:rPr lang="en-US" sz="1800" b="1">
                <a:effectLst/>
              </a:rPr>
              <a:t> //</a:t>
            </a:r>
            <a:r>
              <a:rPr lang="ru-RU" sz="1800" b="1">
                <a:effectLst/>
              </a:rPr>
              <a:t> </a:t>
            </a:r>
            <a:r>
              <a:rPr lang="en-US" sz="1800" b="1">
                <a:effectLst/>
              </a:rPr>
              <a:t>Nucl. Eng. and Design, 239</a:t>
            </a:r>
            <a:r>
              <a:rPr lang="ru-RU" sz="1800" b="1">
                <a:effectLst/>
              </a:rPr>
              <a:t> (2009)</a:t>
            </a:r>
            <a:r>
              <a:rPr lang="en-US" sz="1800" b="1">
                <a:effectLst/>
              </a:rPr>
              <a:t>, </a:t>
            </a:r>
            <a:r>
              <a:rPr lang="ru-RU" sz="1800" b="1">
                <a:effectLst/>
              </a:rPr>
              <a:t/>
            </a:r>
            <a:br>
              <a:rPr lang="ru-RU" sz="1800" b="1">
                <a:effectLst/>
              </a:rPr>
            </a:br>
            <a:r>
              <a:rPr lang="en-US" sz="1800" b="1">
                <a:effectLst/>
              </a:rPr>
              <a:t>p. 1103-1112.</a:t>
            </a:r>
            <a:r>
              <a:rPr lang="en-US"/>
              <a:t> </a:t>
            </a:r>
            <a:endParaRPr lang="ru-RU"/>
          </a:p>
        </p:txBody>
      </p:sp>
    </p:spTree>
  </p:cSld>
  <p:clrMapOvr>
    <a:masterClrMapping/>
  </p:clrMapOvr>
  <p:transition advClick="0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F968E8B9-8E4B-4B3C-95B0-2DE8EEB888D0}" type="slidenum">
              <a:rPr lang="en-GB"/>
              <a:pPr/>
              <a:t>61</a:t>
            </a:fld>
            <a:endParaRPr lang="en-GB"/>
          </a:p>
        </p:txBody>
      </p:sp>
      <p:sp>
        <p:nvSpPr>
          <p:cNvPr id="102502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Publications during</a:t>
            </a:r>
            <a:r>
              <a:rPr lang="ru-RU"/>
              <a:t> </a:t>
            </a:r>
            <a:r>
              <a:rPr lang="en-US"/>
              <a:t>METCOR-P (2)</a:t>
            </a:r>
            <a:endParaRPr lang="ru-RU"/>
          </a:p>
        </p:txBody>
      </p:sp>
      <p:sp>
        <p:nvSpPr>
          <p:cNvPr id="10250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5025" y="1485900"/>
            <a:ext cx="7772400" cy="4114800"/>
          </a:xfrm>
          <a:noFill/>
          <a:ln/>
        </p:spPr>
        <p:txBody>
          <a:bodyPr/>
          <a:lstStyle/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>
                <a:effectLst/>
              </a:rPr>
              <a:t>4.	Bechta S.V., Granovsky V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S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Khabensky V.B. et.al. </a:t>
            </a:r>
            <a:r>
              <a:rPr lang="en-US" sz="1800" b="1">
                <a:solidFill>
                  <a:srgbClr val="A50021"/>
                </a:solidFill>
                <a:effectLst/>
              </a:rPr>
              <a:t>VVER Steel Corrosion during In-Vessel Retention of Corium Melt</a:t>
            </a:r>
            <a:r>
              <a:rPr lang="en-US" sz="1800" b="1">
                <a:effectLst/>
              </a:rPr>
              <a:t> // Proceeding of the 3</a:t>
            </a:r>
            <a:r>
              <a:rPr lang="en-US" sz="1800" b="1" baseline="30000">
                <a:effectLst/>
              </a:rPr>
              <a:t>rd</a:t>
            </a:r>
            <a:r>
              <a:rPr lang="en-US" sz="1800" b="1">
                <a:effectLst/>
              </a:rPr>
              <a:t> European Review Meeting on Severe Accident Research (ERMSAR 2008), Paper 2.7, Nesseber, Bulgaria, September 23-25 (2008).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>
                <a:effectLst/>
              </a:rPr>
              <a:t>5.	Bechta S.V., Granovsky V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S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Khabensky V.B. et.al. </a:t>
            </a:r>
            <a:r>
              <a:rPr lang="en-US" sz="1800" b="1">
                <a:solidFill>
                  <a:srgbClr val="A50021"/>
                </a:solidFill>
                <a:effectLst/>
              </a:rPr>
              <a:t>Interaction between Molten Corium UO</a:t>
            </a:r>
            <a:r>
              <a:rPr lang="en-US" sz="1800" b="1" baseline="-25000">
                <a:solidFill>
                  <a:srgbClr val="A50021"/>
                </a:solidFill>
                <a:effectLst/>
              </a:rPr>
              <a:t>2+x</a:t>
            </a:r>
            <a:r>
              <a:rPr lang="en-US" sz="1800" b="1">
                <a:solidFill>
                  <a:srgbClr val="A50021"/>
                </a:solidFill>
                <a:effectLst/>
              </a:rPr>
              <a:t>-ZrO</a:t>
            </a:r>
            <a:r>
              <a:rPr lang="en-US" sz="1800" b="1" baseline="-25000">
                <a:solidFill>
                  <a:srgbClr val="A50021"/>
                </a:solidFill>
                <a:effectLst/>
              </a:rPr>
              <a:t>2</a:t>
            </a:r>
            <a:r>
              <a:rPr lang="en-US" sz="1800" b="1">
                <a:solidFill>
                  <a:srgbClr val="A50021"/>
                </a:solidFill>
                <a:effectLst/>
              </a:rPr>
              <a:t>-FeO</a:t>
            </a:r>
            <a:r>
              <a:rPr lang="en-US" sz="1800" b="1" baseline="-25000">
                <a:solidFill>
                  <a:srgbClr val="A50021"/>
                </a:solidFill>
                <a:effectLst/>
              </a:rPr>
              <a:t>y</a:t>
            </a:r>
            <a:r>
              <a:rPr lang="en-US" sz="1800" b="1">
                <a:solidFill>
                  <a:srgbClr val="A50021"/>
                </a:solidFill>
                <a:effectLst/>
              </a:rPr>
              <a:t> and VVER Vessel Steel</a:t>
            </a:r>
            <a:r>
              <a:rPr lang="en-US" sz="1800" b="1">
                <a:effectLst/>
              </a:rPr>
              <a:t> // J. Nucl. Technology, Vol. 170, </a:t>
            </a:r>
            <a:r>
              <a:rPr lang="ru-RU" sz="1800" b="1">
                <a:effectLst/>
              </a:rPr>
              <a:t>№</a:t>
            </a:r>
            <a:r>
              <a:rPr lang="en-BZ" sz="1800" b="1">
                <a:effectLst/>
              </a:rPr>
              <a:t>1 (2010), p. 210-218</a:t>
            </a:r>
            <a:r>
              <a:rPr lang="en-US" sz="1800" b="1">
                <a:effectLst/>
              </a:rPr>
              <a:t>.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 startAt="6"/>
            </a:pPr>
            <a:r>
              <a:rPr lang="en-US" sz="1800" b="1">
                <a:effectLst/>
              </a:rPr>
              <a:t>Bechta S.V., Granovsky V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S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Khabensky V.B. et al. </a:t>
            </a:r>
            <a:r>
              <a:rPr lang="en-US" sz="1800" b="1">
                <a:solidFill>
                  <a:srgbClr val="A50021"/>
                </a:solidFill>
                <a:effectLst/>
              </a:rPr>
              <a:t>The influence of thermogradient conditions on physicochemical interaction of the suboxidized molten corium with steel during in-vessel retention of the melt</a:t>
            </a:r>
            <a:r>
              <a:rPr lang="ru-RU" sz="1800" b="1">
                <a:solidFill>
                  <a:srgbClr val="A50021"/>
                </a:solidFill>
                <a:effectLst/>
              </a:rPr>
              <a:t>.</a:t>
            </a:r>
            <a:r>
              <a:rPr lang="ru-RU" sz="1800" b="1">
                <a:effectLst/>
              </a:rPr>
              <a:t> (</a:t>
            </a:r>
            <a:r>
              <a:rPr lang="en-US" sz="1800" b="1">
                <a:effectLst/>
              </a:rPr>
              <a:t>Manuscript</a:t>
            </a:r>
            <a:r>
              <a:rPr lang="ru-RU" sz="1800" b="1">
                <a:effectLst/>
              </a:rPr>
              <a:t>)</a:t>
            </a:r>
            <a:r>
              <a:rPr lang="en-US" sz="1800" b="1">
                <a:effectLst/>
              </a:rPr>
              <a:t>.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 startAt="6"/>
            </a:pPr>
            <a:r>
              <a:rPr lang="en-US" sz="1800" b="1">
                <a:effectLst/>
              </a:rPr>
              <a:t>Sulatsky A.A., Granovsky V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S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Khabensky V.B. et al. </a:t>
            </a:r>
            <a:r>
              <a:rPr lang="en-US" sz="1800" b="1">
                <a:solidFill>
                  <a:srgbClr val="A50021"/>
                </a:solidFill>
                <a:effectLst/>
              </a:rPr>
              <a:t>Oxidation</a:t>
            </a:r>
            <a:r>
              <a:rPr lang="en-US" sz="1800" b="1">
                <a:effectLst/>
              </a:rPr>
              <a:t> </a:t>
            </a:r>
            <a:r>
              <a:rPr lang="en-US" sz="1800" b="1">
                <a:solidFill>
                  <a:srgbClr val="A50021"/>
                </a:solidFill>
                <a:effectLst/>
              </a:rPr>
              <a:t>kinetics of corium pool</a:t>
            </a:r>
            <a:r>
              <a:rPr lang="en-US" sz="1800" b="1">
                <a:effectLst/>
              </a:rPr>
              <a:t> //</a:t>
            </a:r>
            <a:r>
              <a:rPr lang="ru-RU" sz="1800" b="1">
                <a:effectLst/>
              </a:rPr>
              <a:t> </a:t>
            </a:r>
            <a:r>
              <a:rPr lang="en-US" sz="1800" b="1">
                <a:effectLst/>
              </a:rPr>
              <a:t>(Manuscript</a:t>
            </a:r>
            <a:r>
              <a:rPr lang="ru-RU" sz="1800" b="1">
                <a:effectLst/>
              </a:rPr>
              <a:t>)</a:t>
            </a:r>
            <a:r>
              <a:rPr lang="en-US" sz="1800" b="1">
                <a:effectLst/>
              </a:rPr>
              <a:t>.</a:t>
            </a:r>
            <a:endParaRPr lang="ru-RU" sz="1800" b="1">
              <a:effectLst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</a:pPr>
            <a:endParaRPr lang="ru-RU" sz="1800" b="1">
              <a:solidFill>
                <a:srgbClr val="990033"/>
              </a:solidFill>
              <a:effectLst/>
            </a:endParaRP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F823B234-7C66-4C3C-8BA2-CAE2E5E9ADC8}" type="slidenum">
              <a:rPr lang="en-GB"/>
              <a:pPr/>
              <a:t>7</a:t>
            </a:fld>
            <a:endParaRPr lang="en-GB"/>
          </a:p>
        </p:txBody>
      </p:sp>
      <p:sp>
        <p:nvSpPr>
          <p:cNvPr id="930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defTabSz="835025"/>
            <a:r>
              <a:rPr lang="en-US"/>
              <a:t>METCOR-P experimental matrix</a:t>
            </a:r>
            <a:endParaRPr lang="en-GB">
              <a:solidFill>
                <a:srgbClr val="990033"/>
              </a:solidFill>
            </a:endParaRPr>
          </a:p>
        </p:txBody>
      </p:sp>
      <p:graphicFrame>
        <p:nvGraphicFramePr>
          <p:cNvPr id="930819" name="Object 3"/>
          <p:cNvGraphicFramePr>
            <a:graphicFrameLocks noChangeAspect="1"/>
          </p:cNvGraphicFramePr>
          <p:nvPr/>
        </p:nvGraphicFramePr>
        <p:xfrm>
          <a:off x="885825" y="828675"/>
          <a:ext cx="7334250" cy="602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23" name="Документ" r:id="rId3" imgW="7569250" imgH="6213151" progId="Word.Document.8">
                  <p:embed/>
                </p:oleObj>
              </mc:Choice>
              <mc:Fallback>
                <p:oleObj name="Документ" r:id="rId3" imgW="7569250" imgH="6213151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828675"/>
                        <a:ext cx="7334250" cy="602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0820" name="Rectangle 4"/>
          <p:cNvSpPr>
            <a:spLocks noChangeArrowheads="1"/>
          </p:cNvSpPr>
          <p:nvPr/>
        </p:nvSpPr>
        <p:spPr bwMode="auto">
          <a:xfrm>
            <a:off x="841375" y="6107113"/>
            <a:ext cx="77851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835025"/>
            <a:r>
              <a:rPr lang="ru-RU" sz="1600">
                <a:solidFill>
                  <a:schemeClr val="accent1"/>
                </a:solidFill>
              </a:rPr>
              <a:t>    </a:t>
            </a:r>
            <a:r>
              <a:rPr lang="en-US" sz="1600">
                <a:solidFill>
                  <a:schemeClr val="accent1"/>
                </a:solidFill>
              </a:rPr>
              <a:t>  </a:t>
            </a:r>
            <a:endParaRPr lang="en-GB" sz="280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CA8053D0-EC27-489B-8503-582A588C1D28}" type="slidenum">
              <a:rPr lang="en-GB"/>
              <a:pPr/>
              <a:t>8</a:t>
            </a:fld>
            <a:endParaRPr lang="en-GB"/>
          </a:p>
        </p:txBody>
      </p:sp>
      <p:sp>
        <p:nvSpPr>
          <p:cNvPr id="985092" name="Rectangle 4"/>
          <p:cNvSpPr>
            <a:spLocks noGrp="1" noChangeArrowheads="1"/>
          </p:cNvSpPr>
          <p:nvPr>
            <p:ph type="title"/>
          </p:nvPr>
        </p:nvSpPr>
        <p:spPr>
          <a:xfrm>
            <a:off x="722313" y="0"/>
            <a:ext cx="7772400" cy="639763"/>
          </a:xfrm>
          <a:noFill/>
          <a:ln/>
        </p:spPr>
        <p:txBody>
          <a:bodyPr/>
          <a:lstStyle/>
          <a:p>
            <a:r>
              <a:rPr lang="en-US"/>
              <a:t>RASPLAV-3 Installation</a:t>
            </a:r>
            <a:r>
              <a:rPr lang="ru-RU"/>
              <a:t> </a:t>
            </a:r>
            <a:endParaRPr lang="en-US"/>
          </a:p>
        </p:txBody>
      </p:sp>
      <p:pic>
        <p:nvPicPr>
          <p:cNvPr id="9850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1243013"/>
            <a:ext cx="3810000" cy="3290887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50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1284288"/>
            <a:ext cx="2438400" cy="3238500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5095" name="Rectangle 7"/>
          <p:cNvSpPr>
            <a:spLocks noChangeArrowheads="1"/>
          </p:cNvSpPr>
          <p:nvPr/>
        </p:nvSpPr>
        <p:spPr bwMode="auto">
          <a:xfrm>
            <a:off x="658813" y="4762500"/>
            <a:ext cx="7539037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defTabSz="762000">
              <a:lnSpc>
                <a:spcPct val="130000"/>
              </a:lnSpc>
            </a:pPr>
            <a:r>
              <a:rPr lang="en-US" sz="1200"/>
              <a:t> 1 –pyrometer shaft; 2 –cover; 3 –electromagnetic screen; 4 – quartz tube; 5 – crucible section;</a:t>
            </a:r>
            <a:br>
              <a:rPr lang="en-US" sz="1200"/>
            </a:br>
            <a:r>
              <a:rPr lang="en-US" sz="1200"/>
              <a:t> 6 – inductor; 7 –melt; 8 – acoustic defect; 9 – molten ZrO</a:t>
            </a:r>
            <a:r>
              <a:rPr lang="en-US" sz="1200" baseline="-25000"/>
              <a:t>2</a:t>
            </a:r>
            <a:r>
              <a:rPr lang="en-US" sz="1200"/>
              <a:t>; 10 –ZrO</a:t>
            </a:r>
            <a:r>
              <a:rPr lang="en-US" sz="1200" baseline="-25000"/>
              <a:t>2</a:t>
            </a:r>
            <a:r>
              <a:rPr lang="en-US" sz="1200"/>
              <a:t> powder thermal insulation; </a:t>
            </a:r>
            <a:br>
              <a:rPr lang="en-US" sz="1200"/>
            </a:br>
            <a:r>
              <a:rPr lang="en-US" sz="1200"/>
              <a:t>11 – vessel steel specimen; 12 –top calorimeter of the specimen; </a:t>
            </a:r>
            <a:br>
              <a:rPr lang="en-US" sz="1200"/>
            </a:br>
            <a:r>
              <a:rPr lang="en-US" sz="1200"/>
              <a:t>13 – bottom calorimeter of the specimen; 14 – kaolin wool insulation; 15 –ultrasonic sensor; </a:t>
            </a:r>
            <a:br>
              <a:rPr lang="en-US" sz="1200"/>
            </a:br>
            <a:r>
              <a:rPr lang="en-US" sz="1200"/>
              <a:t>16 –thermocouples; 17 – crust, 18 – electromagnetic screen; 19 – uncooled electromagnetic screen; 20 – cylindrical support of the specimen</a:t>
            </a:r>
            <a:r>
              <a:rPr lang="ru-RU" sz="1200"/>
              <a:t> </a:t>
            </a:r>
            <a:endParaRPr lang="en-GB" sz="1200"/>
          </a:p>
        </p:txBody>
      </p:sp>
      <p:sp>
        <p:nvSpPr>
          <p:cNvPr id="985096" name="Rectangle 8"/>
          <p:cNvSpPr>
            <a:spLocks noChangeArrowheads="1"/>
          </p:cNvSpPr>
          <p:nvPr/>
        </p:nvSpPr>
        <p:spPr bwMode="auto">
          <a:xfrm>
            <a:off x="1474788" y="701675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/>
          <a:lstStyle/>
          <a:p>
            <a:pPr marL="342900" indent="-342900" defTabSz="762000">
              <a:spcBef>
                <a:spcPct val="20000"/>
              </a:spcBef>
              <a:buFont typeface="Wingdings" pitchFamily="2" charset="2"/>
              <a:buNone/>
            </a:pPr>
            <a:r>
              <a:rPr lang="en-US" sz="1800">
                <a:solidFill>
                  <a:srgbClr val="000066"/>
                </a:solidFill>
              </a:rPr>
              <a:t>Furnace schematics</a:t>
            </a: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     20</a:t>
            </a:r>
            <a:r>
              <a:rPr lang="en-US" baseline="30000"/>
              <a:t>th</a:t>
            </a:r>
            <a:r>
              <a:rPr lang="en-US"/>
              <a:t> CEG-SAM meeting, Moscow, Russia, October 11, 2011                                     </a:t>
            </a:r>
            <a:r>
              <a:rPr lang="en-GB"/>
              <a:t>               </a:t>
            </a:r>
            <a:fld id="{0A222445-FA9C-41CB-8392-AF24DDAD9671}" type="slidenum">
              <a:rPr lang="en-GB"/>
              <a:pPr/>
              <a:t>9</a:t>
            </a:fld>
            <a:endParaRPr lang="en-GB"/>
          </a:p>
        </p:txBody>
      </p:sp>
      <p:sp>
        <p:nvSpPr>
          <p:cNvPr id="986116" name="Rectangle 4"/>
          <p:cNvSpPr>
            <a:spLocks noGrp="1" noChangeArrowheads="1"/>
          </p:cNvSpPr>
          <p:nvPr>
            <p:ph type="title"/>
          </p:nvPr>
        </p:nvSpPr>
        <p:spPr>
          <a:xfrm>
            <a:off x="749300" y="236538"/>
            <a:ext cx="7772400" cy="639762"/>
          </a:xfrm>
          <a:noFill/>
          <a:ln/>
        </p:spPr>
        <p:txBody>
          <a:bodyPr/>
          <a:lstStyle/>
          <a:p>
            <a:r>
              <a:rPr lang="en-US"/>
              <a:t>Gas-aerosol system</a:t>
            </a:r>
            <a:endParaRPr lang="ru-RU"/>
          </a:p>
        </p:txBody>
      </p:sp>
      <p:pic>
        <p:nvPicPr>
          <p:cNvPr id="9861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954088"/>
            <a:ext cx="7191375" cy="4156075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6118" name="Text Box 6"/>
          <p:cNvSpPr txBox="1">
            <a:spLocks noChangeArrowheads="1"/>
          </p:cNvSpPr>
          <p:nvPr/>
        </p:nvSpPr>
        <p:spPr bwMode="auto">
          <a:xfrm>
            <a:off x="1468438" y="5356225"/>
            <a:ext cx="60896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1 –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Ar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tank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; 2 –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silica gel drier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; 3 –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flow-rate transducer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;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/>
            </a:r>
            <a:br>
              <a:rPr lang="en-US" sz="1600">
                <a:solidFill>
                  <a:srgbClr val="000066"/>
                </a:solidFill>
                <a:latin typeface="Arial" pitchFamily="34" charset="0"/>
              </a:rPr>
            </a:b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4 –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cyclone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; 5 –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LAF filter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; 6 –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AFA filter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;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/>
            </a:r>
            <a:br>
              <a:rPr lang="en-US" sz="1600">
                <a:solidFill>
                  <a:srgbClr val="000066"/>
                </a:solidFill>
                <a:latin typeface="Arial" pitchFamily="34" charset="0"/>
              </a:rPr>
            </a:b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7 –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electrochemical oxygen detector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; 8 –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hydro lock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;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/>
            </a:r>
            <a:br>
              <a:rPr lang="en-US" sz="160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9,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10 –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vacuum pump</a:t>
            </a:r>
            <a:endParaRPr lang="ru-RU" sz="160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24938</TotalTime>
  <Words>5956</Words>
  <Application>Microsoft Office PowerPoint</Application>
  <PresentationFormat>Bildschirmpräsentation (4:3)</PresentationFormat>
  <Paragraphs>788</Paragraphs>
  <Slides>61</Slides>
  <Notes>19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7</vt:i4>
      </vt:variant>
      <vt:variant>
        <vt:lpstr>Folientitel</vt:lpstr>
      </vt:variant>
      <vt:variant>
        <vt:i4>61</vt:i4>
      </vt:variant>
    </vt:vector>
  </HeadingPairs>
  <TitlesOfParts>
    <vt:vector size="76" baseType="lpstr">
      <vt:lpstr>Times New Roman</vt:lpstr>
      <vt:lpstr>Arial</vt:lpstr>
      <vt:lpstr>Wingdings</vt:lpstr>
      <vt:lpstr>Times New Roman CYR</vt:lpstr>
      <vt:lpstr>Symbol</vt:lpstr>
      <vt:lpstr>GSI Default Symbols</vt:lpstr>
      <vt:lpstr>Mangal</vt:lpstr>
      <vt:lpstr>Оформление по умолчанию</vt:lpstr>
      <vt:lpstr>CorelDRAW 7.0 Graphic</vt:lpstr>
      <vt:lpstr>Документ Microsoft Word</vt:lpstr>
      <vt:lpstr>Microsoft Equation 3.0</vt:lpstr>
      <vt:lpstr>Adobe Photoshop Image</vt:lpstr>
      <vt:lpstr>Рисунок Microsoft Word</vt:lpstr>
      <vt:lpstr>Точечный рисунок</vt:lpstr>
      <vt:lpstr>Grapher Plot Document</vt:lpstr>
      <vt:lpstr>Final Report  on the ISTC project #3592  “Investigation of Corium Melt Interaction  with NPP Reactor Vessel Steel”  (METCOR-P) </vt:lpstr>
      <vt:lpstr>Contents</vt:lpstr>
      <vt:lpstr>METCOR-P project general information </vt:lpstr>
      <vt:lpstr>Experimental matrix of METCOR</vt:lpstr>
      <vt:lpstr>Experimental matrix of METCOR</vt:lpstr>
      <vt:lpstr>Objectives of METCOR-P project</vt:lpstr>
      <vt:lpstr>METCOR-P experimental matrix</vt:lpstr>
      <vt:lpstr>RASPLAV-3 Installation </vt:lpstr>
      <vt:lpstr>Gas-aerosol system</vt:lpstr>
      <vt:lpstr>Task 1. Interaction with a horizontal specimen surface. Test MCP-2</vt:lpstr>
      <vt:lpstr>Objectives: </vt:lpstr>
      <vt:lpstr>Experimental results </vt:lpstr>
      <vt:lpstr>Corrosion model</vt:lpstr>
      <vt:lpstr>Generalization of experimental data </vt:lpstr>
      <vt:lpstr>Task 1. Interaction at vertically positioned interface. Test MCP-1</vt:lpstr>
      <vt:lpstr>PowerPoint-Präsentation</vt:lpstr>
      <vt:lpstr>Furnace design</vt:lpstr>
      <vt:lpstr>Posttest examination </vt:lpstr>
      <vt:lpstr>Posttest examination (2)</vt:lpstr>
      <vt:lpstr>PowerPoint-Präsentation</vt:lpstr>
      <vt:lpstr>PowerPoint-Präsentation</vt:lpstr>
      <vt:lpstr>Task 1. Interaction at vertically positioned interface. Test MCP-8</vt:lpstr>
      <vt:lpstr>Objectives: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Task 2. Interaction during molten corium oxidation transients. Tests MCP-6, MCP-7</vt:lpstr>
      <vt:lpstr>PowerPoint-Präsentation</vt:lpstr>
      <vt:lpstr>PowerPoint-Präsentation</vt:lpstr>
      <vt:lpstr>Surface view during the test</vt:lpstr>
      <vt:lpstr>Oxidation kinetics</vt:lpstr>
      <vt:lpstr>PowerPoint-Präsentation</vt:lpstr>
      <vt:lpstr>PowerPoint-Präsentation</vt:lpstr>
      <vt:lpstr>Crust surface after experiment</vt:lpstr>
      <vt:lpstr>Oxidation kinetics</vt:lpstr>
      <vt:lpstr>PowerPoint-Präsentation</vt:lpstr>
      <vt:lpstr>Task 2. Interaction during molten corium oxidation transients. Test MCP-3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Task 3. Interaction of molten corium with European vessel steel</vt:lpstr>
      <vt:lpstr>Objectives: </vt:lpstr>
      <vt:lpstr>PowerPoint-Präsentation</vt:lpstr>
      <vt:lpstr>Specimen axial section</vt:lpstr>
      <vt:lpstr>Specimen temperature conditions and IZ final boundary position in the end of the test </vt:lpstr>
      <vt:lpstr>U – Zr – Fe phase diagram section</vt:lpstr>
      <vt:lpstr>PowerPoint-Präsentation</vt:lpstr>
      <vt:lpstr>Task 3. Interaction of molten corium with European vessel steel. Oxidizing atmosphere (air). Test MCP-4</vt:lpstr>
      <vt:lpstr>Processed experimental data</vt:lpstr>
      <vt:lpstr>PowerPoint-Präsentation</vt:lpstr>
      <vt:lpstr>PowerPoint-Präsentation</vt:lpstr>
      <vt:lpstr>Dynamics of oxygen concentration in the gas out and changes of melt oxygen potential versus time</vt:lpstr>
      <vt:lpstr>MAIN CONCLUSIONS</vt:lpstr>
      <vt:lpstr>METCOR-P project reporting</vt:lpstr>
      <vt:lpstr>Publications during METCOR-P</vt:lpstr>
      <vt:lpstr>Publications during METCOR-P (2)</vt:lpstr>
    </vt:vector>
  </TitlesOfParts>
  <Manager>V KHABENSKY</Manager>
  <Company>NITI (Russia)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Report on the ISTC project#3592 METCOR-P</dc:title>
  <dc:subject>20CEG-SAM meeting</dc:subject>
  <dc:creator>V Khabensky</dc:creator>
  <cp:lastModifiedBy>Peters, Ursula</cp:lastModifiedBy>
  <cp:revision>834</cp:revision>
  <cp:lastPrinted>2001-10-30T08:59:27Z</cp:lastPrinted>
  <dcterms:created xsi:type="dcterms:W3CDTF">1998-10-12T06:52:06Z</dcterms:created>
  <dcterms:modified xsi:type="dcterms:W3CDTF">2012-10-15T10:25:03Z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asmolov@nsi.kiae.ru</vt:lpwstr>
  </property>
  <property fmtid="{D5CDD505-2E9C-101B-9397-08002B2CF9AE}" pid="8" name="HomePage">
    <vt:lpwstr>http:\\www.nsi.kiae.ru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10140862</vt:i4>
  </property>
  <property fmtid="{D5CDD505-2E9C-101B-9397-08002B2CF9AE}" pid="14" name="TextColor">
    <vt:i4>0</vt:i4>
  </property>
  <property fmtid="{D5CDD505-2E9C-101B-9397-08002B2CF9AE}" pid="15" name="LinkColor">
    <vt:i4>16711680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C:\PRG10\ASMOLOV</vt:lpwstr>
  </property>
  <property fmtid="{D5CDD505-2E9C-101B-9397-08002B2CF9AE}" pid="22" name="Description0">
    <vt:lpwstr>Final Report _x000b_on the ISTC project #3592 _x000b_“Investigation of Corium Melt Interaction _x000b_with NPP Reactor Vessel Steel” _x000b_(METCOR-P)</vt:lpwstr>
  </property>
</Properties>
</file>