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346" r:id="rId6"/>
    <p:sldId id="329" r:id="rId7"/>
    <p:sldId id="328" r:id="rId8"/>
    <p:sldId id="350" r:id="rId9"/>
    <p:sldId id="351" r:id="rId10"/>
    <p:sldId id="352" r:id="rId11"/>
    <p:sldId id="353" r:id="rId12"/>
    <p:sldId id="334" r:id="rId13"/>
    <p:sldId id="355" r:id="rId14"/>
    <p:sldId id="349" r:id="rId15"/>
    <p:sldId id="347" r:id="rId16"/>
    <p:sldId id="344" r:id="rId17"/>
    <p:sldId id="354" r:id="rId18"/>
    <p:sldId id="348" r:id="rId19"/>
  </p:sldIdLst>
  <p:sldSz cx="9144000" cy="6858000" type="screen4x3"/>
  <p:notesSz cx="6705600" cy="10058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B2B2"/>
    <a:srgbClr val="14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4460" autoAdjust="0"/>
    <p:restoredTop sz="94684" autoAdjust="0"/>
  </p:normalViewPr>
  <p:slideViewPr>
    <p:cSldViewPr>
      <p:cViewPr>
        <p:scale>
          <a:sx n="80" d="100"/>
          <a:sy n="80" d="100"/>
        </p:scale>
        <p:origin x="-1378" y="-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98888" y="0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97CF98D-ADC8-48D9-BBD7-A0BDA896ED87}" type="datetimeFigureOut">
              <a:rPr lang="de-DE"/>
              <a:pPr>
                <a:defRPr/>
              </a:pPr>
              <a:t>15.10.2012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38200" y="754063"/>
            <a:ext cx="5029200" cy="3771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9925" y="4778375"/>
            <a:ext cx="53657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98888" y="9553575"/>
            <a:ext cx="290512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3371171-FD36-4FC5-B395-646DBD7C83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61105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405DD-33DD-4060-9C9F-19707E05817D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b="1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B8E263-76F6-4D09-8B78-4CF0D45D3304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b="1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9E5521-5F43-4FE6-B750-0ECA84943BC1}" type="slidenum">
              <a:rPr 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de-DE" smtClean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z="1800" b="1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1460" y="2567940"/>
            <a:ext cx="8633460" cy="1219200"/>
          </a:xfrm>
          <a:noFill/>
        </p:spPr>
        <p:txBody>
          <a:bodyPr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2504D-31C8-4CC2-B9FB-00ADC394BDCD}" type="datetime1">
              <a:rPr lang="de-DE"/>
              <a:pPr>
                <a:defRPr/>
              </a:pPr>
              <a:t>15.10.2012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C68D7-AF12-4703-991A-5AE20FE192A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0883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44800" y="1263600"/>
            <a:ext cx="8647200" cy="5036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5DAC3-D24D-40F8-B4A3-F83BFF26E564}" type="datetime1">
              <a:rPr lang="de-DE"/>
              <a:pPr>
                <a:defRPr/>
              </a:pPr>
              <a:t>15.10.2012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C130-90DE-48C9-B477-7AEF99FCBA0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60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fik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3388" y="1260630"/>
            <a:ext cx="8634798" cy="5041110"/>
          </a:xfrm>
          <a:prstGeom prst="rect">
            <a:avLst/>
          </a:prstGeom>
        </p:spPr>
        <p:txBody>
          <a:bodyPr/>
          <a:lstStyle>
            <a:lvl1pPr marL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06608-31DC-493E-9969-D50E26FDD86B}" type="datetime1">
              <a:rPr lang="de-DE"/>
              <a:pPr>
                <a:defRPr/>
              </a:pPr>
              <a:t>15.10.2012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E221A-3AA0-4941-B237-5A5AC425D48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526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840" y="580986"/>
            <a:ext cx="7665720" cy="367281"/>
          </a:xfrm>
        </p:spPr>
        <p:txBody>
          <a:bodyPr/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>
          <a:xfrm>
            <a:off x="246063" y="1262063"/>
            <a:ext cx="3597275" cy="51895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5"/>
          </p:nvPr>
        </p:nvSpPr>
        <p:spPr>
          <a:xfrm>
            <a:off x="3928533" y="1270000"/>
            <a:ext cx="4953000" cy="517313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EB2D7-2D99-4D89-A072-0CE70711E7D9}" type="datetime1">
              <a:rPr lang="de-DE"/>
              <a:pPr>
                <a:defRPr/>
              </a:pPr>
              <a:t>15.10.2012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E4D6E-A5EC-4E7A-AEF6-6130B0BAB72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232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244475" y="581025"/>
            <a:ext cx="76644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br>
              <a:rPr lang="de-DE" smtClean="0"/>
            </a:br>
            <a:endParaRPr lang="de-DE" smtClean="0"/>
          </a:p>
        </p:txBody>
      </p:sp>
      <p:sp>
        <p:nvSpPr>
          <p:cNvPr id="9" name="Datumsplatzhalter 3"/>
          <p:cNvSpPr>
            <a:spLocks noGrp="1"/>
          </p:cNvSpPr>
          <p:nvPr>
            <p:ph type="dt" sz="half" idx="2"/>
          </p:nvPr>
        </p:nvSpPr>
        <p:spPr>
          <a:xfrm>
            <a:off x="6011863" y="6627813"/>
            <a:ext cx="2247900" cy="179387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FE22AF9-AC6E-4671-9F9A-80A81FD937EB}" type="datetime1">
              <a:rPr lang="de-DE"/>
              <a:pPr>
                <a:defRPr/>
              </a:pPr>
              <a:t>15.10.2012</a:t>
            </a:fld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0825" y="6626225"/>
            <a:ext cx="5754688" cy="18097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61350" y="6626225"/>
            <a:ext cx="627063" cy="179388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C03EAA-6AA8-49D4-A81A-6BA7AD7FB4D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30" name="Grafik 12" descr="PPT_01.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platzhalter 7"/>
          <p:cNvSpPr>
            <a:spLocks noGrp="1"/>
          </p:cNvSpPr>
          <p:nvPr>
            <p:ph type="body" idx="1"/>
          </p:nvPr>
        </p:nvSpPr>
        <p:spPr bwMode="auto">
          <a:xfrm>
            <a:off x="244475" y="1263650"/>
            <a:ext cx="8647113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34" charset="0"/>
        </a:defRPr>
      </a:lvl9pPr>
    </p:titleStyle>
    <p:bodyStyle>
      <a:lvl1pPr marL="4763" indent="-4763" algn="l" rtl="0" eaLnBrk="0" fontAlgn="base" hangingPunct="0">
        <a:spcBef>
          <a:spcPts val="600"/>
        </a:spcBef>
        <a:spcAft>
          <a:spcPct val="0"/>
        </a:spcAft>
        <a:buClr>
          <a:srgbClr val="33B2B2"/>
        </a:buClr>
        <a:buSzPct val="100000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79388" indent="-179388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Font typeface="Wingdings" pitchFamily="2" charset="2"/>
        <a:buChar char="§"/>
        <a:defRPr lang="de-DE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431800" indent="-179388" algn="l" rtl="0" eaLnBrk="0" fontAlgn="base" hangingPunct="0">
        <a:spcBef>
          <a:spcPts val="600"/>
        </a:spcBef>
        <a:spcAft>
          <a:spcPct val="0"/>
        </a:spcAft>
        <a:buClr>
          <a:srgbClr val="95B3D7"/>
        </a:buClr>
        <a:buFont typeface="Arial" charset="0"/>
        <a:buChar char="•"/>
        <a:defRPr lang="de-DE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82625" indent="-179388" algn="l" rtl="0" eaLnBrk="0" fontAlgn="base" hangingPunct="0">
        <a:spcBef>
          <a:spcPts val="600"/>
        </a:spcBef>
        <a:spcAft>
          <a:spcPct val="0"/>
        </a:spcAft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ctrTitle"/>
          </p:nvPr>
        </p:nvSpPr>
        <p:spPr>
          <a:xfrm>
            <a:off x="250825" y="2060575"/>
            <a:ext cx="8634413" cy="1219200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lang="en-GB" sz="2400" smtClean="0">
                <a:latin typeface="Arial" charset="0"/>
                <a:cs typeface="Arial" charset="0"/>
              </a:rPr>
              <a:t>R&amp;D research priorities from SARNET-2 project SARP (Severe Accident Research Priorities)</a:t>
            </a:r>
            <a:endParaRPr lang="de-DE" sz="2400" smtClean="0">
              <a:latin typeface="Arial" charset="0"/>
              <a:cs typeface="Arial" charset="0"/>
            </a:endParaRPr>
          </a:p>
        </p:txBody>
      </p:sp>
      <p:sp>
        <p:nvSpPr>
          <p:cNvPr id="2051" name="Untertitel 2"/>
          <p:cNvSpPr>
            <a:spLocks noGrp="1"/>
          </p:cNvSpPr>
          <p:nvPr>
            <p:ph type="subTitle" idx="1"/>
          </p:nvPr>
        </p:nvSpPr>
        <p:spPr>
          <a:xfrm>
            <a:off x="1476375" y="3357563"/>
            <a:ext cx="6400800" cy="1752600"/>
          </a:xfrm>
        </p:spPr>
        <p:txBody>
          <a:bodyPr/>
          <a:lstStyle/>
          <a:p>
            <a:pPr eaLnBrk="1" hangingPunct="1"/>
            <a:r>
              <a:rPr smtClean="0">
                <a:latin typeface="Arial" charset="0"/>
                <a:cs typeface="Arial" charset="0"/>
              </a:rPr>
              <a:t>M. Sonnenkalb (GRS)</a:t>
            </a:r>
          </a:p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on behalf of SARP Team</a:t>
            </a:r>
          </a:p>
          <a:p>
            <a:pPr eaLnBrk="1" hangingPunct="1"/>
            <a:endParaRPr smtClean="0">
              <a:latin typeface="Arial" charset="0"/>
              <a:cs typeface="Arial" charset="0"/>
            </a:endParaRPr>
          </a:p>
          <a:p>
            <a:pPr eaLnBrk="1" hangingPunct="1"/>
            <a:endParaRPr smtClean="0">
              <a:latin typeface="Arial" charset="0"/>
              <a:cs typeface="Arial" charset="0"/>
            </a:endParaRPr>
          </a:p>
          <a:p>
            <a:r>
              <a:rPr lang="en-US" b="1" smtClean="0">
                <a:latin typeface="Arial" charset="0"/>
                <a:cs typeface="Arial" charset="0"/>
              </a:rPr>
              <a:t>Contact Expert Group on Severe Accident Management (CEG-SAM)</a:t>
            </a:r>
          </a:p>
          <a:p>
            <a:r>
              <a:rPr lang="en-US" b="1" smtClean="0">
                <a:latin typeface="Arial" charset="0"/>
                <a:cs typeface="Arial" charset="0"/>
              </a:rPr>
              <a:t>20</a:t>
            </a:r>
            <a:r>
              <a:rPr lang="en-US" b="1" baseline="30000" smtClean="0">
                <a:latin typeface="Arial" charset="0"/>
                <a:cs typeface="Arial" charset="0"/>
              </a:rPr>
              <a:t>th</a:t>
            </a:r>
            <a:r>
              <a:rPr lang="en-US" b="1" smtClean="0">
                <a:latin typeface="Arial" charset="0"/>
                <a:cs typeface="Arial" charset="0"/>
              </a:rPr>
              <a:t> Meeting, Moscow, 11. + 12.10.2011</a:t>
            </a:r>
            <a:endParaRPr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584200"/>
            <a:ext cx="8326438" cy="46831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THAI-1 – Thermal-Hydraulics, Hydrogen, Aerosols, Iodine</a:t>
            </a:r>
            <a:endParaRPr lang="en-US" sz="2200" baseline="30000" smtClean="0">
              <a:latin typeface="Arial" charset="0"/>
              <a:cs typeface="Arial" charset="0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0" y="-135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0" y="821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1269" name="Rectangle 1433"/>
          <p:cNvSpPr>
            <a:spLocks noChangeArrowheads="1"/>
          </p:cNvSpPr>
          <p:nvPr/>
        </p:nvSpPr>
        <p:spPr bwMode="auto">
          <a:xfrm>
            <a:off x="0" y="-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270" name="Rectangle 1434"/>
          <p:cNvSpPr>
            <a:spLocks noChangeArrowheads="1"/>
          </p:cNvSpPr>
          <p:nvPr/>
        </p:nvSpPr>
        <p:spPr bwMode="auto">
          <a:xfrm>
            <a:off x="0" y="811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78588" name="Text Box 1436"/>
          <p:cNvSpPr txBox="1">
            <a:spLocks noChangeArrowheads="1"/>
          </p:cNvSpPr>
          <p:nvPr/>
        </p:nvSpPr>
        <p:spPr bwMode="auto">
          <a:xfrm>
            <a:off x="193675" y="1341438"/>
            <a:ext cx="5205413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indent="-2746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cs typeface="+mn-cs"/>
              </a:rPr>
              <a:t>Objectives/Test </a:t>
            </a:r>
            <a:r>
              <a:rPr lang="en-US" sz="2000" b="1" dirty="0">
                <a:solidFill>
                  <a:prstClr val="black"/>
                </a:solidFill>
                <a:cs typeface="+mn-cs"/>
              </a:rPr>
              <a:t>series </a:t>
            </a:r>
            <a:r>
              <a:rPr lang="en-US" sz="2000" b="1" dirty="0" smtClean="0">
                <a:solidFill>
                  <a:prstClr val="black"/>
                </a:solidFill>
                <a:cs typeface="+mn-cs"/>
              </a:rPr>
              <a:t>(2007 – 2010):</a:t>
            </a:r>
            <a:endParaRPr lang="en-US" sz="2000" b="1" dirty="0">
              <a:solidFill>
                <a:prstClr val="black"/>
              </a:solidFill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prstClr val="black"/>
                </a:solidFill>
                <a:cs typeface="+mn-cs"/>
              </a:rPr>
              <a:t>Helium/Hydrogen 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M</a:t>
            </a:r>
            <a:r>
              <a:rPr lang="de-DE" sz="1600" dirty="0" smtClean="0">
                <a:solidFill>
                  <a:prstClr val="black"/>
                </a:solidFill>
                <a:cs typeface="+mn-cs"/>
              </a:rPr>
              <a:t>aterial </a:t>
            </a:r>
            <a:r>
              <a:rPr lang="de-DE" sz="1600" dirty="0" err="1">
                <a:solidFill>
                  <a:prstClr val="black"/>
                </a:solidFill>
                <a:cs typeface="+mn-cs"/>
              </a:rPr>
              <a:t>scaling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 (HM)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prstClr val="black"/>
                </a:solidFill>
                <a:cs typeface="+mn-cs"/>
              </a:rPr>
              <a:t>Slow Hydrogen 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Deflagration (HD)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prstClr val="black"/>
                </a:solidFill>
                <a:cs typeface="+mn-cs"/>
              </a:rPr>
              <a:t>Hydrogen 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Recombiner </a:t>
            </a:r>
            <a:r>
              <a:rPr lang="de-DE" sz="1600" dirty="0" err="1" smtClean="0">
                <a:solidFill>
                  <a:prstClr val="black"/>
                </a:solidFill>
                <a:cs typeface="+mn-cs"/>
              </a:rPr>
              <a:t>performance</a:t>
            </a:r>
            <a:r>
              <a:rPr lang="de-DE" sz="1600" dirty="0" smtClean="0">
                <a:solidFill>
                  <a:prstClr val="black"/>
                </a:solidFill>
                <a:cs typeface="+mn-cs"/>
              </a:rPr>
              <a:t> (HR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prstClr val="black"/>
                </a:solidFill>
                <a:cs typeface="+mn-cs"/>
              </a:rPr>
              <a:t>Interaction 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of Metal </a:t>
            </a:r>
            <a:r>
              <a:rPr lang="en-US" sz="1600" dirty="0" err="1" smtClean="0">
                <a:solidFill>
                  <a:prstClr val="black"/>
                </a:solidFill>
                <a:cs typeface="+mn-cs"/>
              </a:rPr>
              <a:t>Iodines</a:t>
            </a:r>
            <a:r>
              <a:rPr lang="en-US" sz="1600" dirty="0" smtClean="0">
                <a:solidFill>
                  <a:prstClr val="black"/>
                </a:solidFill>
                <a:cs typeface="+mn-cs"/>
              </a:rPr>
              <a:t> </a:t>
            </a:r>
            <a:r>
              <a:rPr lang="en-US" sz="1600" dirty="0">
                <a:solidFill>
                  <a:prstClr val="black"/>
                </a:solidFill>
                <a:cs typeface="+mn-cs"/>
              </a:rPr>
              <a:t>with Passive Autocatalytic </a:t>
            </a:r>
            <a:r>
              <a:rPr lang="en-US" sz="1600" dirty="0" err="1" smtClean="0">
                <a:solidFill>
                  <a:prstClr val="black"/>
                </a:solidFill>
                <a:cs typeface="+mn-cs"/>
              </a:rPr>
              <a:t>Recombiners</a:t>
            </a:r>
            <a:endParaRPr lang="en-US" sz="1600" dirty="0">
              <a:solidFill>
                <a:prstClr val="black"/>
              </a:solidFill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prstClr val="black"/>
                </a:solidFill>
                <a:cs typeface="+mn-cs"/>
              </a:rPr>
              <a:t>Passive </a:t>
            </a:r>
            <a:r>
              <a:rPr lang="de-DE" sz="1600" dirty="0" err="1">
                <a:solidFill>
                  <a:prstClr val="black"/>
                </a:solidFill>
                <a:cs typeface="+mn-cs"/>
              </a:rPr>
              <a:t>Autocatalytic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 Recombiner </a:t>
            </a:r>
            <a:r>
              <a:rPr lang="de-DE" sz="1600" dirty="0" err="1">
                <a:solidFill>
                  <a:prstClr val="black"/>
                </a:solidFill>
                <a:cs typeface="+mn-cs"/>
              </a:rPr>
              <a:t>Poisoning</a:t>
            </a:r>
            <a:endParaRPr lang="de-DE" sz="1600" dirty="0">
              <a:solidFill>
                <a:prstClr val="black"/>
              </a:solidFill>
              <a:cs typeface="+mn-cs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de-DE" sz="1600" dirty="0" smtClean="0">
                <a:solidFill>
                  <a:prstClr val="black"/>
                </a:solidFill>
                <a:cs typeface="+mn-cs"/>
              </a:rPr>
              <a:t>Aerosol </a:t>
            </a:r>
            <a:r>
              <a:rPr lang="de-DE" sz="1600" dirty="0" err="1">
                <a:solidFill>
                  <a:prstClr val="black"/>
                </a:solidFill>
                <a:cs typeface="+mn-cs"/>
              </a:rPr>
              <a:t>Wash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-Down (</a:t>
            </a:r>
            <a:r>
              <a:rPr lang="de-DE" sz="1600" dirty="0" err="1">
                <a:solidFill>
                  <a:prstClr val="black"/>
                </a:solidFill>
                <a:cs typeface="+mn-cs"/>
              </a:rPr>
              <a:t>Scoping</a:t>
            </a:r>
            <a:r>
              <a:rPr lang="de-DE" sz="1600" dirty="0">
                <a:solidFill>
                  <a:prstClr val="black"/>
                </a:solidFill>
                <a:cs typeface="+mn-cs"/>
              </a:rPr>
              <a:t> Test)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cs typeface="+mn-cs"/>
              </a:rPr>
              <a:t>70 </a:t>
            </a:r>
            <a:r>
              <a:rPr lang="en-US" dirty="0">
                <a:solidFill>
                  <a:prstClr val="black"/>
                </a:solidFill>
                <a:cs typeface="+mn-cs"/>
              </a:rPr>
              <a:t>tests have been </a:t>
            </a:r>
            <a:r>
              <a:rPr lang="en-US" dirty="0" smtClean="0">
                <a:solidFill>
                  <a:prstClr val="black"/>
                </a:solidFill>
                <a:cs typeface="+mn-cs"/>
              </a:rPr>
              <a:t>performed, to be used for LP and CFD code validation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prstClr val="black"/>
                </a:solidFill>
                <a:cs typeface="+mn-cs"/>
              </a:rPr>
              <a:t>some have </a:t>
            </a:r>
            <a:r>
              <a:rPr lang="en-US" dirty="0">
                <a:solidFill>
                  <a:prstClr val="black"/>
                </a:solidFill>
                <a:cs typeface="+mn-cs"/>
              </a:rPr>
              <a:t>been selected for blind and open post-test calculations, </a:t>
            </a:r>
            <a:endParaRPr lang="en-US" dirty="0" smtClean="0">
              <a:solidFill>
                <a:prstClr val="black"/>
              </a:solidFill>
              <a:cs typeface="+mn-cs"/>
            </a:endParaRP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some of them for ISP-47 and -49</a:t>
            </a:r>
          </a:p>
          <a:p>
            <a:pPr marL="342900" indent="-342900" fontAlgn="auto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an analytical workgroup was established aimed at the evaluation of the test </a:t>
            </a:r>
            <a:r>
              <a:rPr lang="en-US" dirty="0" smtClean="0">
                <a:solidFill>
                  <a:prstClr val="black"/>
                </a:solidFill>
                <a:cs typeface="+mn-cs"/>
              </a:rPr>
              <a:t>results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>
                <a:cs typeface="+mn-cs"/>
              </a:rPr>
              <a:t>Operating Agent: </a:t>
            </a:r>
            <a:r>
              <a:rPr lang="en-US" b="1" dirty="0" smtClean="0">
                <a:cs typeface="+mn-cs"/>
              </a:rPr>
              <a:t/>
            </a:r>
            <a:br>
              <a:rPr lang="en-US" b="1" dirty="0" smtClean="0">
                <a:cs typeface="+mn-cs"/>
              </a:rPr>
            </a:br>
            <a:r>
              <a:rPr lang="en-US" b="1" dirty="0" smtClean="0">
                <a:cs typeface="+mn-cs"/>
              </a:rPr>
              <a:t>               </a:t>
            </a:r>
            <a:r>
              <a:rPr lang="en-US" dirty="0" smtClean="0">
                <a:cs typeface="+mn-cs"/>
              </a:rPr>
              <a:t>Becker Technologies (Germany)</a:t>
            </a:r>
            <a:endParaRPr lang="en-US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+mn-cs"/>
              </a:rPr>
              <a:t>Facility</a:t>
            </a:r>
            <a:r>
              <a:rPr lang="en-US" dirty="0">
                <a:cs typeface="+mn-cs"/>
              </a:rPr>
              <a:t>: </a:t>
            </a:r>
            <a:r>
              <a:rPr lang="en-US" dirty="0" smtClean="0">
                <a:cs typeface="+mn-cs"/>
              </a:rPr>
              <a:t>THAI</a:t>
            </a:r>
            <a:endParaRPr lang="en-US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4584" name="Fußzeilenplatzhalt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11273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F77BBB5-D62C-47C6-84C5-462C3145717B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DE" smtClean="0">
              <a:latin typeface="Arial" charset="0"/>
            </a:endParaRPr>
          </a:p>
        </p:txBody>
      </p:sp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13" y="1052513"/>
            <a:ext cx="19716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>
          <a:xfrm>
            <a:off x="6357938" y="1363663"/>
            <a:ext cx="612775" cy="369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prstClr val="black"/>
                </a:solidFill>
                <a:latin typeface="+mn-lt"/>
                <a:cs typeface="+mn-cs"/>
              </a:rPr>
              <a:t>(HD)</a:t>
            </a:r>
            <a:endParaRPr lang="de-DE" dirty="0">
              <a:latin typeface="+mn-lt"/>
              <a:cs typeface="+mn-cs"/>
            </a:endParaRPr>
          </a:p>
        </p:txBody>
      </p:sp>
      <p:pic>
        <p:nvPicPr>
          <p:cNvPr id="11276" name="Bild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3429000"/>
            <a:ext cx="2252663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5399088" y="2947988"/>
            <a:ext cx="549275" cy="3381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marL="0"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dirty="0">
                <a:solidFill>
                  <a:prstClr val="black"/>
                </a:solidFill>
                <a:latin typeface="+mn-lt"/>
                <a:cs typeface="+mn-cs"/>
              </a:rPr>
              <a:t>(HR)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5" y="549275"/>
            <a:ext cx="8324850" cy="46831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THAI-2 – Thermal-Hydraulics, Hydrogen, Aerosols, Iodine</a:t>
            </a:r>
            <a:endParaRPr lang="en-US" sz="2200" baseline="30000" smtClean="0">
              <a:latin typeface="Arial" charset="0"/>
              <a:cs typeface="Arial" charset="0"/>
            </a:endParaRP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-135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0" y="821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2293" name="Rectangle 1433"/>
          <p:cNvSpPr>
            <a:spLocks noChangeArrowheads="1"/>
          </p:cNvSpPr>
          <p:nvPr/>
        </p:nvSpPr>
        <p:spPr bwMode="auto">
          <a:xfrm>
            <a:off x="0" y="-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94" name="Rectangle 1434"/>
          <p:cNvSpPr>
            <a:spLocks noChangeArrowheads="1"/>
          </p:cNvSpPr>
          <p:nvPr/>
        </p:nvSpPr>
        <p:spPr bwMode="auto">
          <a:xfrm>
            <a:off x="0" y="811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78588" name="Text Box 1436"/>
          <p:cNvSpPr txBox="1">
            <a:spLocks noChangeArrowheads="1"/>
          </p:cNvSpPr>
          <p:nvPr/>
        </p:nvSpPr>
        <p:spPr bwMode="auto">
          <a:xfrm>
            <a:off x="193675" y="1341438"/>
            <a:ext cx="5673725" cy="501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indent="-2746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cs typeface="+mn-cs"/>
              </a:rPr>
              <a:t>Objectives</a:t>
            </a:r>
            <a:r>
              <a:rPr lang="en-US" sz="2000" b="1" dirty="0">
                <a:solidFill>
                  <a:prstClr val="black"/>
                </a:solidFill>
                <a:cs typeface="+mn-cs"/>
              </a:rPr>
              <a:t> (2011 – 2015)</a:t>
            </a:r>
            <a:r>
              <a:rPr lang="en-US" sz="2000" b="1" dirty="0" smtClean="0">
                <a:solidFill>
                  <a:prstClr val="black"/>
                </a:solidFill>
                <a:cs typeface="+mn-cs"/>
              </a:rPr>
              <a:t>: </a:t>
            </a:r>
            <a:br>
              <a:rPr lang="en-US" sz="2000" b="1" dirty="0" smtClean="0">
                <a:solidFill>
                  <a:prstClr val="black"/>
                </a:solidFill>
                <a:cs typeface="+mn-cs"/>
              </a:rPr>
            </a:br>
            <a:r>
              <a:rPr lang="en-US" dirty="0" smtClean="0">
                <a:cs typeface="+mn-cs"/>
              </a:rPr>
              <a:t>To </a:t>
            </a:r>
            <a:r>
              <a:rPr lang="en-US" dirty="0">
                <a:cs typeface="+mn-cs"/>
              </a:rPr>
              <a:t>investigate HTGR graphite dust transport issues, specific Water Cooled Reactors aerosol and iodine issues and hydrogen mitigation under accidental </a:t>
            </a:r>
            <a:r>
              <a:rPr lang="en-US" dirty="0" smtClean="0">
                <a:cs typeface="+mn-cs"/>
              </a:rPr>
              <a:t>conditions.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cs typeface="+mn-cs"/>
              </a:rPr>
              <a:t>Some topics are follow-up actions from THAI-1.</a:t>
            </a: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cs typeface="+mn-cs"/>
              </a:rPr>
              <a:t>Technical </a:t>
            </a:r>
            <a:r>
              <a:rPr lang="en-US" sz="2000" b="1" dirty="0" smtClean="0">
                <a:solidFill>
                  <a:prstClr val="black"/>
                </a:solidFill>
                <a:cs typeface="+mn-cs"/>
              </a:rPr>
              <a:t>Issues:</a:t>
            </a:r>
            <a:endParaRPr lang="en-US" sz="2000" b="1" dirty="0">
              <a:solidFill>
                <a:prstClr val="black"/>
              </a:solidFill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Atmospheric Flow and Graphite Dust Transport in Multi-Compartment </a:t>
            </a:r>
            <a:r>
              <a:rPr lang="en-US" dirty="0" smtClean="0">
                <a:solidFill>
                  <a:prstClr val="black"/>
                </a:solidFill>
                <a:cs typeface="+mn-cs"/>
              </a:rPr>
              <a:t>Geometry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Hydrogen Combustion during Spray Operation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Onset of PAR Operation in Case of Extremely Low Oxygen Concentration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Release of Gaseous Iodine from a Flashing Jet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dirty="0">
                <a:solidFill>
                  <a:prstClr val="black"/>
                </a:solidFill>
                <a:cs typeface="+mn-cs"/>
              </a:rPr>
              <a:t>Deposition of Molecular Iodine on Aerosol </a:t>
            </a:r>
            <a:r>
              <a:rPr lang="en-US" dirty="0" smtClean="0">
                <a:solidFill>
                  <a:prstClr val="black"/>
                </a:solidFill>
                <a:cs typeface="+mn-cs"/>
              </a:rPr>
              <a:t>Particles</a:t>
            </a:r>
            <a:endParaRPr lang="en-US" b="1" dirty="0" smtClean="0">
              <a:solidFill>
                <a:prstClr val="black"/>
              </a:solidFill>
              <a:cs typeface="+mn-cs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b="1" dirty="0" smtClean="0">
                <a:cs typeface="+mn-cs"/>
              </a:rPr>
              <a:t>Operating </a:t>
            </a:r>
            <a:r>
              <a:rPr lang="en-US" b="1" dirty="0">
                <a:cs typeface="+mn-cs"/>
              </a:rPr>
              <a:t>Agent: </a:t>
            </a:r>
            <a:r>
              <a:rPr lang="en-US" dirty="0" smtClean="0">
                <a:cs typeface="+mn-cs"/>
              </a:rPr>
              <a:t>Becker Technologies (Germany)</a:t>
            </a:r>
            <a:endParaRPr lang="en-US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+mn-cs"/>
              </a:rPr>
              <a:t>Facility:</a:t>
            </a:r>
            <a:r>
              <a:rPr lang="en-US" dirty="0">
                <a:cs typeface="+mn-cs"/>
              </a:rPr>
              <a:t> </a:t>
            </a:r>
            <a:r>
              <a:rPr lang="en-US" dirty="0" smtClean="0">
                <a:cs typeface="+mn-cs"/>
              </a:rPr>
              <a:t>THAI</a:t>
            </a:r>
            <a:endParaRPr lang="en-US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5608" name="Fußzeilenplatzhalt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12297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6FD80F5-36DB-4483-B46F-67ADBAF7F7D3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DE" smtClean="0">
              <a:latin typeface="Arial" charset="0"/>
            </a:endParaRPr>
          </a:p>
        </p:txBody>
      </p:sp>
      <p:pic>
        <p:nvPicPr>
          <p:cNvPr id="12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196975"/>
            <a:ext cx="2130425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5" r="17819"/>
          <a:stretch>
            <a:fillRect/>
          </a:stretch>
        </p:blipFill>
        <p:spPr bwMode="auto">
          <a:xfrm>
            <a:off x="7472363" y="4178300"/>
            <a:ext cx="11207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0" r="8603"/>
          <a:stretch>
            <a:fillRect/>
          </a:stretch>
        </p:blipFill>
        <p:spPr bwMode="auto">
          <a:xfrm>
            <a:off x="5795963" y="2924175"/>
            <a:ext cx="1676400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1" name="Textfeld 1"/>
          <p:cNvSpPr txBox="1">
            <a:spLocks noChangeArrowheads="1"/>
          </p:cNvSpPr>
          <p:nvPr/>
        </p:nvSpPr>
        <p:spPr bwMode="auto">
          <a:xfrm>
            <a:off x="6843713" y="1155700"/>
            <a:ext cx="366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a)</a:t>
            </a:r>
          </a:p>
        </p:txBody>
      </p:sp>
      <p:sp>
        <p:nvSpPr>
          <p:cNvPr id="12302" name="Textfeld 17"/>
          <p:cNvSpPr txBox="1">
            <a:spLocks noChangeArrowheads="1"/>
          </p:cNvSpPr>
          <p:nvPr/>
        </p:nvSpPr>
        <p:spPr bwMode="auto">
          <a:xfrm>
            <a:off x="5867400" y="2589213"/>
            <a:ext cx="3778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b)</a:t>
            </a:r>
          </a:p>
        </p:txBody>
      </p:sp>
      <p:sp>
        <p:nvSpPr>
          <p:cNvPr id="12303" name="Textfeld 18"/>
          <p:cNvSpPr txBox="1">
            <a:spLocks noChangeArrowheads="1"/>
          </p:cNvSpPr>
          <p:nvPr/>
        </p:nvSpPr>
        <p:spPr bwMode="auto">
          <a:xfrm>
            <a:off x="7588250" y="3994150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/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>
          <a:xfrm>
            <a:off x="244475" y="581025"/>
            <a:ext cx="7664450" cy="400050"/>
          </a:xfrm>
        </p:spPr>
        <p:txBody>
          <a:bodyPr/>
          <a:lstStyle/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Behavior of Iodine Projects (BIP and BIP-2)</a:t>
            </a:r>
            <a:r>
              <a:rPr lang="de-DE" smtClean="0">
                <a:latin typeface="Arial" charset="0"/>
                <a:cs typeface="Arial" charset="0"/>
              </a:rPr>
              <a:t/>
            </a:r>
            <a:br>
              <a:rPr lang="de-DE" smtClean="0">
                <a:latin typeface="Arial" charset="0"/>
                <a:cs typeface="Arial" charset="0"/>
              </a:rPr>
            </a:b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26627" name="Fußzeilenplatzhalter 2"/>
          <p:cNvSpPr>
            <a:spLocks noGrp="1"/>
          </p:cNvSpPr>
          <p:nvPr>
            <p:ph type="ftr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1AD82A5-8039-465B-BA93-41C2480AC05D}" type="slidenum">
              <a:rPr lang="de-DE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44475" y="1052513"/>
            <a:ext cx="8647113" cy="5248275"/>
          </a:xfrm>
        </p:spPr>
        <p:txBody>
          <a:bodyPr/>
          <a:lstStyle/>
          <a:p>
            <a:pPr marL="0" indent="4763" eaLnBrk="1" hangingPunct="1">
              <a:lnSpc>
                <a:spcPct val="90000"/>
              </a:lnSpc>
            </a:pPr>
            <a:r>
              <a:rPr lang="en-US" b="1" smtClean="0">
                <a:latin typeface="Arial" charset="0"/>
                <a:cs typeface="Arial" charset="0"/>
              </a:rPr>
              <a:t>Objective: </a:t>
            </a:r>
          </a:p>
          <a:p>
            <a:pPr marL="0" indent="4763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Provide separate effects and modeling studies of iodine behavior in a nuclear reactor containment building following a severe accident</a:t>
            </a:r>
          </a:p>
          <a:p>
            <a:pPr marL="0" indent="4763" eaLnBrk="1" hangingPunct="1">
              <a:lnSpc>
                <a:spcPct val="90000"/>
              </a:lnSpc>
            </a:pPr>
            <a:r>
              <a:rPr lang="en-US" b="1" smtClean="0">
                <a:latin typeface="Arial" charset="0"/>
                <a:cs typeface="Arial" charset="0"/>
              </a:rPr>
              <a:t>Technical Issues Addressed in BIP</a:t>
            </a:r>
            <a:r>
              <a:rPr smtClean="0">
                <a:latin typeface="Arial" charset="0"/>
                <a:cs typeface="Arial" charset="0"/>
              </a:rPr>
              <a:t> </a:t>
            </a:r>
            <a:r>
              <a:rPr b="1" smtClean="0">
                <a:latin typeface="Arial" charset="0"/>
                <a:cs typeface="Arial" charset="0"/>
              </a:rPr>
              <a:t>(2007-2011)</a:t>
            </a:r>
            <a:r>
              <a:rPr lang="en-US" b="1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Relative contributions of homogeneous aqueous phase processes in the bulk and in paint pores, and heterogeneous processes on surfaces to organic iodine 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Adsorption/desorption rates on containment surfaces</a:t>
            </a:r>
          </a:p>
          <a:p>
            <a:pPr marL="0" indent="4763" eaLnBrk="1" hangingPunct="1">
              <a:lnSpc>
                <a:spcPct val="90000"/>
              </a:lnSpc>
            </a:pPr>
            <a:r>
              <a:rPr lang="en-US" b="1" smtClean="0">
                <a:latin typeface="Arial" charset="0"/>
                <a:cs typeface="Arial" charset="0"/>
              </a:rPr>
              <a:t>Technical Issues Addressed in BIP-2</a:t>
            </a:r>
            <a:r>
              <a:rPr smtClean="0">
                <a:latin typeface="Arial" charset="0"/>
                <a:cs typeface="Arial" charset="0"/>
              </a:rPr>
              <a:t> </a:t>
            </a:r>
            <a:r>
              <a:rPr b="1" smtClean="0">
                <a:latin typeface="Arial" charset="0"/>
                <a:cs typeface="Arial" charset="0"/>
              </a:rPr>
              <a:t>(2011-2014)</a:t>
            </a:r>
            <a:r>
              <a:rPr lang="en-US" b="1" smtClean="0">
                <a:latin typeface="Arial" charset="0"/>
                <a:cs typeface="Arial" charset="0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More detailed and mechanistic understanding of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Iodine adsorption/desorption on paints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Organic iodine formation by experiments with well 	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characterized paints and paint constituents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>
                <a:latin typeface="Arial" charset="0"/>
                <a:cs typeface="Arial" charset="0"/>
              </a:rPr>
              <a:t>Common understanding on how to extrapolate from	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small scale to reactor scale conditions.</a:t>
            </a:r>
          </a:p>
          <a:p>
            <a:pPr marL="0" indent="4763" eaLnBrk="1" hangingPunct="1">
              <a:lnSpc>
                <a:spcPct val="90000"/>
              </a:lnSpc>
            </a:pPr>
            <a:r>
              <a:rPr lang="en-US" b="1" smtClean="0">
                <a:latin typeface="Arial" charset="0"/>
                <a:cs typeface="Arial" charset="0"/>
              </a:rPr>
              <a:t>Operating Agent: </a:t>
            </a:r>
            <a:r>
              <a:rPr lang="en-US" smtClean="0">
                <a:latin typeface="Arial" charset="0"/>
                <a:cs typeface="Arial" charset="0"/>
              </a:rPr>
              <a:t>AECL (Canada)</a:t>
            </a:r>
          </a:p>
          <a:p>
            <a:pPr marL="0" indent="4763" eaLnBrk="1" hangingPunct="1">
              <a:lnSpc>
                <a:spcPct val="90000"/>
              </a:lnSpc>
            </a:pPr>
            <a:r>
              <a:rPr lang="en-US" b="1" smtClean="0">
                <a:latin typeface="Arial" charset="0"/>
                <a:cs typeface="Arial" charset="0"/>
              </a:rPr>
              <a:t>Facility</a:t>
            </a:r>
            <a:r>
              <a:rPr lang="en-US" smtClean="0">
                <a:latin typeface="Arial" charset="0"/>
                <a:cs typeface="Arial" charset="0"/>
              </a:rPr>
              <a:t>: Radioiodine Test Facility (RTF)</a:t>
            </a:r>
          </a:p>
        </p:txBody>
      </p:sp>
      <p:sp>
        <p:nvSpPr>
          <p:cNvPr id="13318" name="Textfeld 5"/>
          <p:cNvSpPr txBox="1">
            <a:spLocks noChangeArrowheads="1"/>
          </p:cNvSpPr>
          <p:nvPr/>
        </p:nvSpPr>
        <p:spPr bwMode="auto">
          <a:xfrm>
            <a:off x="6516688" y="3429000"/>
            <a:ext cx="14398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000000"/>
                </a:solidFill>
              </a:rPr>
              <a:t>RTF Facility</a:t>
            </a:r>
          </a:p>
        </p:txBody>
      </p:sp>
      <p:pic>
        <p:nvPicPr>
          <p:cNvPr id="1331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3798888"/>
            <a:ext cx="22399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475" y="581025"/>
            <a:ext cx="7664450" cy="400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2400" dirty="0" smtClean="0"/>
              <a:t>Source Term Evaluation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Mitigation</a:t>
            </a:r>
            <a:r>
              <a:rPr lang="de-DE" sz="2400" dirty="0" smtClean="0"/>
              <a:t> Project </a:t>
            </a:r>
            <a:r>
              <a:rPr lang="de-DE" sz="2400" dirty="0"/>
              <a:t>(STEM</a:t>
            </a:r>
            <a:r>
              <a:rPr lang="de-DE" sz="2400" dirty="0" smtClean="0"/>
              <a:t>)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27651" name="Fußzeilenplatzhalter 2"/>
          <p:cNvSpPr>
            <a:spLocks noGrp="1"/>
          </p:cNvSpPr>
          <p:nvPr>
            <p:ph type="ftr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solidFill>
                  <a:srgbClr val="000000"/>
                </a:solidFill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768DACF-FC94-4964-80C3-607561ECC68F}" type="slidenum">
              <a:rPr lang="de-DE" smtClean="0">
                <a:solidFill>
                  <a:srgbClr val="000000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1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50825" y="1120775"/>
            <a:ext cx="8647113" cy="5246688"/>
          </a:xfrm>
        </p:spPr>
        <p:txBody>
          <a:bodyPr/>
          <a:lstStyle/>
          <a:p>
            <a:pPr marL="0" indent="4763" eaLnBrk="1" hangingPunct="1"/>
            <a:r>
              <a:rPr lang="en-US" b="1" smtClean="0">
                <a:latin typeface="Arial" charset="0"/>
                <a:cs typeface="Arial" charset="0"/>
              </a:rPr>
              <a:t>Objectives: Contribute to the ultimate goal of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Allowing a better a-priori evaluation of the source term under severe accidents,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Supporting a better prognosis of releases during emergency situations. </a:t>
            </a:r>
          </a:p>
          <a:p>
            <a:pPr marL="0" indent="4763" eaLnBrk="1" hangingPunct="1"/>
            <a:endParaRPr lang="en-US" smtClean="0">
              <a:latin typeface="Arial" charset="0"/>
              <a:cs typeface="Arial" charset="0"/>
            </a:endParaRPr>
          </a:p>
          <a:p>
            <a:pPr marL="0" indent="4763" eaLnBrk="1" hangingPunct="1"/>
            <a:r>
              <a:rPr lang="en-US" b="1" smtClean="0">
                <a:latin typeface="Arial" charset="0"/>
                <a:cs typeface="Arial" charset="0"/>
              </a:rPr>
              <a:t>Technical Issues Addressed (2011 – 2015):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Radioactive release in mid and long term</a:t>
            </a: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Stability of aerosol particles under radiation</a:t>
            </a: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Long term gas/deposits equilibrium in a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containment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Ruthenium chemistry</a:t>
            </a:r>
          </a:p>
          <a:p>
            <a:pPr lvl="2" eaLnBrk="1" hangingPunct="1"/>
            <a:r>
              <a:rPr lang="en-US" smtClean="0">
                <a:latin typeface="Arial" charset="0"/>
                <a:cs typeface="Arial" charset="0"/>
              </a:rPr>
              <a:t>Ruthenium transport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Paint ageing and interaction with Iodine</a:t>
            </a:r>
          </a:p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  <a:p>
            <a:pPr marL="0" indent="4763" eaLnBrk="1" hangingPunct="1"/>
            <a:r>
              <a:rPr lang="en-US" b="1" smtClean="0">
                <a:latin typeface="Arial" charset="0"/>
                <a:cs typeface="Arial" charset="0"/>
              </a:rPr>
              <a:t>Operating Agent: </a:t>
            </a:r>
            <a:r>
              <a:rPr lang="en-US" smtClean="0">
                <a:latin typeface="Arial" charset="0"/>
                <a:cs typeface="Arial" charset="0"/>
              </a:rPr>
              <a:t>IRSN (France)</a:t>
            </a:r>
          </a:p>
          <a:p>
            <a:pPr marL="0" indent="4763" eaLnBrk="1" hangingPunct="1"/>
            <a:r>
              <a:rPr lang="en-US" b="1" smtClean="0">
                <a:latin typeface="Arial" charset="0"/>
                <a:cs typeface="Arial" charset="0"/>
              </a:rPr>
              <a:t>Facilities</a:t>
            </a:r>
            <a:r>
              <a:rPr lang="en-US" smtClean="0">
                <a:latin typeface="Arial" charset="0"/>
                <a:cs typeface="Arial" charset="0"/>
              </a:rPr>
              <a:t>: EPICUR et al.</a:t>
            </a:r>
          </a:p>
        </p:txBody>
      </p:sp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744913" cy="270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3" name="Textfeld 5"/>
          <p:cNvSpPr txBox="1">
            <a:spLocks noChangeArrowheads="1"/>
          </p:cNvSpPr>
          <p:nvPr/>
        </p:nvSpPr>
        <p:spPr bwMode="auto">
          <a:xfrm>
            <a:off x="5580063" y="3406775"/>
            <a:ext cx="2592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de-DE" b="1">
                <a:solidFill>
                  <a:srgbClr val="000000"/>
                </a:solidFill>
              </a:rPr>
              <a:t>EPICUR Facility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>
          <a:xfrm>
            <a:off x="244475" y="581025"/>
            <a:ext cx="8899525" cy="608013"/>
          </a:xfrm>
        </p:spPr>
        <p:txBody>
          <a:bodyPr/>
          <a:lstStyle/>
          <a:p>
            <a:r>
              <a:rPr lang="de-DE" smtClean="0">
                <a:solidFill>
                  <a:schemeClr val="tx2"/>
                </a:solidFill>
                <a:latin typeface="Arial" charset="0"/>
                <a:cs typeface="Arial" charset="0"/>
              </a:rPr>
              <a:t>Molten Core Concrete Interaction  – OECD MCCI-1 und -2</a:t>
            </a:r>
            <a:endParaRPr lang="de-DE" smtClean="0">
              <a:latin typeface="Arial" charset="0"/>
              <a:cs typeface="Arial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179388" y="1176338"/>
            <a:ext cx="3895725" cy="5189537"/>
          </a:xfrm>
        </p:spPr>
        <p:txBody>
          <a:bodyPr>
            <a:normAutofit fontScale="92500"/>
          </a:bodyPr>
          <a:lstStyle/>
          <a:p>
            <a:pPr marL="0" indent="0">
              <a:defRPr/>
            </a:pPr>
            <a:r>
              <a:rPr lang="en-US" b="1" dirty="0" smtClean="0"/>
              <a:t>MCCI-1 </a:t>
            </a:r>
            <a:r>
              <a:rPr lang="en-US" b="1" dirty="0"/>
              <a:t>(2002-2006</a:t>
            </a:r>
            <a:r>
              <a:rPr lang="en-US" b="1" dirty="0" smtClean="0"/>
              <a:t>)</a:t>
            </a:r>
          </a:p>
          <a:p>
            <a:pPr marL="594900" lvl="2" indent="-342900">
              <a:buFont typeface="+mj-lt"/>
              <a:buAutoNum type="arabicPeriod"/>
              <a:defRPr/>
            </a:pPr>
            <a:r>
              <a:rPr lang="en-US" sz="1600" dirty="0" smtClean="0"/>
              <a:t>Melt </a:t>
            </a:r>
            <a:r>
              <a:rPr lang="en-US" sz="1600" dirty="0" err="1" smtClean="0"/>
              <a:t>coolability</a:t>
            </a:r>
            <a:r>
              <a:rPr lang="en-US" sz="1600" dirty="0" smtClean="0"/>
              <a:t> in reactor cavity</a:t>
            </a:r>
          </a:p>
          <a:p>
            <a:pPr marL="594900" lvl="2" indent="-342900">
              <a:buFont typeface="+mj-lt"/>
              <a:buAutoNum type="arabicPeriod"/>
              <a:defRPr/>
            </a:pPr>
            <a:r>
              <a:rPr lang="en-US" sz="1600" dirty="0" smtClean="0"/>
              <a:t>long term 2-D erosion</a:t>
            </a:r>
            <a:endParaRPr lang="en-US" dirty="0" smtClean="0"/>
          </a:p>
          <a:p>
            <a:pPr>
              <a:defRPr/>
            </a:pPr>
            <a:r>
              <a:rPr lang="en-US" b="1" dirty="0" smtClean="0"/>
              <a:t>MCCI-2 </a:t>
            </a:r>
            <a:r>
              <a:rPr lang="en-US" b="1" dirty="0"/>
              <a:t>(</a:t>
            </a:r>
            <a:r>
              <a:rPr lang="en-US" b="1" dirty="0" smtClean="0"/>
              <a:t>2006-2010)</a:t>
            </a:r>
          </a:p>
          <a:p>
            <a:pPr marL="594900" lvl="2" indent="-342900">
              <a:buFont typeface="+mj-lt"/>
              <a:buAutoNum type="arabicPeriod"/>
              <a:defRPr/>
            </a:pPr>
            <a:r>
              <a:rPr lang="en-US" sz="1600" dirty="0" smtClean="0"/>
              <a:t>“Combined </a:t>
            </a:r>
            <a:r>
              <a:rPr lang="en-US" sz="1600" dirty="0"/>
              <a:t>effect </a:t>
            </a:r>
            <a:r>
              <a:rPr lang="en-US" sz="1600" dirty="0" smtClean="0"/>
              <a:t>tests</a:t>
            </a:r>
            <a:r>
              <a:rPr lang="en-US" sz="1600" dirty="0"/>
              <a:t>” </a:t>
            </a:r>
            <a:r>
              <a:rPr lang="en-US" sz="1600" dirty="0" smtClean="0"/>
              <a:t>on melt </a:t>
            </a:r>
            <a:r>
              <a:rPr lang="en-US" sz="1600" dirty="0" err="1"/>
              <a:t>coolability</a:t>
            </a:r>
            <a:r>
              <a:rPr lang="en-US" sz="1600" dirty="0"/>
              <a:t> in reactor </a:t>
            </a:r>
            <a:r>
              <a:rPr lang="en-US" sz="1600" dirty="0" smtClean="0"/>
              <a:t>cavity</a:t>
            </a:r>
          </a:p>
          <a:p>
            <a:pPr marL="594900" lvl="2" indent="-342900">
              <a:buFont typeface="+mj-lt"/>
              <a:buAutoNum type="arabicPeriod"/>
              <a:defRPr/>
            </a:pPr>
            <a:r>
              <a:rPr lang="en-US" sz="1600" dirty="0" smtClean="0"/>
              <a:t>“new </a:t>
            </a:r>
            <a:r>
              <a:rPr lang="en-US" sz="1600" dirty="0"/>
              <a:t>design </a:t>
            </a:r>
            <a:r>
              <a:rPr lang="en-US" sz="1600" dirty="0" smtClean="0"/>
              <a:t>features” to enhance melt </a:t>
            </a:r>
            <a:r>
              <a:rPr lang="en-US" sz="1600" dirty="0" err="1"/>
              <a:t>coolability</a:t>
            </a:r>
            <a:r>
              <a:rPr lang="en-US" sz="1600" dirty="0"/>
              <a:t> in reactor cavity</a:t>
            </a:r>
          </a:p>
          <a:p>
            <a:pPr marL="594900" lvl="2" indent="-342900">
              <a:buFont typeface="+mj-lt"/>
              <a:buAutoNum type="arabicPeriod"/>
              <a:defRPr/>
            </a:pPr>
            <a:r>
              <a:rPr sz="1600" dirty="0" smtClean="0"/>
              <a:t>Tests </a:t>
            </a:r>
            <a:r>
              <a:rPr sz="1600" dirty="0" err="1" smtClean="0"/>
              <a:t>of</a:t>
            </a:r>
            <a:r>
              <a:rPr sz="1600" dirty="0" smtClean="0"/>
              <a:t> 2D </a:t>
            </a:r>
            <a:r>
              <a:rPr sz="1600" dirty="0" err="1" smtClean="0"/>
              <a:t>erosion</a:t>
            </a:r>
            <a:r>
              <a:rPr sz="1600" dirty="0" smtClean="0"/>
              <a:t> </a:t>
            </a:r>
            <a:r>
              <a:rPr sz="1600" dirty="0" err="1" smtClean="0"/>
              <a:t>with</a:t>
            </a:r>
            <a:r>
              <a:rPr sz="1600" dirty="0" smtClean="0"/>
              <a:t> different </a:t>
            </a:r>
            <a:r>
              <a:rPr sz="1600" dirty="0" err="1" smtClean="0"/>
              <a:t>conrete</a:t>
            </a:r>
            <a:r>
              <a:rPr sz="1600" dirty="0" smtClean="0"/>
              <a:t> </a:t>
            </a:r>
            <a:r>
              <a:rPr sz="1600" dirty="0" err="1" smtClean="0"/>
              <a:t>types</a:t>
            </a:r>
            <a:r>
              <a:rPr sz="1600" dirty="0" smtClean="0"/>
              <a:t> (LCS, SIC)</a:t>
            </a:r>
            <a:endParaRPr sz="1600" dirty="0"/>
          </a:p>
          <a:p>
            <a:pPr marL="594900" lvl="2" indent="-342900">
              <a:buFont typeface="+mj-lt"/>
              <a:buAutoNum type="arabicPeriod"/>
              <a:defRPr/>
            </a:pPr>
            <a:r>
              <a:rPr lang="en-US" sz="1600" dirty="0" smtClean="0"/>
              <a:t>Integral </a:t>
            </a:r>
            <a:r>
              <a:rPr lang="en-US" sz="1600" dirty="0"/>
              <a:t>tests </a:t>
            </a:r>
            <a:endParaRPr lang="en-US" sz="1600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/>
          </a:p>
          <a:p>
            <a:pPr lvl="1">
              <a:buFont typeface="Wingdings" pitchFamily="2" charset="2"/>
              <a:buChar char="Ø"/>
              <a:defRPr/>
            </a:pPr>
            <a:r>
              <a:rPr lang="en-US" smtClean="0"/>
              <a:t>Tests with real Materials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mtClean="0"/>
              <a:t>Data used for model development / validation: MEDICIS in ASTEC CPA and COCOSYS</a:t>
            </a:r>
            <a:endParaRPr lang="en-US"/>
          </a:p>
          <a:p>
            <a:pPr>
              <a:defRPr/>
            </a:pPr>
            <a:endParaRPr dirty="0"/>
          </a:p>
        </p:txBody>
      </p:sp>
      <p:sp>
        <p:nvSpPr>
          <p:cNvPr id="15364" name="Rechteck 5"/>
          <p:cNvSpPr>
            <a:spLocks noChangeArrowheads="1"/>
          </p:cNvSpPr>
          <p:nvPr/>
        </p:nvSpPr>
        <p:spPr bwMode="auto">
          <a:xfrm>
            <a:off x="4572000" y="1268413"/>
            <a:ext cx="457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de-DE" sz="2000" b="1">
                <a:solidFill>
                  <a:srgbClr val="215968"/>
                </a:solidFill>
              </a:rPr>
              <a:t>Experiments at ANL, US</a:t>
            </a:r>
          </a:p>
        </p:txBody>
      </p:sp>
      <p:pic>
        <p:nvPicPr>
          <p:cNvPr id="1536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1676400"/>
            <a:ext cx="4852987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7"/>
          <p:cNvSpPr/>
          <p:nvPr/>
        </p:nvSpPr>
        <p:spPr>
          <a:xfrm>
            <a:off x="5773738" y="2060575"/>
            <a:ext cx="1728787" cy="15128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>
              <a:solidFill>
                <a:prstClr val="white"/>
              </a:solidFill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5773738" y="2879725"/>
            <a:ext cx="1728787" cy="0"/>
          </a:xfrm>
          <a:prstGeom prst="line">
            <a:avLst/>
          </a:prstGeom>
          <a:ln w="476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15369" name="Foliennummernplatzhalter 6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7FB3213F-9472-42A1-A6D8-D225687BF9C6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15963" y="836613"/>
            <a:ext cx="7640637" cy="652462"/>
          </a:xfrm>
        </p:spPr>
        <p:txBody>
          <a:bodyPr/>
          <a:lstStyle/>
          <a:p>
            <a:pPr eaLnBrk="1" hangingPunct="1"/>
            <a:r>
              <a:rPr lang="de-DE" sz="2200" smtClean="0">
                <a:latin typeface="Arial" charset="0"/>
              </a:rPr>
              <a:t>SARP-2 Status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886700" cy="4824413"/>
          </a:xfrm>
        </p:spPr>
        <p:txBody>
          <a:bodyPr/>
          <a:lstStyle/>
          <a:p>
            <a:pPr lvl="1" eaLnBrk="1" hangingPunct="1"/>
            <a:r>
              <a:rPr lang="en-GB" b="1" smtClean="0">
                <a:latin typeface="Arial" charset="0"/>
                <a:cs typeface="Arial" charset="0"/>
              </a:rPr>
              <a:t>Kick-Off-Meeting</a:t>
            </a:r>
            <a:r>
              <a:rPr lang="en-GB" smtClean="0">
                <a:latin typeface="Arial" charset="0"/>
                <a:cs typeface="Arial" charset="0"/>
              </a:rPr>
              <a:t> was held at GRS, Cologne, November 17</a:t>
            </a:r>
            <a:r>
              <a:rPr lang="en-GB" baseline="30000" smtClean="0">
                <a:latin typeface="Arial" charset="0"/>
                <a:cs typeface="Arial" charset="0"/>
              </a:rPr>
              <a:t>th</a:t>
            </a:r>
            <a:r>
              <a:rPr lang="en-GB" smtClean="0">
                <a:latin typeface="Arial" charset="0"/>
                <a:cs typeface="Arial" charset="0"/>
              </a:rPr>
              <a:t>, 2010</a:t>
            </a:r>
          </a:p>
          <a:p>
            <a:pPr lvl="1" eaLnBrk="1" hangingPunct="1"/>
            <a:r>
              <a:rPr lang="en-GB" b="1" smtClean="0">
                <a:latin typeface="Arial" charset="0"/>
                <a:cs typeface="Arial" charset="0"/>
              </a:rPr>
              <a:t>2</a:t>
            </a:r>
            <a:r>
              <a:rPr lang="en-GB" b="1" baseline="30000" smtClean="0">
                <a:latin typeface="Arial" charset="0"/>
                <a:cs typeface="Arial" charset="0"/>
              </a:rPr>
              <a:t>nd</a:t>
            </a:r>
            <a:r>
              <a:rPr lang="en-GB" b="1" smtClean="0">
                <a:latin typeface="Arial" charset="0"/>
                <a:cs typeface="Arial" charset="0"/>
              </a:rPr>
              <a:t> Meeting</a:t>
            </a:r>
            <a:r>
              <a:rPr lang="en-GB" smtClean="0">
                <a:latin typeface="Arial" charset="0"/>
                <a:cs typeface="Arial" charset="0"/>
              </a:rPr>
              <a:t> was held at GRS, Cologne, May 5</a:t>
            </a:r>
            <a:r>
              <a:rPr lang="en-GB" baseline="30000" smtClean="0">
                <a:latin typeface="Arial" charset="0"/>
                <a:cs typeface="Arial" charset="0"/>
              </a:rPr>
              <a:t>th</a:t>
            </a:r>
            <a:r>
              <a:rPr lang="en-GB" smtClean="0">
                <a:latin typeface="Arial" charset="0"/>
                <a:cs typeface="Arial" charset="0"/>
              </a:rPr>
              <a:t>, 2011</a:t>
            </a:r>
          </a:p>
          <a:p>
            <a:pPr lvl="1" eaLnBrk="1" hangingPunct="1"/>
            <a:r>
              <a:rPr lang="en-GB" b="1" smtClean="0">
                <a:latin typeface="Arial" charset="0"/>
                <a:cs typeface="Arial" charset="0"/>
              </a:rPr>
              <a:t>result of SARP-2 should be:</a:t>
            </a:r>
            <a:r>
              <a:rPr lang="en-GB" smtClean="0">
                <a:latin typeface="Arial" charset="0"/>
                <a:cs typeface="Arial" charset="0"/>
              </a:rPr>
              <a:t/>
            </a:r>
            <a:br>
              <a:rPr lang="en-GB" smtClean="0">
                <a:latin typeface="Arial" charset="0"/>
                <a:cs typeface="Arial" charset="0"/>
              </a:rPr>
            </a:br>
            <a:r>
              <a:rPr lang="en-GB" smtClean="0">
                <a:latin typeface="Arial" charset="0"/>
                <a:cs typeface="Arial" charset="0"/>
              </a:rPr>
              <a:t>“</a:t>
            </a:r>
            <a:r>
              <a:rPr lang="en-US" smtClean="0">
                <a:latin typeface="Arial" charset="0"/>
                <a:cs typeface="Arial" charset="0"/>
              </a:rPr>
              <a:t>Updated version of SARNET SARP conclusions and proposals for future research in the severe accident domain”</a:t>
            </a:r>
          </a:p>
          <a:p>
            <a:pPr lvl="1" eaLnBrk="1" hangingPunct="1"/>
            <a:r>
              <a:rPr lang="en-US" smtClean="0">
                <a:latin typeface="Arial" charset="0"/>
                <a:cs typeface="Arial" charset="0"/>
              </a:rPr>
              <a:t>It is not intended to send requests or to distribute a questionnaire like in SARP-1.</a:t>
            </a:r>
          </a:p>
          <a:p>
            <a:pPr lvl="1" eaLnBrk="1" hangingPunct="1"/>
            <a:r>
              <a:rPr lang="en-US" b="1" smtClean="0">
                <a:latin typeface="Arial" charset="0"/>
                <a:cs typeface="Arial" charset="0"/>
              </a:rPr>
              <a:t>first steps:</a:t>
            </a:r>
            <a:r>
              <a:rPr lang="en-US" smtClean="0">
                <a:latin typeface="Arial" charset="0"/>
                <a:cs typeface="Arial" charset="0"/>
              </a:rPr>
              <a:t> summary of ongoing activities in SARNET2 and other related OECD projects with regard to the 21 ERI topics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-&gt; prepared by SARP members an SARNET WP leaders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-&gt; discussed during 2</a:t>
            </a:r>
            <a:r>
              <a:rPr lang="en-US" baseline="30000" smtClean="0">
                <a:latin typeface="Arial" charset="0"/>
                <a:cs typeface="Arial" charset="0"/>
              </a:rPr>
              <a:t>nd</a:t>
            </a:r>
            <a:r>
              <a:rPr lang="en-US" smtClean="0">
                <a:latin typeface="Arial" charset="0"/>
                <a:cs typeface="Arial" charset="0"/>
              </a:rPr>
              <a:t> meeting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-&gt; discussion started on “issues to be closed”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-&gt; discussion started on new/renewed topics based on Fukushima, like recriticality in core by flooding with water, influence of sea water injection,  pool scrubbing in wetwell water pool, spent fuel pool accidents, …</a:t>
            </a:r>
          </a:p>
          <a:p>
            <a:pPr lvl="1" eaLnBrk="1" hangingPunct="1"/>
            <a:r>
              <a:rPr lang="en-US" b="1" smtClean="0">
                <a:latin typeface="Arial" charset="0"/>
                <a:cs typeface="Arial" charset="0"/>
              </a:rPr>
              <a:t>3</a:t>
            </a:r>
            <a:r>
              <a:rPr lang="en-US" b="1" baseline="30000" smtClean="0">
                <a:latin typeface="Arial" charset="0"/>
                <a:cs typeface="Arial" charset="0"/>
              </a:rPr>
              <a:t>rd</a:t>
            </a:r>
            <a:r>
              <a:rPr lang="en-US" b="1" smtClean="0">
                <a:latin typeface="Arial" charset="0"/>
                <a:cs typeface="Arial" charset="0"/>
              </a:rPr>
              <a:t> Meeting</a:t>
            </a:r>
            <a:r>
              <a:rPr lang="en-US" smtClean="0">
                <a:latin typeface="Arial" charset="0"/>
                <a:cs typeface="Arial" charset="0"/>
              </a:rPr>
              <a:t> is planned at GRS, Cologne, November 29</a:t>
            </a:r>
            <a:r>
              <a:rPr lang="en-US" baseline="30000" smtClean="0">
                <a:latin typeface="Arial" charset="0"/>
                <a:cs typeface="Arial" charset="0"/>
              </a:rPr>
              <a:t>th</a:t>
            </a:r>
            <a:r>
              <a:rPr lang="en-US" smtClean="0">
                <a:latin typeface="Arial" charset="0"/>
                <a:cs typeface="Arial" charset="0"/>
              </a:rPr>
              <a:t>, 2011</a:t>
            </a:r>
          </a:p>
          <a:p>
            <a:pPr lvl="1" eaLnBrk="1" hangingPunct="1"/>
            <a:endParaRPr smtClean="0">
              <a:latin typeface="Arial" charset="0"/>
              <a:cs typeface="Arial" charset="0"/>
            </a:endParaRPr>
          </a:p>
        </p:txBody>
      </p:sp>
      <p:sp>
        <p:nvSpPr>
          <p:cNvPr id="28676" name="Fußzeilenplatzhalt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1638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370F77C-2BE0-4D2B-B2F5-7DA5329DAED4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200" smtClean="0">
                <a:latin typeface="Arial" charset="0"/>
                <a:cs typeface="Arial" charset="0"/>
              </a:rPr>
              <a:t>Contents</a:t>
            </a:r>
          </a:p>
        </p:txBody>
      </p:sp>
      <p:sp>
        <p:nvSpPr>
          <p:cNvPr id="3075" name="Fußzeilenplatzhalter 2"/>
          <p:cNvSpPr>
            <a:spLocks noGrp="1"/>
          </p:cNvSpPr>
          <p:nvPr>
            <p:ph type="ftr" sz="quarter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3076" name="Foliennummernplatzhalter 3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DB29073-4A6A-43E9-824C-C9447D0B14D7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DE" smtClean="0">
              <a:latin typeface="Arial" charset="0"/>
            </a:endParaRPr>
          </a:p>
        </p:txBody>
      </p:sp>
      <p:sp>
        <p:nvSpPr>
          <p:cNvPr id="3077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244475" y="1263650"/>
            <a:ext cx="8647113" cy="5037138"/>
          </a:xfrm>
        </p:spPr>
        <p:txBody>
          <a:bodyPr/>
          <a:lstStyle/>
          <a:p>
            <a:pPr lvl="1" eaLnBrk="1" hangingPunct="1">
              <a:lnSpc>
                <a:spcPct val="150000"/>
              </a:lnSpc>
              <a:defRPr/>
            </a:pPr>
            <a:r>
              <a:rPr lang="en-US" sz="2000" smtClean="0"/>
              <a:t>SARP work in past and recommendations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000" smtClean="0">
                <a:solidFill>
                  <a:schemeClr val="bg2">
                    <a:lumMod val="50000"/>
                  </a:schemeClr>
                </a:solidFill>
              </a:rPr>
              <a:t>Ongoing SARNET-2 activities -&gt; see paper of B. Clement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000" smtClean="0"/>
              <a:t>Ongoing OECD projects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000" smtClean="0"/>
              <a:t>SARP-2 objectives in SARNET2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en-US" sz="2000" smtClean="0"/>
              <a:t>SARP-2 status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B5CEE58-EE35-4EC9-B41F-A234A4DACF33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DE" smtClean="0">
              <a:latin typeface="Arial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544513"/>
            <a:ext cx="8755062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feld 7"/>
          <p:cNvSpPr txBox="1">
            <a:spLocks noChangeArrowheads="1"/>
          </p:cNvSpPr>
          <p:nvPr/>
        </p:nvSpPr>
        <p:spPr bwMode="auto">
          <a:xfrm>
            <a:off x="7885113" y="620713"/>
            <a:ext cx="8636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de-DE"/>
          </a:p>
        </p:txBody>
      </p:sp>
      <p:cxnSp>
        <p:nvCxnSpPr>
          <p:cNvPr id="10" name="Gerade Verbindung mit Pfeil 9"/>
          <p:cNvCxnSpPr/>
          <p:nvPr/>
        </p:nvCxnSpPr>
        <p:spPr>
          <a:xfrm>
            <a:off x="4716463" y="3789363"/>
            <a:ext cx="2087562" cy="360362"/>
          </a:xfrm>
          <a:prstGeom prst="straightConnector1">
            <a:avLst/>
          </a:prstGeom>
          <a:ln w="85725" cap="sq">
            <a:solidFill>
              <a:schemeClr val="tx1">
                <a:lumMod val="85000"/>
                <a:lumOff val="1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4475" y="581025"/>
            <a:ext cx="8575675" cy="6080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en-US" sz="2400" dirty="0" smtClean="0"/>
              <a:t>Remaining Severe Accident Research Issues – High Priority</a:t>
            </a:r>
            <a:endParaRPr lang="en-US" sz="2400" dirty="0"/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>
          <a:xfrm>
            <a:off x="250825" y="1700213"/>
            <a:ext cx="8636000" cy="4465637"/>
          </a:xfrm>
        </p:spPr>
        <p:txBody>
          <a:bodyPr/>
          <a:lstStyle/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Ø"/>
              <a:tabLst>
                <a:tab pos="2149475" algn="l"/>
              </a:tabLst>
            </a:pPr>
            <a:r>
              <a:rPr lang="en-US" sz="2000" smtClean="0">
                <a:latin typeface="Arial" charset="0"/>
                <a:cs typeface="Arial" charset="0"/>
              </a:rPr>
              <a:t>SARP in SARNET identified 6 issues remain open with </a:t>
            </a:r>
            <a:r>
              <a:rPr lang="en-US" sz="2000" b="1" smtClean="0">
                <a:latin typeface="Arial" charset="0"/>
                <a:cs typeface="Arial" charset="0"/>
              </a:rPr>
              <a:t>high priority</a:t>
            </a:r>
          </a:p>
          <a:p>
            <a:pPr marL="285750" indent="-285750" eaLnBrk="1" hangingPunct="1">
              <a:spcBef>
                <a:spcPct val="0"/>
              </a:spcBef>
              <a:buFont typeface="Wingdings" pitchFamily="2" charset="2"/>
              <a:buChar char="Ø"/>
              <a:tabLst>
                <a:tab pos="2149475" algn="l"/>
              </a:tabLst>
            </a:pPr>
            <a:r>
              <a:rPr lang="en-US" sz="2000" b="1" smtClean="0">
                <a:latin typeface="Arial" charset="0"/>
                <a:cs typeface="Arial" charset="0"/>
              </a:rPr>
              <a:t>Issues are dealt within SARNET-2:</a:t>
            </a:r>
          </a:p>
          <a:p>
            <a:pPr marL="465138" lvl="1" indent="-285750" eaLnBrk="1" hangingPunct="1">
              <a:buFont typeface="Courier New" pitchFamily="49" charset="0"/>
              <a:buChar char="o"/>
              <a:tabLst>
                <a:tab pos="2149475" algn="l"/>
              </a:tabLst>
            </a:pPr>
            <a:r>
              <a:rPr lang="en-US" smtClean="0">
                <a:latin typeface="Arial" charset="0"/>
                <a:cs typeface="Arial" charset="0"/>
              </a:rPr>
              <a:t>ERI 1,2:    	Research on coolability of not totally degraded core during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	reflood and debris cooling</a:t>
            </a:r>
          </a:p>
          <a:p>
            <a:pPr marL="465138" lvl="1" indent="-285750" eaLnBrk="1" hangingPunct="1">
              <a:buFont typeface="Courier New" pitchFamily="49" charset="0"/>
              <a:buChar char="o"/>
              <a:tabLst>
                <a:tab pos="2149475" algn="l"/>
              </a:tabLst>
            </a:pPr>
            <a:r>
              <a:rPr lang="en-US" smtClean="0">
                <a:latin typeface="Arial" charset="0"/>
                <a:cs typeface="Arial" charset="0"/>
              </a:rPr>
              <a:t>ERI 2,1 </a:t>
            </a:r>
            <a:r>
              <a:rPr lang="en-US" b="1" smtClean="0">
                <a:latin typeface="Arial" charset="0"/>
                <a:cs typeface="Arial" charset="0"/>
              </a:rPr>
              <a:t>&amp; </a:t>
            </a:r>
            <a:r>
              <a:rPr lang="en-US" smtClean="0">
                <a:latin typeface="Arial" charset="0"/>
                <a:cs typeface="Arial" charset="0"/>
              </a:rPr>
              <a:t>2,2: 	Combined research on ex-vessel melt pool configuration during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	MCCI </a:t>
            </a:r>
            <a:r>
              <a:rPr lang="en-US" b="1" smtClean="0">
                <a:latin typeface="Arial" charset="0"/>
                <a:cs typeface="Arial" charset="0"/>
              </a:rPr>
              <a:t>&amp; </a:t>
            </a:r>
            <a:r>
              <a:rPr lang="en-US" smtClean="0">
                <a:latin typeface="Arial" charset="0"/>
                <a:cs typeface="Arial" charset="0"/>
              </a:rPr>
              <a:t>ex-vessel corium coolability, also by top flooding </a:t>
            </a:r>
          </a:p>
          <a:p>
            <a:pPr marL="465138" lvl="1" indent="-285750" eaLnBrk="1" hangingPunct="1">
              <a:buFont typeface="Courier New" pitchFamily="49" charset="0"/>
              <a:buChar char="o"/>
              <a:tabLst>
                <a:tab pos="2149475" algn="l"/>
              </a:tabLst>
            </a:pPr>
            <a:r>
              <a:rPr lang="en-US" smtClean="0">
                <a:latin typeface="Arial" charset="0"/>
                <a:cs typeface="Arial" charset="0"/>
              </a:rPr>
              <a:t>ERI 3,1 </a:t>
            </a:r>
            <a:r>
              <a:rPr lang="en-US" b="1" smtClean="0">
                <a:latin typeface="Arial" charset="0"/>
                <a:cs typeface="Arial" charset="0"/>
              </a:rPr>
              <a:t>&amp; </a:t>
            </a:r>
            <a:r>
              <a:rPr lang="en-US" smtClean="0">
                <a:latin typeface="Arial" charset="0"/>
                <a:cs typeface="Arial" charset="0"/>
              </a:rPr>
              <a:t>3,2: 	Combined research on melt relocation into water </a:t>
            </a:r>
            <a:r>
              <a:rPr lang="en-US" b="1" smtClean="0">
                <a:latin typeface="Arial" charset="0"/>
                <a:cs typeface="Arial" charset="0"/>
              </a:rPr>
              <a:t>&amp; </a:t>
            </a:r>
            <a:r>
              <a:rPr lang="en-US" smtClean="0">
                <a:latin typeface="Arial" charset="0"/>
                <a:cs typeface="Arial" charset="0"/>
              </a:rPr>
              <a:t>ex-vessel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	FCI </a:t>
            </a:r>
          </a:p>
          <a:p>
            <a:pPr marL="465138" lvl="1" indent="-285750" eaLnBrk="1" hangingPunct="1">
              <a:buFont typeface="Courier New" pitchFamily="49" charset="0"/>
              <a:buChar char="o"/>
              <a:tabLst>
                <a:tab pos="2149475" algn="l"/>
              </a:tabLst>
            </a:pPr>
            <a:r>
              <a:rPr lang="en-US" smtClean="0">
                <a:latin typeface="Arial" charset="0"/>
                <a:cs typeface="Arial" charset="0"/>
              </a:rPr>
              <a:t>ERI 3,4: 	Research on hydrogen mixing, combustion in containment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	(flame acceleration), H2 mitigation measures </a:t>
            </a:r>
          </a:p>
          <a:p>
            <a:pPr marL="465138" lvl="1" indent="-285750" eaLnBrk="1" hangingPunct="1">
              <a:buFont typeface="Courier New" pitchFamily="49" charset="0"/>
              <a:buChar char="o"/>
              <a:tabLst>
                <a:tab pos="2149475" algn="l"/>
              </a:tabLst>
            </a:pPr>
            <a:r>
              <a:rPr lang="en-US" smtClean="0">
                <a:latin typeface="Arial" charset="0"/>
                <a:cs typeface="Arial" charset="0"/>
              </a:rPr>
              <a:t>ERI 5,1: 	Research on oxidizing impact on source term (Ru oxidizing 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	conditions or air ingress for HBU and MOX fuel elements)</a:t>
            </a:r>
          </a:p>
          <a:p>
            <a:pPr marL="465138" lvl="1" indent="-285750" eaLnBrk="1" hangingPunct="1">
              <a:buFont typeface="Courier New" pitchFamily="49" charset="0"/>
              <a:buChar char="o"/>
              <a:tabLst>
                <a:tab pos="2149475" algn="l"/>
              </a:tabLst>
            </a:pPr>
            <a:r>
              <a:rPr lang="en-US" smtClean="0">
                <a:latin typeface="Arial" charset="0"/>
                <a:cs typeface="Arial" charset="0"/>
              </a:rPr>
              <a:t>ERI 5,2 </a:t>
            </a:r>
            <a:r>
              <a:rPr lang="en-US" b="1" smtClean="0">
                <a:latin typeface="Arial" charset="0"/>
                <a:cs typeface="Arial" charset="0"/>
              </a:rPr>
              <a:t>&amp; </a:t>
            </a:r>
            <a:r>
              <a:rPr lang="en-US" smtClean="0">
                <a:latin typeface="Arial" charset="0"/>
                <a:cs typeface="Arial" charset="0"/>
              </a:rPr>
              <a:t>5,4: 	Combined research on iodine chemistry in RCS </a:t>
            </a:r>
            <a:r>
              <a:rPr lang="en-US" b="1" smtClean="0">
                <a:latin typeface="Arial" charset="0"/>
                <a:cs typeface="Arial" charset="0"/>
              </a:rPr>
              <a:t>&amp; </a:t>
            </a:r>
            <a:r>
              <a:rPr lang="en-US" smtClean="0">
                <a:latin typeface="Arial" charset="0"/>
                <a:cs typeface="Arial" charset="0"/>
              </a:rPr>
              <a:t>in</a:t>
            </a:r>
            <a:br>
              <a:rPr lang="en-US" smtClean="0">
                <a:latin typeface="Arial" charset="0"/>
                <a:cs typeface="Arial" charset="0"/>
              </a:rPr>
            </a:br>
            <a:r>
              <a:rPr lang="en-US" smtClean="0">
                <a:latin typeface="Arial" charset="0"/>
                <a:cs typeface="Arial" charset="0"/>
              </a:rPr>
              <a:t> 	containment</a:t>
            </a:r>
          </a:p>
        </p:txBody>
      </p:sp>
      <p:sp>
        <p:nvSpPr>
          <p:cNvPr id="13316" name="Fußzeilenplatzhalter 3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5125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A70ED315-245F-4A3C-A2CF-A57AE76D51CB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DE" smtClean="0">
              <a:latin typeface="Arial" charset="0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92125"/>
            <a:ext cx="506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>
                <a:latin typeface="Arial" charset="0"/>
              </a:rPr>
              <a:t>Objectives of SARP-2 Working Package 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>
          <a:xfrm>
            <a:off x="784225" y="2133600"/>
            <a:ext cx="7588250" cy="42481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b="1" smtClean="0">
                <a:latin typeface="Arial" charset="0"/>
                <a:cs typeface="Arial" charset="0"/>
              </a:rPr>
              <a:t>Proposal of SARNET 2 Project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Agree on updated assessment methodology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Review issues resulting from SARNET SARP which are not appropriately covered by SARNET2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Analyse R&amp;D progresses and results from Level 2 PSA studies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Reassess issues ranking and eventually reorient priorities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Identify potential experimental and theoretical programmes to address these issues (including estimated costs and duration)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Make recommendations for R&amp;D programme revision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Agree on further issues to be considered as closed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6149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63AB38-3CBA-48BE-95B9-F13761104239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200" smtClean="0">
                <a:latin typeface="Arial" charset="0"/>
              </a:rPr>
              <a:t>Objectives of SARP-2 Working Package 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784225" y="2133600"/>
            <a:ext cx="7588250" cy="424815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b="1" smtClean="0">
                <a:latin typeface="Arial" charset="0"/>
                <a:cs typeface="Arial" charset="0"/>
              </a:rPr>
              <a:t>Proposal of SARNET 2 Project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Agree on updated </a:t>
            </a:r>
            <a:r>
              <a:rPr lang="en-GB" smtClean="0">
                <a:solidFill>
                  <a:srgbClr val="FFC000"/>
                </a:solidFill>
                <a:latin typeface="Arial" charset="0"/>
                <a:cs typeface="Arial" charset="0"/>
              </a:rPr>
              <a:t>assessment methodology</a:t>
            </a:r>
          </a:p>
          <a:p>
            <a:pPr lvl="1"/>
            <a:r>
              <a:rPr lang="en-GB" smtClean="0">
                <a:solidFill>
                  <a:srgbClr val="FFC000"/>
                </a:solidFill>
                <a:latin typeface="Arial" charset="0"/>
                <a:cs typeface="Arial" charset="0"/>
              </a:rPr>
              <a:t>Review</a:t>
            </a:r>
            <a:r>
              <a:rPr lang="en-GB" smtClean="0">
                <a:latin typeface="Arial" charset="0"/>
                <a:cs typeface="Arial" charset="0"/>
              </a:rPr>
              <a:t> issues resulting from SARNET SARP which are not appropriately covered by SARNET2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Analyse R&amp;D progresses and results from </a:t>
            </a:r>
            <a:r>
              <a:rPr lang="en-GB" smtClean="0">
                <a:solidFill>
                  <a:srgbClr val="FFC000"/>
                </a:solidFill>
                <a:latin typeface="Arial" charset="0"/>
                <a:cs typeface="Arial" charset="0"/>
              </a:rPr>
              <a:t>Level 2 PSA </a:t>
            </a:r>
            <a:r>
              <a:rPr lang="en-GB" smtClean="0">
                <a:latin typeface="Arial" charset="0"/>
                <a:cs typeface="Arial" charset="0"/>
              </a:rPr>
              <a:t>studies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Reassess issues </a:t>
            </a:r>
            <a:r>
              <a:rPr lang="en-GB" smtClean="0">
                <a:solidFill>
                  <a:srgbClr val="FFC000"/>
                </a:solidFill>
                <a:latin typeface="Arial" charset="0"/>
                <a:cs typeface="Arial" charset="0"/>
              </a:rPr>
              <a:t>ranking</a:t>
            </a:r>
            <a:r>
              <a:rPr lang="en-GB" smtClean="0">
                <a:latin typeface="Arial" charset="0"/>
                <a:cs typeface="Arial" charset="0"/>
              </a:rPr>
              <a:t> and eventually reorient priorities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Identify potential experimental and theoretical programmes to address these issues (including estimated costs and duration)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Make </a:t>
            </a:r>
            <a:r>
              <a:rPr lang="en-GB" smtClean="0">
                <a:solidFill>
                  <a:srgbClr val="FFC000"/>
                </a:solidFill>
                <a:latin typeface="Arial" charset="0"/>
                <a:cs typeface="Arial" charset="0"/>
              </a:rPr>
              <a:t>recommendations</a:t>
            </a:r>
            <a:r>
              <a:rPr lang="en-GB" smtClean="0">
                <a:latin typeface="Arial" charset="0"/>
                <a:cs typeface="Arial" charset="0"/>
              </a:rPr>
              <a:t> for R&amp;D programme revision</a:t>
            </a:r>
          </a:p>
          <a:p>
            <a:pPr lvl="1"/>
            <a:r>
              <a:rPr lang="en-GB" smtClean="0">
                <a:latin typeface="Arial" charset="0"/>
                <a:cs typeface="Arial" charset="0"/>
              </a:rPr>
              <a:t>Agree on further issues to be considered as closed</a:t>
            </a:r>
          </a:p>
          <a:p>
            <a:pPr>
              <a:spcBef>
                <a:spcPct val="0"/>
              </a:spcBef>
            </a:pP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7173" name="Foliennummernplatzhalt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57915A11-4DFD-46E3-9437-6C4FA96A58FD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244475" y="581025"/>
            <a:ext cx="7999413" cy="608013"/>
          </a:xfrm>
        </p:spPr>
        <p:txBody>
          <a:bodyPr/>
          <a:lstStyle/>
          <a:p>
            <a:r>
              <a:rPr lang="en-US" sz="2200" smtClean="0">
                <a:latin typeface="Arial" charset="0"/>
              </a:rPr>
              <a:t>Information on major OECD projects related to R&amp;D topics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000" y="1260475"/>
            <a:ext cx="8634413" cy="5041900"/>
          </a:xfrm>
        </p:spPr>
        <p:txBody>
          <a:bodyPr/>
          <a:lstStyle/>
          <a:p>
            <a:pPr>
              <a:defRPr/>
            </a:pPr>
            <a:endParaRPr dirty="0" smtClean="0"/>
          </a:p>
          <a:p>
            <a:pPr>
              <a:defRPr/>
            </a:pPr>
            <a:endParaRPr dirty="0"/>
          </a:p>
          <a:p>
            <a:pPr>
              <a:defRPr/>
            </a:pPr>
            <a:endParaRPr dirty="0" smtClean="0"/>
          </a:p>
          <a:p>
            <a:pPr>
              <a:defRPr/>
            </a:pPr>
            <a:r>
              <a:rPr sz="2400" dirty="0" smtClean="0"/>
              <a:t>-&gt;   SARNET-2 Status </a:t>
            </a:r>
            <a:r>
              <a:rPr sz="2400" dirty="0" err="1" smtClean="0"/>
              <a:t>reported</a:t>
            </a:r>
            <a:r>
              <a:rPr sz="2400" dirty="0" smtClean="0"/>
              <a:t> </a:t>
            </a:r>
            <a:r>
              <a:rPr sz="2400" dirty="0" err="1" smtClean="0"/>
              <a:t>by</a:t>
            </a:r>
            <a:r>
              <a:rPr sz="2400" dirty="0" smtClean="0"/>
              <a:t> B. Clement</a:t>
            </a:r>
            <a:endParaRPr sz="2400" dirty="0"/>
          </a:p>
          <a:p>
            <a:pPr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-&gt;   some OECD projects important  for future R&amp;D needs</a:t>
            </a:r>
            <a:b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   (priority containment phenomena)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M. Sonnenkalb, GRS, SARP Overview</a:t>
            </a:r>
            <a:endParaRPr lang="de-DE" dirty="0"/>
          </a:p>
        </p:txBody>
      </p:sp>
      <p:sp>
        <p:nvSpPr>
          <p:cNvPr id="8197" name="Foliennummernplatzhalt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9225665-0729-443F-8CD2-02E3058588E4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“Containment Test Facilities” in Europe</a:t>
            </a:r>
          </a:p>
        </p:txBody>
      </p:sp>
      <p:pic>
        <p:nvPicPr>
          <p:cNvPr id="9219" name="Picture 2" descr="SWR_1000_neu_blau_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052513"/>
            <a:ext cx="18049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2"/>
          <a:stretch>
            <a:fillRect/>
          </a:stretch>
        </p:blipFill>
        <p:spPr bwMode="auto">
          <a:xfrm>
            <a:off x="2987675" y="1106488"/>
            <a:ext cx="21447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1106488"/>
            <a:ext cx="1878012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Gebäude Schnitt engl_minimin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7" t="24644" r="27699" b="11285"/>
          <a:stretch>
            <a:fillRect/>
          </a:stretch>
        </p:blipFill>
        <p:spPr bwMode="auto">
          <a:xfrm>
            <a:off x="7164388" y="1031875"/>
            <a:ext cx="1804987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3"/>
          <p:cNvGraphicFramePr>
            <a:graphicFrameLocks noGrp="1"/>
          </p:cNvGraphicFramePr>
          <p:nvPr/>
        </p:nvGraphicFramePr>
        <p:xfrm>
          <a:off x="222250" y="3716338"/>
          <a:ext cx="8747125" cy="28432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421"/>
                <a:gridCol w="1871921"/>
                <a:gridCol w="1727927"/>
                <a:gridCol w="1727927"/>
                <a:gridCol w="1727927"/>
              </a:tblGrid>
              <a:tr h="33541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1426" marR="91426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INKA (AREVA)</a:t>
                      </a:r>
                      <a:endParaRPr lang="en-US" sz="1600" dirty="0"/>
                    </a:p>
                  </a:txBody>
                  <a:tcPr marL="91426" marR="91426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PANDA (PSI)</a:t>
                      </a:r>
                      <a:endParaRPr lang="en-US" sz="1600" dirty="0"/>
                    </a:p>
                  </a:txBody>
                  <a:tcPr marL="91426" marR="91426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MISTRA (CEA)</a:t>
                      </a:r>
                      <a:endParaRPr lang="en-US" sz="1600" dirty="0"/>
                    </a:p>
                  </a:txBody>
                  <a:tcPr marL="91426" marR="91426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THAI</a:t>
                      </a:r>
                      <a:r>
                        <a:rPr lang="en-US" sz="1600" baseline="30000" dirty="0" smtClean="0"/>
                        <a:t> </a:t>
                      </a:r>
                      <a:r>
                        <a:rPr lang="en-US" sz="1600" baseline="0" dirty="0" smtClean="0"/>
                        <a:t>(BT)</a:t>
                      </a:r>
                      <a:endParaRPr lang="en-US" sz="1600" baseline="0" dirty="0"/>
                    </a:p>
                  </a:txBody>
                  <a:tcPr marL="91426" marR="91426" marT="45739" marB="45739"/>
                </a:tc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Reactor type / test specifics</a:t>
                      </a:r>
                      <a:endParaRPr lang="en-US" sz="1600" b="1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BWR 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Integral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BWR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Integral &amp;</a:t>
                      </a:r>
                      <a:r>
                        <a:rPr lang="en-US" sz="1600" baseline="0" dirty="0" smtClean="0"/>
                        <a:t> SET</a:t>
                      </a:r>
                      <a:endParaRPr lang="en-US" sz="1600" dirty="0" smtClean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PWR</a:t>
                      </a:r>
                      <a:r>
                        <a:rPr lang="en-US" sz="1600" baseline="0" dirty="0" smtClean="0"/>
                        <a:t> </a:t>
                      </a:r>
                    </a:p>
                    <a:p>
                      <a:pPr algn="ctr"/>
                      <a:r>
                        <a:rPr lang="en-US" sz="1600" baseline="0" dirty="0" smtClean="0"/>
                        <a:t>SET, CET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Generic </a:t>
                      </a:r>
                    </a:p>
                    <a:p>
                      <a:pPr algn="ctr"/>
                      <a:r>
                        <a:rPr lang="en-US" sz="1600" dirty="0" smtClean="0"/>
                        <a:t>SET,</a:t>
                      </a:r>
                      <a:r>
                        <a:rPr lang="en-US" sz="1600" baseline="0" dirty="0" smtClean="0"/>
                        <a:t> CET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Phenomena</a:t>
                      </a:r>
                      <a:endParaRPr lang="en-US" sz="1600" b="1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Component testing Generation III+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Thermal </a:t>
                      </a:r>
                      <a:r>
                        <a:rPr lang="en-US" sz="1600" dirty="0" err="1" smtClean="0"/>
                        <a:t>hydr</a:t>
                      </a:r>
                      <a:r>
                        <a:rPr lang="en-US" sz="1600" dirty="0" smtClean="0"/>
                        <a:t>. </a:t>
                      </a:r>
                      <a:r>
                        <a:rPr lang="en-US" sz="1600" baseline="0" dirty="0" smtClean="0"/>
                        <a:t>&amp; AM measures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Thermal </a:t>
                      </a:r>
                      <a:r>
                        <a:rPr lang="en-US" sz="1600" dirty="0" err="1" smtClean="0"/>
                        <a:t>hydr</a:t>
                      </a:r>
                      <a:r>
                        <a:rPr lang="en-US" sz="1600" dirty="0" smtClean="0"/>
                        <a:t>.</a:t>
                      </a:r>
                      <a:r>
                        <a:rPr lang="en-US" sz="1600" baseline="0" dirty="0" smtClean="0"/>
                        <a:t> &amp; AM measures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Thermal </a:t>
                      </a:r>
                      <a:r>
                        <a:rPr lang="en-US" sz="1600" dirty="0" err="1" smtClean="0"/>
                        <a:t>hydr</a:t>
                      </a:r>
                      <a:r>
                        <a:rPr lang="en-US" sz="1600" dirty="0" smtClean="0"/>
                        <a:t>. &amp; </a:t>
                      </a:r>
                    </a:p>
                    <a:p>
                      <a:pPr algn="ctr"/>
                      <a:r>
                        <a:rPr lang="en-US" sz="1600" b="1" dirty="0" smtClean="0"/>
                        <a:t>Severe accidents</a:t>
                      </a:r>
                      <a:endParaRPr lang="en-US" sz="1600" b="1" dirty="0"/>
                    </a:p>
                  </a:txBody>
                  <a:tcPr marL="91426" marR="91426" marT="45739" marB="45739" anchor="ctr"/>
                </a:tc>
              </a:tr>
              <a:tr h="3354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Total volume </a:t>
                      </a:r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830 m³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460 m³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 m³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60 m³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</a:tr>
              <a:tr h="57935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Fluid / medium</a:t>
                      </a:r>
                      <a:endParaRPr lang="en-US" sz="1600" b="1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Air, Water, Steam, (He) 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He, Air, Water, Steam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He, Air, Steam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He, Air, </a:t>
                      </a:r>
                      <a:r>
                        <a:rPr lang="en-US" sz="1600" dirty="0" err="1" smtClean="0"/>
                        <a:t>Wtr</a:t>
                      </a:r>
                      <a:r>
                        <a:rPr lang="en-US" sz="1600" dirty="0" smtClean="0"/>
                        <a:t>., </a:t>
                      </a:r>
                      <a:r>
                        <a:rPr lang="en-US" sz="1600" dirty="0" err="1" smtClean="0"/>
                        <a:t>Stm</a:t>
                      </a:r>
                      <a:r>
                        <a:rPr lang="en-US" sz="1600" dirty="0" smtClean="0"/>
                        <a:t>.</a:t>
                      </a:r>
                    </a:p>
                    <a:p>
                      <a:pPr algn="ctr"/>
                      <a:r>
                        <a:rPr lang="en-US" sz="1600" b="1" dirty="0" smtClean="0"/>
                        <a:t>H</a:t>
                      </a:r>
                      <a:r>
                        <a:rPr lang="en-US" sz="1600" b="1" baseline="-25000" dirty="0" smtClean="0"/>
                        <a:t>2</a:t>
                      </a:r>
                      <a:r>
                        <a:rPr lang="en-US" sz="1600" b="1" dirty="0" smtClean="0"/>
                        <a:t>, Aerosol, I-123</a:t>
                      </a:r>
                      <a:endParaRPr lang="en-US" sz="1600" b="1" dirty="0"/>
                    </a:p>
                  </a:txBody>
                  <a:tcPr marL="91426" marR="91426" marT="45739" marB="45739" anchor="ctr"/>
                </a:tc>
              </a:tr>
              <a:tr h="434302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Controlled walls</a:t>
                      </a:r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No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Yes</a:t>
                      </a:r>
                      <a:endParaRPr lang="en-US" sz="1600" dirty="0"/>
                    </a:p>
                  </a:txBody>
                  <a:tcPr marL="91426" marR="91426" marT="45739" marB="457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Yes</a:t>
                      </a:r>
                      <a:endParaRPr lang="en-US" sz="1600" b="0" dirty="0"/>
                    </a:p>
                  </a:txBody>
                  <a:tcPr marL="91426" marR="91426" marT="45739" marB="45739" anchor="ctr"/>
                </a:tc>
              </a:tr>
            </a:tbl>
          </a:graphicData>
        </a:graphic>
      </p:graphicFrame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>
          <a:xfrm>
            <a:off x="293688" y="6597650"/>
            <a:ext cx="5753100" cy="179388"/>
          </a:xfrm>
        </p:spPr>
        <p:txBody>
          <a:bodyPr/>
          <a:lstStyle/>
          <a:p>
            <a:pPr>
              <a:defRPr/>
            </a:pPr>
            <a:r>
              <a:rPr lang="de-DE" sz="1200">
                <a:solidFill>
                  <a:prstClr val="black"/>
                </a:solidFill>
              </a:rPr>
              <a:t>M. Sonnenkalb, GRS, SARP Overview</a:t>
            </a:r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9268" name="Foliennummernplatzhalter 2"/>
          <p:cNvSpPr>
            <a:spLocks noGrp="1"/>
          </p:cNvSpPr>
          <p:nvPr>
            <p:ph type="sldNum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E28257-64BF-425B-A316-ADFC5A2776D5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DE" smtClean="0">
              <a:latin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908050"/>
            <a:ext cx="342900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8750" y="584200"/>
            <a:ext cx="8326438" cy="468313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440" tIns="45720" rIns="91440" bIns="45720"/>
          <a:lstStyle/>
          <a:p>
            <a:pPr eaLnBrk="1" hangingPunct="1"/>
            <a:r>
              <a:rPr lang="en-US" sz="2200" smtClean="0">
                <a:latin typeface="Arial" charset="0"/>
                <a:cs typeface="Arial" charset="0"/>
              </a:rPr>
              <a:t>SETH-2 – SESAR Thermal-hydraulics</a:t>
            </a:r>
            <a:endParaRPr lang="en-US" sz="2200" baseline="30000" smtClean="0">
              <a:latin typeface="Arial" charset="0"/>
              <a:cs typeface="Arial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-1355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821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0246" name="Rectangle 1433"/>
          <p:cNvSpPr>
            <a:spLocks noChangeArrowheads="1"/>
          </p:cNvSpPr>
          <p:nvPr/>
        </p:nvSpPr>
        <p:spPr bwMode="auto">
          <a:xfrm>
            <a:off x="0" y="-1262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 sz="1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7" name="Rectangle 1434"/>
          <p:cNvSpPr>
            <a:spLocks noChangeArrowheads="1"/>
          </p:cNvSpPr>
          <p:nvPr/>
        </p:nvSpPr>
        <p:spPr bwMode="auto">
          <a:xfrm>
            <a:off x="0" y="811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178588" name="Text Box 1436"/>
          <p:cNvSpPr txBox="1">
            <a:spLocks noChangeArrowheads="1"/>
          </p:cNvSpPr>
          <p:nvPr/>
        </p:nvSpPr>
        <p:spPr bwMode="auto">
          <a:xfrm>
            <a:off x="193675" y="1125538"/>
            <a:ext cx="7042150" cy="526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indent="-27463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prstClr val="black"/>
                </a:solidFill>
                <a:cs typeface="+mn-cs"/>
              </a:rPr>
              <a:t>Objectives/Test </a:t>
            </a:r>
            <a:r>
              <a:rPr lang="en-US" sz="2000" b="1" dirty="0">
                <a:solidFill>
                  <a:prstClr val="black"/>
                </a:solidFill>
                <a:cs typeface="+mn-cs"/>
              </a:rPr>
              <a:t>series </a:t>
            </a:r>
            <a:r>
              <a:rPr lang="en-US" sz="2000" b="1" dirty="0" smtClean="0">
                <a:solidFill>
                  <a:prstClr val="black"/>
                </a:solidFill>
                <a:cs typeface="+mn-cs"/>
              </a:rPr>
              <a:t>(2007 – 2010):</a:t>
            </a:r>
            <a:endParaRPr lang="en-US" sz="2000" b="1" dirty="0">
              <a:solidFill>
                <a:prstClr val="black"/>
              </a:solidFill>
              <a:cs typeface="+mn-cs"/>
            </a:endParaRPr>
          </a:p>
          <a:p>
            <a:pPr>
              <a:defRPr/>
            </a:pPr>
            <a:r>
              <a:rPr lang="en-US" b="1" dirty="0" smtClean="0">
                <a:cs typeface="Arial" pitchFamily="34" charset="0"/>
              </a:rPr>
              <a:t>PANDA </a:t>
            </a:r>
            <a:r>
              <a:rPr lang="en-US" b="1" dirty="0">
                <a:cs typeface="Arial" pitchFamily="34" charset="0"/>
              </a:rPr>
              <a:t>test series included</a:t>
            </a:r>
            <a:r>
              <a:rPr lang="en-US" dirty="0">
                <a:cs typeface="Arial" pitchFamily="34" charset="0"/>
              </a:rPr>
              <a:t>: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Low momentum vertical fluid release test </a:t>
            </a:r>
            <a:r>
              <a:rPr lang="en-US" dirty="0" smtClean="0">
                <a:cs typeface="Arial" pitchFamily="34" charset="0"/>
              </a:rPr>
              <a:t>s. </a:t>
            </a:r>
            <a:r>
              <a:rPr lang="en-US" dirty="0">
                <a:cs typeface="Arial" pitchFamily="34" charset="0"/>
              </a:rPr>
              <a:t>(ST1)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Low momentum horizontal fluid release test </a:t>
            </a:r>
            <a:r>
              <a:rPr lang="en-US" dirty="0" smtClean="0">
                <a:cs typeface="Arial" pitchFamily="34" charset="0"/>
              </a:rPr>
              <a:t>s. </a:t>
            </a:r>
            <a:r>
              <a:rPr lang="en-US" dirty="0">
                <a:cs typeface="Arial" pitchFamily="34" charset="0"/>
              </a:rPr>
              <a:t>(ST2)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Containment spray test series (ST3)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Containment cooler test series (ST4)</a:t>
            </a:r>
          </a:p>
          <a:p>
            <a:pPr>
              <a:defRPr/>
            </a:pPr>
            <a:r>
              <a:rPr lang="de-DE" dirty="0">
                <a:cs typeface="Arial" pitchFamily="34" charset="0"/>
              </a:rPr>
              <a:t>• </a:t>
            </a:r>
            <a:r>
              <a:rPr lang="de-DE" dirty="0" err="1">
                <a:cs typeface="Arial" pitchFamily="34" charset="0"/>
              </a:rPr>
              <a:t>Recombiner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test</a:t>
            </a:r>
            <a:r>
              <a:rPr lang="de-DE" dirty="0">
                <a:cs typeface="Arial" pitchFamily="34" charset="0"/>
              </a:rPr>
              <a:t> </a:t>
            </a:r>
            <a:r>
              <a:rPr lang="de-DE" dirty="0" err="1">
                <a:cs typeface="Arial" pitchFamily="34" charset="0"/>
              </a:rPr>
              <a:t>series</a:t>
            </a:r>
            <a:r>
              <a:rPr lang="de-DE" dirty="0">
                <a:cs typeface="Arial" pitchFamily="34" charset="0"/>
              </a:rPr>
              <a:t> (ST5)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Rupture disk test series (ST6)</a:t>
            </a:r>
          </a:p>
          <a:p>
            <a:pPr>
              <a:defRPr/>
            </a:pPr>
            <a:endParaRPr lang="en-US" b="1" dirty="0" smtClean="0">
              <a:cs typeface="Arial" pitchFamily="34" charset="0"/>
            </a:endParaRPr>
          </a:p>
          <a:p>
            <a:pPr>
              <a:defRPr/>
            </a:pPr>
            <a:r>
              <a:rPr lang="en-US" b="1" dirty="0" smtClean="0">
                <a:cs typeface="Arial" pitchFamily="34" charset="0"/>
              </a:rPr>
              <a:t>MISTRA </a:t>
            </a:r>
            <a:r>
              <a:rPr lang="en-US" b="1" dirty="0">
                <a:cs typeface="Arial" pitchFamily="34" charset="0"/>
              </a:rPr>
              <a:t>test series included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Establishment of initial gas stratification series (INITIALS)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Natural circulation induced by wall condensation series (NATHCO)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Steam jet impingement on walls series (IMPING)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Low momentum air or steam injection series (LOWMA &amp; LOWMS)</a:t>
            </a:r>
          </a:p>
          <a:p>
            <a:pPr>
              <a:defRPr/>
            </a:pPr>
            <a:r>
              <a:rPr lang="en-US" dirty="0">
                <a:cs typeface="Arial" pitchFamily="34" charset="0"/>
              </a:rPr>
              <a:t>• Spray effect on stratification series (</a:t>
            </a:r>
            <a:r>
              <a:rPr lang="en-US" dirty="0" smtClean="0">
                <a:cs typeface="Arial" pitchFamily="34" charset="0"/>
              </a:rPr>
              <a:t>SPRAY)</a:t>
            </a:r>
          </a:p>
          <a:p>
            <a:pPr>
              <a:spcBef>
                <a:spcPts val="600"/>
              </a:spcBef>
              <a:defRPr/>
            </a:pPr>
            <a:r>
              <a:rPr lang="en-US" dirty="0">
                <a:cs typeface="Arial" pitchFamily="34" charset="0"/>
              </a:rPr>
              <a:t>• </a:t>
            </a:r>
            <a:r>
              <a:rPr lang="en-US" dirty="0" smtClean="0">
                <a:cs typeface="Arial" pitchFamily="34" charset="0"/>
              </a:rPr>
              <a:t>scaling </a:t>
            </a:r>
            <a:r>
              <a:rPr lang="en-US" dirty="0">
                <a:cs typeface="Arial" pitchFamily="34" charset="0"/>
              </a:rPr>
              <a:t>effects </a:t>
            </a:r>
            <a:r>
              <a:rPr lang="en-US" dirty="0" smtClean="0">
                <a:cs typeface="Arial" pitchFamily="34" charset="0"/>
              </a:rPr>
              <a:t>- </a:t>
            </a:r>
            <a:r>
              <a:rPr lang="en-US" dirty="0">
                <a:cs typeface="Arial" pitchFamily="34" charset="0"/>
              </a:rPr>
              <a:t>studied in </a:t>
            </a:r>
            <a:r>
              <a:rPr lang="en-US" dirty="0" smtClean="0">
                <a:cs typeface="Arial" pitchFamily="34" charset="0"/>
              </a:rPr>
              <a:t>LOWMA3</a:t>
            </a:r>
            <a:r>
              <a:rPr lang="en-US" dirty="0">
                <a:cs typeface="Arial" pitchFamily="34" charset="0"/>
              </a:rPr>
              <a:t>, LOWMA4 and </a:t>
            </a:r>
            <a:r>
              <a:rPr lang="en-US" dirty="0" smtClean="0">
                <a:cs typeface="Arial" pitchFamily="34" charset="0"/>
              </a:rPr>
              <a:t>ST1</a:t>
            </a:r>
            <a:endParaRPr lang="de-DE" dirty="0">
              <a:cs typeface="Arial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en-US" b="1" dirty="0" smtClean="0">
                <a:cs typeface="+mn-cs"/>
              </a:rPr>
              <a:t>Operating </a:t>
            </a:r>
            <a:r>
              <a:rPr lang="en-US" b="1" dirty="0">
                <a:cs typeface="+mn-cs"/>
              </a:rPr>
              <a:t>Agent: </a:t>
            </a:r>
            <a:r>
              <a:rPr lang="en-US" dirty="0" smtClean="0">
                <a:cs typeface="+mn-cs"/>
              </a:rPr>
              <a:t>PSI &amp; CEA</a:t>
            </a:r>
            <a:endParaRPr lang="en-US" dirty="0"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cs typeface="+mn-cs"/>
              </a:rPr>
              <a:t>Facility</a:t>
            </a:r>
            <a:r>
              <a:rPr lang="en-US" dirty="0">
                <a:cs typeface="+mn-cs"/>
              </a:rPr>
              <a:t>: </a:t>
            </a:r>
            <a:r>
              <a:rPr lang="en-US" dirty="0" smtClean="0">
                <a:cs typeface="+mn-cs"/>
              </a:rPr>
              <a:t>PANDA &amp; MISTRA</a:t>
            </a:r>
            <a:endParaRPr lang="en-US" dirty="0">
              <a:solidFill>
                <a:prstClr val="black"/>
              </a:solidFill>
              <a:cs typeface="+mn-cs"/>
            </a:endParaRPr>
          </a:p>
        </p:txBody>
      </p:sp>
      <p:sp>
        <p:nvSpPr>
          <p:cNvPr id="24584" name="Fußzeilenplatzhalter 2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mtClean="0">
                <a:latin typeface="Arial" pitchFamily="34" charset="0"/>
              </a:rPr>
              <a:t>M. Sonnenkalb, GRS, SARP Overview</a:t>
            </a:r>
          </a:p>
        </p:txBody>
      </p:sp>
      <p:sp>
        <p:nvSpPr>
          <p:cNvPr id="10250" name="Foliennummernplatzhalt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60EFED3-9F6D-4FCF-B3E5-D5A8E9CF0EEA}" type="slidenum">
              <a:rPr lang="de-DE" smtClean="0"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DE" smtClean="0">
              <a:latin typeface="Arial" charset="0"/>
            </a:endParaRPr>
          </a:p>
        </p:txBody>
      </p:sp>
      <p:pic>
        <p:nvPicPr>
          <p:cNvPr id="10251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756025"/>
            <a:ext cx="1695450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S_Foli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610A7EA97462B48A28EE14570A378D7" ma:contentTypeVersion="0" ma:contentTypeDescription="Ein neues Dokument erstellen." ma:contentTypeScope="" ma:versionID="ec164e63d8380faf7e80a659a83cd2d9">
  <xsd:schema xmlns:xsd="http://www.w3.org/2001/XMLSchema" xmlns:p="http://schemas.microsoft.com/office/2006/metadata/properties" targetNamespace="http://schemas.microsoft.com/office/2006/metadata/properties" ma:root="true" ma:fieldsID="246f02dd96380beb4f7cdcce14d77f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122B6F-E714-4929-A87C-5F3984641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BD62839-6DCD-4153-A724-80F4FD4116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DD8505-91BB-4B49-9FD7-AEE4DA4B810F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GRS_Folien</Template>
  <TotalTime>0</TotalTime>
  <Words>1081</Words>
  <Application>Microsoft Office PowerPoint</Application>
  <PresentationFormat>Bildschirmpräsentation (4:3)</PresentationFormat>
  <Paragraphs>212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2" baseType="lpstr">
      <vt:lpstr>Calibri</vt:lpstr>
      <vt:lpstr>Arial</vt:lpstr>
      <vt:lpstr>Wingdings</vt:lpstr>
      <vt:lpstr>Symbol</vt:lpstr>
      <vt:lpstr>Courier New</vt:lpstr>
      <vt:lpstr>Times New Roman</vt:lpstr>
      <vt:lpstr>GRS_Folien</vt:lpstr>
      <vt:lpstr>R&amp;D research priorities from SARNET-2 project SARP (Severe Accident Research Priorities)</vt:lpstr>
      <vt:lpstr>Contents</vt:lpstr>
      <vt:lpstr>PowerPoint-Präsentation</vt:lpstr>
      <vt:lpstr>  Remaining Severe Accident Research Issues – High Priority</vt:lpstr>
      <vt:lpstr>Objectives of SARP-2 Working Package </vt:lpstr>
      <vt:lpstr>Objectives of SARP-2 Working Package </vt:lpstr>
      <vt:lpstr>Information on major OECD projects related to R&amp;D topics</vt:lpstr>
      <vt:lpstr>“Containment Test Facilities” in Europe</vt:lpstr>
      <vt:lpstr>SETH-2 – SESAR Thermal-hydraulics</vt:lpstr>
      <vt:lpstr>THAI-1 – Thermal-Hydraulics, Hydrogen, Aerosols, Iodine</vt:lpstr>
      <vt:lpstr>THAI-2 – Thermal-Hydraulics, Hydrogen, Aerosols, Iodine</vt:lpstr>
      <vt:lpstr>Behavior of Iodine Projects (BIP and BIP-2) </vt:lpstr>
      <vt:lpstr>Source Term Evaluation and Mitigation Project (STEM) </vt:lpstr>
      <vt:lpstr>Molten Core Concrete Interaction  – OECD MCCI-1 und -2</vt:lpstr>
      <vt:lpstr>SARP-2 Status</vt:lpstr>
    </vt:vector>
  </TitlesOfParts>
  <Company>GRS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Research Supporting the Resolution of Containment Safety Issues</dc:title>
  <dc:creator>Sonnenkalb, Martin Dr.</dc:creator>
  <dc:description>Stad: 14.09.2009</dc:description>
  <cp:lastModifiedBy>Peters, Ursula</cp:lastModifiedBy>
  <cp:revision>80</cp:revision>
  <dcterms:created xsi:type="dcterms:W3CDTF">2011-08-29T16:10:11Z</dcterms:created>
  <dcterms:modified xsi:type="dcterms:W3CDTF">2012-10-15T10:26:46Z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0x0101009610A7EA97462B48A28EE14570A378D7</vt:lpwstr>
  </property>
  <property fmtid="{D5CDD505-2E9C-101B-9397-08002B2CF9AE}" pid="3" name="Description0">
    <vt:lpwstr>R&amp;D research priorities from SARNET-2 project SARP (Severe Accident Research Priorities).</vt:lpwstr>
  </property>
</Properties>
</file>