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handoutMasterIdLst>
    <p:handoutMasterId r:id="rId29"/>
  </p:handoutMasterIdLst>
  <p:sldIdLst>
    <p:sldId id="256" r:id="rId2"/>
    <p:sldId id="258" r:id="rId3"/>
    <p:sldId id="292" r:id="rId4"/>
    <p:sldId id="394" r:id="rId5"/>
    <p:sldId id="396" r:id="rId6"/>
    <p:sldId id="397" r:id="rId7"/>
    <p:sldId id="400" r:id="rId8"/>
    <p:sldId id="401" r:id="rId9"/>
    <p:sldId id="402" r:id="rId10"/>
    <p:sldId id="403" r:id="rId11"/>
    <p:sldId id="393" r:id="rId12"/>
    <p:sldId id="371" r:id="rId13"/>
    <p:sldId id="404" r:id="rId14"/>
    <p:sldId id="385" r:id="rId15"/>
    <p:sldId id="372" r:id="rId16"/>
    <p:sldId id="373" r:id="rId17"/>
    <p:sldId id="386" r:id="rId18"/>
    <p:sldId id="387" r:id="rId19"/>
    <p:sldId id="388" r:id="rId20"/>
    <p:sldId id="389" r:id="rId21"/>
    <p:sldId id="405" r:id="rId22"/>
    <p:sldId id="390" r:id="rId23"/>
    <p:sldId id="391" r:id="rId24"/>
    <p:sldId id="383" r:id="rId25"/>
    <p:sldId id="384" r:id="rId26"/>
    <p:sldId id="269" r:id="rId27"/>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68A"/>
    <a:srgbClr val="000000"/>
    <a:srgbClr val="00808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7900" autoAdjust="0"/>
  </p:normalViewPr>
  <p:slideViewPr>
    <p:cSldViewPr>
      <p:cViewPr>
        <p:scale>
          <a:sx n="75" d="100"/>
          <a:sy n="75" d="100"/>
        </p:scale>
        <p:origin x="-1522"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ru-RU"/>
          </a:p>
        </p:txBody>
      </p:sp>
      <p:sp>
        <p:nvSpPr>
          <p:cNvPr id="260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ru-RU"/>
          </a:p>
        </p:txBody>
      </p:sp>
      <p:sp>
        <p:nvSpPr>
          <p:cNvPr id="260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ru-RU"/>
          </a:p>
        </p:txBody>
      </p:sp>
      <p:sp>
        <p:nvSpPr>
          <p:cNvPr id="260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A43F5340-0253-4EB4-8AA4-4748F9BB33A0}" type="slidenum">
              <a:rPr lang="ru-RU"/>
              <a:pPr/>
              <a:t>‹Nr.›</a:t>
            </a:fld>
            <a:endParaRPr lang="ru-RU"/>
          </a:p>
        </p:txBody>
      </p:sp>
    </p:spTree>
    <p:extLst>
      <p:ext uri="{BB962C8B-B14F-4D97-AF65-F5344CB8AC3E}">
        <p14:creationId xmlns:p14="http://schemas.microsoft.com/office/powerpoint/2010/main" val="292233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ru-RU"/>
          </a:p>
        </p:txBody>
      </p:sp>
      <p:sp>
        <p:nvSpPr>
          <p:cNvPr id="768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ru-RU"/>
          </a:p>
        </p:txBody>
      </p:sp>
      <p:sp>
        <p:nvSpPr>
          <p:cNvPr id="768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ru-RU"/>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DBFC62BD-AD8B-4739-AECD-22A16A5546D8}" type="slidenum">
              <a:rPr lang="ru-RU"/>
              <a:pPr/>
              <a:t>‹Nr.›</a:t>
            </a:fld>
            <a:endParaRPr lang="ru-RU"/>
          </a:p>
        </p:txBody>
      </p:sp>
    </p:spTree>
    <p:extLst>
      <p:ext uri="{BB962C8B-B14F-4D97-AF65-F5344CB8AC3E}">
        <p14:creationId xmlns:p14="http://schemas.microsoft.com/office/powerpoint/2010/main" val="24497371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119C8-8E28-4B2A-84F8-9F90373D000D}" type="slidenum">
              <a:rPr lang="ru-RU"/>
              <a:pPr/>
              <a:t>1</a:t>
            </a:fld>
            <a:endParaRPr lang="ru-RU"/>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A9895-044E-416E-9BC6-F6F0ABFBABD7}" type="slidenum">
              <a:rPr lang="ru-RU"/>
              <a:pPr/>
              <a:t>16</a:t>
            </a:fld>
            <a:endParaRPr lang="ru-RU"/>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29993-CC96-4050-A166-0DCE43CD3394}" type="slidenum">
              <a:rPr lang="ru-RU"/>
              <a:pPr/>
              <a:t>17</a:t>
            </a:fld>
            <a:endParaRPr lang="ru-RU"/>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It is visible in figure that around an electrode nozzle of plasmatrons the large gas cavity has been generated. Melting zone of corium is appreciable larger than in previous tests TOP.</a:t>
            </a:r>
          </a:p>
          <a:p>
            <a:r>
              <a:rPr lang="en-US"/>
              <a:t>It is necessary to label to the negative phenomena erosion presence on an external surface of an electrode and sedimentation of a layer of soot on its internal surface. The most probable reason of that is poor quality of the graphite used for manufacturing of electrode nozzles. These details have been made of one blank for tests TOP-4 and TOP-5. Probably, in these two experiments the similar phenomena have been found in this connection, despite distinction in modes of tests.</a:t>
            </a:r>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A3F61-48F6-4227-8219-59F421D89700}" type="slidenum">
              <a:rPr lang="ru-RU"/>
              <a:pPr/>
              <a:t>18</a:t>
            </a:fld>
            <a:endParaRPr lang="ru-RU"/>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t>In spite of relatively low plasmatrons power the value of electric current in arc was 340 A, - greatest value in all TOP tests.</a:t>
            </a:r>
          </a:p>
          <a:p>
            <a:r>
              <a:rPr lang="en-US"/>
              <a:t>Current in the arc is most responsible for erosion of inner electrode nozzle.</a:t>
            </a:r>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F4220-30E2-4E9A-8D66-802DE624643C}" type="slidenum">
              <a:rPr lang="ru-RU"/>
              <a:pPr/>
              <a:t>19</a:t>
            </a:fld>
            <a:endParaRPr lang="ru-RU"/>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6EACB-908C-4F1B-851E-61CC59801E56}" type="slidenum">
              <a:rPr lang="ru-RU"/>
              <a:pPr/>
              <a:t>20</a:t>
            </a:fld>
            <a:endParaRPr lang="ru-RU"/>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A8C2C-6B52-4A85-99D4-0D94D15C04AD}" type="slidenum">
              <a:rPr lang="ru-RU"/>
              <a:pPr/>
              <a:t>22</a:t>
            </a:fld>
            <a:endParaRPr lang="ru-RU"/>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5D52B-3407-4B07-889E-0D89218241D3}" type="slidenum">
              <a:rPr lang="ru-RU"/>
              <a:pPr/>
              <a:t>23</a:t>
            </a:fld>
            <a:endParaRPr lang="ru-RU"/>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3253F-9D9E-4ED4-B071-3A7AF336E79A}" type="slidenum">
              <a:rPr lang="ru-RU"/>
              <a:pPr/>
              <a:t>24</a:t>
            </a:fld>
            <a:endParaRPr lang="ru-RU"/>
          </a:p>
        </p:txBody>
      </p:sp>
      <p:sp>
        <p:nvSpPr>
          <p:cNvPr id="313346" name="Rectangle 2"/>
          <p:cNvSpPr>
            <a:spLocks noRo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BF0F2-C16E-40A1-8416-21565186F467}" type="slidenum">
              <a:rPr lang="ru-RU"/>
              <a:pPr/>
              <a:t>25</a:t>
            </a:fld>
            <a:endParaRPr lang="ru-RU"/>
          </a:p>
        </p:txBody>
      </p:sp>
      <p:sp>
        <p:nvSpPr>
          <p:cNvPr id="314370" name="Rectangle 2"/>
          <p:cNvSpPr>
            <a:spLocks noRo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6C76B-9125-488F-B701-9D575F0FA231}" type="slidenum">
              <a:rPr lang="ru-RU"/>
              <a:pPr/>
              <a:t>26</a:t>
            </a:fld>
            <a:endParaRPr lang="ru-RU"/>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CC6E2-CC55-45C1-BE2F-07B019C86AA4}" type="slidenum">
              <a:rPr lang="ru-RU"/>
              <a:pPr/>
              <a:t>2</a:t>
            </a:fld>
            <a:endParaRPr lang="ru-RU"/>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1CD1B-8AED-47F9-AA37-D9478E485ACF}" type="slidenum">
              <a:rPr lang="ru-RU"/>
              <a:pPr/>
              <a:t>3</a:t>
            </a:fld>
            <a:endParaRPr lang="ru-RU"/>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B5E23-A3B0-45A2-97B9-D6B4C1969118}" type="slidenum">
              <a:rPr lang="ru-RU"/>
              <a:pPr/>
              <a:t>5</a:t>
            </a:fld>
            <a:endParaRPr lang="ru-RU"/>
          </a:p>
        </p:txBody>
      </p:sp>
      <p:sp>
        <p:nvSpPr>
          <p:cNvPr id="323586" name="Rectangle 2"/>
          <p:cNvSpPr>
            <a:spLocks noRo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61A8D-B4A9-40A3-AA6E-48045E382FCB}" type="slidenum">
              <a:rPr lang="ru-RU"/>
              <a:pPr/>
              <a:t>7</a:t>
            </a:fld>
            <a:endParaRPr lang="ru-RU"/>
          </a:p>
        </p:txBody>
      </p:sp>
      <p:sp>
        <p:nvSpPr>
          <p:cNvPr id="339970" name="Rectangle 2"/>
          <p:cNvSpPr>
            <a:spLocks noRo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85A7E-183C-4D6C-80FD-64B07D57DC2D}" type="slidenum">
              <a:rPr lang="ru-RU"/>
              <a:pPr/>
              <a:t>12</a:t>
            </a:fld>
            <a:endParaRPr lang="ru-RU"/>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2061C-F9BE-47B1-8641-D58D1A6F7BA0}" type="slidenum">
              <a:rPr lang="ru-RU"/>
              <a:pPr/>
              <a:t>13</a:t>
            </a:fld>
            <a:endParaRPr lang="ru-RU"/>
          </a:p>
        </p:txBody>
      </p:sp>
      <p:sp>
        <p:nvSpPr>
          <p:cNvPr id="340994" name="Rectangle 2"/>
          <p:cNvSpPr>
            <a:spLocks noRo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t>Plasmatrons switching on the backup power supply does not yield appreciable effect on stability of its operation.</a:t>
            </a:r>
          </a:p>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BC974-6447-4029-962B-5B979C45636F}" type="slidenum">
              <a:rPr lang="ru-RU"/>
              <a:pPr/>
              <a:t>14</a:t>
            </a:fld>
            <a:endParaRPr lang="ru-RU"/>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73586-740B-4B7D-9F5C-A32BCFCC501A}" type="slidenum">
              <a:rPr lang="ru-RU"/>
              <a:pPr/>
              <a:t>15</a:t>
            </a:fld>
            <a:endParaRPr lang="ru-RU"/>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71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noProof="0" smtClean="0"/>
              <a:t>Образец заголовка</a:t>
            </a:r>
          </a:p>
        </p:txBody>
      </p:sp>
      <p:sp>
        <p:nvSpPr>
          <p:cNvPr id="471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noProof="0" smtClean="0"/>
              <a:t>Образец подзаголовка</a:t>
            </a:r>
          </a:p>
        </p:txBody>
      </p:sp>
      <p:sp>
        <p:nvSpPr>
          <p:cNvPr id="4710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09" name="Rectangle 5"/>
          <p:cNvSpPr>
            <a:spLocks noGrp="1" noChangeArrowheads="1"/>
          </p:cNvSpPr>
          <p:nvPr>
            <p:ph type="ftr" sz="quarter" idx="3"/>
          </p:nvPr>
        </p:nvSpPr>
        <p:spPr/>
        <p:txBody>
          <a:bodyPr/>
          <a:lstStyle>
            <a:lvl1pPr>
              <a:defRPr/>
            </a:lvl1pPr>
          </a:lstStyle>
          <a:p>
            <a:endParaRPr lang="ru-RU"/>
          </a:p>
        </p:txBody>
      </p:sp>
      <p:sp>
        <p:nvSpPr>
          <p:cNvPr id="47110" name="Rectangle 6"/>
          <p:cNvSpPr>
            <a:spLocks noGrp="1" noChangeArrowheads="1"/>
          </p:cNvSpPr>
          <p:nvPr>
            <p:ph type="sldNum" sz="quarter" idx="4"/>
          </p:nvPr>
        </p:nvSpPr>
        <p:spPr/>
        <p:txBody>
          <a:bodyPr/>
          <a:lstStyle>
            <a:lvl1pPr>
              <a:defRPr/>
            </a:lvl1pPr>
          </a:lstStyle>
          <a:p>
            <a:fld id="{89601BFC-266B-4E2C-9518-4DDCFF70DC4E}" type="slidenum">
              <a:rPr lang="ru-RU"/>
              <a:pPr/>
              <a:t>‹Nr.›</a:t>
            </a:fld>
            <a:endParaRPr lang="ru-RU"/>
          </a:p>
        </p:txBody>
      </p:sp>
      <p:sp>
        <p:nvSpPr>
          <p:cNvPr id="47111" name="Rectangle 7"/>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34044B2-281C-416A-BF8E-EEF10A16A99B}" type="slidenum">
              <a:rPr lang="ru-RU"/>
              <a:pPr/>
              <a:t>‹Nr.›</a:t>
            </a:fld>
            <a:endParaRPr lang="ru-RU"/>
          </a:p>
        </p:txBody>
      </p:sp>
    </p:spTree>
    <p:extLst>
      <p:ext uri="{BB962C8B-B14F-4D97-AF65-F5344CB8AC3E}">
        <p14:creationId xmlns:p14="http://schemas.microsoft.com/office/powerpoint/2010/main" val="323598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92100"/>
            <a:ext cx="2057400" cy="57277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92100"/>
            <a:ext cx="6019800" cy="57277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3111804-9174-40CF-85FF-6B4ACCF10134}" type="slidenum">
              <a:rPr lang="ru-RU"/>
              <a:pPr/>
              <a:t>‹Nr.›</a:t>
            </a:fld>
            <a:endParaRPr lang="ru-RU"/>
          </a:p>
        </p:txBody>
      </p:sp>
    </p:spTree>
    <p:extLst>
      <p:ext uri="{BB962C8B-B14F-4D97-AF65-F5344CB8AC3E}">
        <p14:creationId xmlns:p14="http://schemas.microsoft.com/office/powerpoint/2010/main" val="37716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905000"/>
            <a:ext cx="8229600" cy="4114800"/>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ru-RU"/>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ED11382D-B369-4BC4-9CC5-3FE6D6C55E0D}" type="slidenum">
              <a:rPr lang="ru-RU"/>
              <a:pPr/>
              <a:t>‹Nr.›</a:t>
            </a:fld>
            <a:endParaRPr lang="ru-RU"/>
          </a:p>
        </p:txBody>
      </p:sp>
    </p:spTree>
    <p:extLst>
      <p:ext uri="{BB962C8B-B14F-4D97-AF65-F5344CB8AC3E}">
        <p14:creationId xmlns:p14="http://schemas.microsoft.com/office/powerpoint/2010/main" val="3083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7D5E83F7-7A42-4C7E-9827-55F5E582FBB1}" type="slidenum">
              <a:rPr lang="ru-RU"/>
              <a:pPr/>
              <a:t>‹Nr.›</a:t>
            </a:fld>
            <a:endParaRPr lang="ru-RU"/>
          </a:p>
        </p:txBody>
      </p:sp>
    </p:spTree>
    <p:extLst>
      <p:ext uri="{BB962C8B-B14F-4D97-AF65-F5344CB8AC3E}">
        <p14:creationId xmlns:p14="http://schemas.microsoft.com/office/powerpoint/2010/main" val="294100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274F37DC-7D3D-4181-AB9F-2DF0343FC3BB}" type="slidenum">
              <a:rPr lang="ru-RU"/>
              <a:pPr/>
              <a:t>‹Nr.›</a:t>
            </a:fld>
            <a:endParaRPr lang="ru-RU"/>
          </a:p>
        </p:txBody>
      </p:sp>
    </p:spTree>
    <p:extLst>
      <p:ext uri="{BB962C8B-B14F-4D97-AF65-F5344CB8AC3E}">
        <p14:creationId xmlns:p14="http://schemas.microsoft.com/office/powerpoint/2010/main" val="70835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C7F84935-343B-4122-A713-149367A2334B}" type="slidenum">
              <a:rPr lang="ru-RU"/>
              <a:pPr/>
              <a:t>‹Nr.›</a:t>
            </a:fld>
            <a:endParaRPr lang="ru-RU"/>
          </a:p>
        </p:txBody>
      </p:sp>
    </p:spTree>
    <p:extLst>
      <p:ext uri="{BB962C8B-B14F-4D97-AF65-F5344CB8AC3E}">
        <p14:creationId xmlns:p14="http://schemas.microsoft.com/office/powerpoint/2010/main" val="266317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DEEB9939-C113-4928-B8A1-2199038D2C4C}" type="slidenum">
              <a:rPr lang="ru-RU"/>
              <a:pPr/>
              <a:t>‹Nr.›</a:t>
            </a:fld>
            <a:endParaRPr lang="ru-RU"/>
          </a:p>
        </p:txBody>
      </p:sp>
    </p:spTree>
    <p:extLst>
      <p:ext uri="{BB962C8B-B14F-4D97-AF65-F5344CB8AC3E}">
        <p14:creationId xmlns:p14="http://schemas.microsoft.com/office/powerpoint/2010/main" val="371708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E24F7531-AF74-4EA9-9C3F-104FECD2EEC7}" type="slidenum">
              <a:rPr lang="ru-RU"/>
              <a:pPr/>
              <a:t>‹Nr.›</a:t>
            </a:fld>
            <a:endParaRPr lang="ru-RU"/>
          </a:p>
        </p:txBody>
      </p:sp>
    </p:spTree>
    <p:extLst>
      <p:ext uri="{BB962C8B-B14F-4D97-AF65-F5344CB8AC3E}">
        <p14:creationId xmlns:p14="http://schemas.microsoft.com/office/powerpoint/2010/main" val="14911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D91DA06A-9BAF-4014-A94B-B649AC8525F0}" type="slidenum">
              <a:rPr lang="ru-RU"/>
              <a:pPr/>
              <a:t>‹Nr.›</a:t>
            </a:fld>
            <a:endParaRPr lang="ru-RU"/>
          </a:p>
        </p:txBody>
      </p:sp>
    </p:spTree>
    <p:extLst>
      <p:ext uri="{BB962C8B-B14F-4D97-AF65-F5344CB8AC3E}">
        <p14:creationId xmlns:p14="http://schemas.microsoft.com/office/powerpoint/2010/main" val="230924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003CA733-4C69-4344-9E75-CAAEFD1B8248}" type="slidenum">
              <a:rPr lang="ru-RU"/>
              <a:pPr/>
              <a:t>‹Nr.›</a:t>
            </a:fld>
            <a:endParaRPr lang="ru-RU"/>
          </a:p>
        </p:txBody>
      </p:sp>
    </p:spTree>
    <p:extLst>
      <p:ext uri="{BB962C8B-B14F-4D97-AF65-F5344CB8AC3E}">
        <p14:creationId xmlns:p14="http://schemas.microsoft.com/office/powerpoint/2010/main" val="230314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91D71F3-FDD4-4A8E-AEC0-E4335C51BED0}" type="slidenum">
              <a:rPr lang="ru-RU"/>
              <a:pPr/>
              <a:t>‹Nr.›</a:t>
            </a:fld>
            <a:endParaRPr lang="ru-RU"/>
          </a:p>
        </p:txBody>
      </p:sp>
    </p:spTree>
    <p:extLst>
      <p:ext uri="{BB962C8B-B14F-4D97-AF65-F5344CB8AC3E}">
        <p14:creationId xmlns:p14="http://schemas.microsoft.com/office/powerpoint/2010/main" val="140470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608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endParaRPr lang="ru-RU"/>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ru-RU"/>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1AD8E99C-2143-465B-9475-DDCF60BBACCA}"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549275"/>
            <a:ext cx="8569325" cy="2117725"/>
          </a:xfrm>
        </p:spPr>
        <p:txBody>
          <a:bodyPr/>
          <a:lstStyle/>
          <a:p>
            <a:r>
              <a:rPr lang="en-US" sz="3600"/>
              <a:t>ISTC project K-1265:</a:t>
            </a:r>
            <a:br>
              <a:rPr lang="en-US" sz="3600"/>
            </a:br>
            <a:r>
              <a:rPr lang="en-US" altLang="ja-JP" sz="2400" b="1">
                <a:ea typeface="MS PGothic" pitchFamily="34" charset="-128"/>
              </a:rPr>
              <a:t>Experimental study of core melt in-vessel retention</a:t>
            </a:r>
            <a:r>
              <a:rPr lang="ru-RU" altLang="ja-JP"/>
              <a:t> </a:t>
            </a:r>
            <a:r>
              <a:rPr lang="en-US" altLang="ja-JP">
                <a:ea typeface="MS PGothic" pitchFamily="34" charset="-128"/>
              </a:rPr>
              <a:t/>
            </a:r>
            <a:br>
              <a:rPr lang="en-US" altLang="ja-JP">
                <a:ea typeface="MS PGothic" pitchFamily="34" charset="-128"/>
              </a:rPr>
            </a:br>
            <a:r>
              <a:rPr lang="en-US" altLang="ja-JP" sz="2800" b="1">
                <a:ea typeface="MS PGothic" pitchFamily="34" charset="-128"/>
              </a:rPr>
              <a:t>IN-VEssel COrium Retention (INVECOR)</a:t>
            </a:r>
            <a:r>
              <a:rPr lang="ru-RU" altLang="ja-JP" sz="2800"/>
              <a:t> </a:t>
            </a:r>
            <a:r>
              <a:rPr lang="en-US" sz="2800" b="1"/>
              <a:t/>
            </a:r>
            <a:br>
              <a:rPr lang="en-US" sz="2800" b="1"/>
            </a:br>
            <a:endParaRPr lang="ru-RU" sz="1800" b="1"/>
          </a:p>
        </p:txBody>
      </p:sp>
      <p:sp>
        <p:nvSpPr>
          <p:cNvPr id="2051" name="Rectangle 3"/>
          <p:cNvSpPr>
            <a:spLocks noGrp="1" noChangeArrowheads="1"/>
          </p:cNvSpPr>
          <p:nvPr>
            <p:ph type="subTitle" idx="1"/>
          </p:nvPr>
        </p:nvSpPr>
        <p:spPr>
          <a:xfrm>
            <a:off x="755650" y="4329113"/>
            <a:ext cx="7559675" cy="1655762"/>
          </a:xfrm>
        </p:spPr>
        <p:txBody>
          <a:bodyPr/>
          <a:lstStyle/>
          <a:p>
            <a:pPr algn="l">
              <a:lnSpc>
                <a:spcPct val="80000"/>
              </a:lnSpc>
            </a:pPr>
            <a:r>
              <a:rPr lang="en-US" sz="1600"/>
              <a:t>Presented by Vladimir Zhdanov</a:t>
            </a:r>
          </a:p>
          <a:p>
            <a:pPr algn="l">
              <a:lnSpc>
                <a:spcPct val="80000"/>
              </a:lnSpc>
            </a:pPr>
            <a:r>
              <a:rPr lang="en-US" sz="1600"/>
              <a:t>IAE NNC RK</a:t>
            </a:r>
          </a:p>
          <a:p>
            <a:pPr algn="l">
              <a:lnSpc>
                <a:spcPct val="80000"/>
              </a:lnSpc>
            </a:pPr>
            <a:endParaRPr lang="en-GB" sz="1600" b="1"/>
          </a:p>
          <a:p>
            <a:pPr algn="l">
              <a:lnSpc>
                <a:spcPct val="80000"/>
              </a:lnSpc>
            </a:pPr>
            <a:r>
              <a:rPr lang="en-GB" sz="1600"/>
              <a:t>Optional Meeting,</a:t>
            </a:r>
          </a:p>
          <a:p>
            <a:pPr algn="l">
              <a:lnSpc>
                <a:spcPct val="80000"/>
              </a:lnSpc>
            </a:pPr>
            <a:r>
              <a:rPr lang="en-GB" sz="1600"/>
              <a:t>July, 08 – 09, 2008</a:t>
            </a:r>
          </a:p>
          <a:p>
            <a:pPr algn="l">
              <a:lnSpc>
                <a:spcPct val="80000"/>
              </a:lnSpc>
            </a:pPr>
            <a:r>
              <a:rPr lang="en-GB" sz="1600"/>
              <a:t>Saint-Petersburg, Russia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D84E3C5D-07E2-4188-9E37-6DE3DD74C3F7}" type="slidenum">
              <a:rPr lang="ru-RU"/>
              <a:pPr/>
              <a:t>10</a:t>
            </a:fld>
            <a:endParaRPr lang="ru-RU"/>
          </a:p>
        </p:txBody>
      </p:sp>
      <p:sp>
        <p:nvSpPr>
          <p:cNvPr id="330754" name="Rectangle 2"/>
          <p:cNvSpPr>
            <a:spLocks noGrp="1" noChangeArrowheads="1"/>
          </p:cNvSpPr>
          <p:nvPr>
            <p:ph type="title"/>
          </p:nvPr>
        </p:nvSpPr>
        <p:spPr/>
        <p:txBody>
          <a:bodyPr/>
          <a:lstStyle/>
          <a:p>
            <a:pPr algn="ctr"/>
            <a:r>
              <a:rPr lang="en-US" sz="2800" b="1"/>
              <a:t>Tests with one plasmatrons (TOP)</a:t>
            </a:r>
            <a:br>
              <a:rPr lang="en-US" sz="2800" b="1"/>
            </a:br>
            <a:r>
              <a:rPr lang="en-US" sz="2800"/>
              <a:t>Preparation of experimental cell (3)</a:t>
            </a:r>
            <a:endParaRPr lang="ru-RU" sz="2800"/>
          </a:p>
        </p:txBody>
      </p:sp>
      <p:sp>
        <p:nvSpPr>
          <p:cNvPr id="330755" name="Rectangle 3"/>
          <p:cNvSpPr>
            <a:spLocks noGrp="1" noChangeArrowheads="1"/>
          </p:cNvSpPr>
          <p:nvPr>
            <p:ph type="body" idx="1"/>
          </p:nvPr>
        </p:nvSpPr>
        <p:spPr>
          <a:xfrm>
            <a:off x="2808288" y="6129338"/>
            <a:ext cx="3492500" cy="395287"/>
          </a:xfrm>
        </p:spPr>
        <p:txBody>
          <a:bodyPr/>
          <a:lstStyle/>
          <a:p>
            <a:pPr algn="ctr">
              <a:lnSpc>
                <a:spcPct val="80000"/>
              </a:lnSpc>
              <a:buFontTx/>
              <a:buNone/>
            </a:pPr>
            <a:r>
              <a:rPr lang="en-US" sz="2400"/>
              <a:t>Test cell assembling</a:t>
            </a:r>
            <a:endParaRPr lang="ru-RU" sz="2400"/>
          </a:p>
        </p:txBody>
      </p:sp>
      <p:pic>
        <p:nvPicPr>
          <p:cNvPr id="330756" name="Picture 4" descr="assemblied plasmatron (TO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36725"/>
            <a:ext cx="200342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7" name="Picture 5" descr="inner vessel TO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773238"/>
            <a:ext cx="24336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8" name="Picture 6" descr="TOP-3 befor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1808163"/>
            <a:ext cx="29178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9" name="Rectangle 7"/>
          <p:cNvSpPr>
            <a:spLocks noChangeArrowheads="1"/>
          </p:cNvSpPr>
          <p:nvPr/>
        </p:nvSpPr>
        <p:spPr bwMode="auto">
          <a:xfrm>
            <a:off x="250825" y="5373688"/>
            <a:ext cx="24844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fr-FR" sz="1800">
                <a:effectLst>
                  <a:outerShdw blurRad="38100" dist="38100" dir="2700000" algn="tl">
                    <a:srgbClr val="000000"/>
                  </a:outerShdw>
                </a:effectLst>
              </a:rPr>
              <a:t>Assemblied plasmatrons </a:t>
            </a:r>
            <a:endParaRPr lang="ru-RU" sz="1800">
              <a:effectLst>
                <a:outerShdw blurRad="38100" dist="38100" dir="2700000" algn="tl">
                  <a:srgbClr val="000000"/>
                </a:outerShdw>
              </a:effectLst>
            </a:endParaRPr>
          </a:p>
        </p:txBody>
      </p:sp>
      <p:sp>
        <p:nvSpPr>
          <p:cNvPr id="330760" name="Rectangle 8"/>
          <p:cNvSpPr>
            <a:spLocks noChangeArrowheads="1"/>
          </p:cNvSpPr>
          <p:nvPr/>
        </p:nvSpPr>
        <p:spPr bwMode="auto">
          <a:xfrm>
            <a:off x="2808288" y="5373688"/>
            <a:ext cx="2771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en-US" sz="1800">
                <a:effectLst>
                  <a:outerShdw blurRad="38100" dist="38100" dir="2700000" algn="tl">
                    <a:srgbClr val="000000"/>
                  </a:outerShdw>
                </a:effectLst>
              </a:rPr>
              <a:t>Thermal insulation on the surface of inner vessel</a:t>
            </a:r>
            <a:r>
              <a:rPr lang="ru-RU" sz="1800">
                <a:effectLst>
                  <a:outerShdw blurRad="38100" dist="38100" dir="2700000" algn="tl">
                    <a:srgbClr val="000000"/>
                  </a:outerShdw>
                </a:effectLst>
              </a:rPr>
              <a:t> </a:t>
            </a:r>
          </a:p>
        </p:txBody>
      </p:sp>
      <p:sp>
        <p:nvSpPr>
          <p:cNvPr id="330761" name="Rectangle 9"/>
          <p:cNvSpPr>
            <a:spLocks noChangeArrowheads="1"/>
          </p:cNvSpPr>
          <p:nvPr/>
        </p:nvSpPr>
        <p:spPr bwMode="auto">
          <a:xfrm>
            <a:off x="5795963" y="5408613"/>
            <a:ext cx="3132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en-US" sz="1800">
                <a:effectLst>
                  <a:outerShdw blurRad="38100" dist="38100" dir="2700000" algn="tl">
                    <a:srgbClr val="000000"/>
                  </a:outerShdw>
                </a:effectLst>
              </a:rPr>
              <a:t>Test cell in the experimental facility LAVA-B</a:t>
            </a:r>
            <a:endParaRPr lang="ru-RU" sz="3200">
              <a:effectLst>
                <a:outerShdw blurRad="38100" dist="38100" dir="2700000" algn="tl">
                  <a:srgbClr val="00000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EDBCC8D6-5982-42CB-857A-5AA9777979A1}" type="slidenum">
              <a:rPr lang="ru-RU"/>
              <a:pPr/>
              <a:t>11</a:t>
            </a:fld>
            <a:endParaRPr lang="ru-RU"/>
          </a:p>
        </p:txBody>
      </p:sp>
      <p:sp>
        <p:nvSpPr>
          <p:cNvPr id="318466" name="Rectangle 2"/>
          <p:cNvSpPr>
            <a:spLocks noGrp="1" noChangeArrowheads="1"/>
          </p:cNvSpPr>
          <p:nvPr>
            <p:ph type="title"/>
          </p:nvPr>
        </p:nvSpPr>
        <p:spPr>
          <a:xfrm>
            <a:off x="287338" y="292100"/>
            <a:ext cx="8532812" cy="1384300"/>
          </a:xfrm>
        </p:spPr>
        <p:txBody>
          <a:bodyPr/>
          <a:lstStyle/>
          <a:p>
            <a:pPr algn="ctr"/>
            <a:r>
              <a:rPr lang="en-US" sz="2800"/>
              <a:t>Testing of device for decay heat modeling</a:t>
            </a:r>
            <a:r>
              <a:rPr lang="en-US" sz="2800" b="1"/>
              <a:t> </a:t>
            </a:r>
            <a:br>
              <a:rPr lang="en-US" sz="2800" b="1"/>
            </a:br>
            <a:r>
              <a:rPr lang="en-US" sz="2800" b="1"/>
              <a:t>test TOP-4 (1)</a:t>
            </a:r>
            <a:endParaRPr lang="ru-RU" sz="2800" b="1"/>
          </a:p>
        </p:txBody>
      </p:sp>
      <p:sp>
        <p:nvSpPr>
          <p:cNvPr id="318467" name="Rectangle 3"/>
          <p:cNvSpPr>
            <a:spLocks noGrp="1" noChangeArrowheads="1"/>
          </p:cNvSpPr>
          <p:nvPr>
            <p:ph type="body" idx="1"/>
          </p:nvPr>
        </p:nvSpPr>
        <p:spPr>
          <a:xfrm>
            <a:off x="457200" y="1905000"/>
            <a:ext cx="8229600" cy="2424113"/>
          </a:xfrm>
        </p:spPr>
        <p:txBody>
          <a:bodyPr/>
          <a:lstStyle/>
          <a:p>
            <a:pPr>
              <a:buFontTx/>
              <a:buNone/>
            </a:pPr>
            <a:r>
              <a:rPr lang="en-US" sz="2400"/>
              <a:t>Objectives of test</a:t>
            </a:r>
          </a:p>
          <a:p>
            <a:r>
              <a:rPr lang="en-US" sz="2400"/>
              <a:t>To found the ways of plasmatrons power increase;</a:t>
            </a:r>
          </a:p>
          <a:p>
            <a:r>
              <a:rPr lang="en-US" sz="2400"/>
              <a:t>To imitate the condition of the electric arc interruption; and restore the condition of arc re-ignition;</a:t>
            </a:r>
          </a:p>
          <a:p>
            <a:r>
              <a:rPr lang="en-US" sz="2400"/>
              <a:t>To train the methods of plasmatrons device operation;</a:t>
            </a:r>
            <a:endParaRPr lang="ru-RU"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CC5EE98F-FEB9-4A2F-96BC-7E20A45815A2}" type="slidenum">
              <a:rPr lang="ru-RU"/>
              <a:pPr/>
              <a:t>12</a:t>
            </a:fld>
            <a:endParaRPr lang="ru-RU"/>
          </a:p>
        </p:txBody>
      </p:sp>
      <p:sp>
        <p:nvSpPr>
          <p:cNvPr id="272386" name="Rectangle 2"/>
          <p:cNvSpPr>
            <a:spLocks noGrp="1" noChangeArrowheads="1"/>
          </p:cNvSpPr>
          <p:nvPr>
            <p:ph type="title"/>
          </p:nvPr>
        </p:nvSpPr>
        <p:spPr>
          <a:xfrm>
            <a:off x="179388" y="292100"/>
            <a:ext cx="8713787" cy="1192213"/>
          </a:xfrm>
        </p:spPr>
        <p:txBody>
          <a:bodyPr/>
          <a:lstStyle/>
          <a:p>
            <a:pPr algn="ctr"/>
            <a:r>
              <a:rPr lang="en-US" sz="2800"/>
              <a:t>Testing of device for decay heat modeling</a:t>
            </a:r>
            <a:r>
              <a:rPr lang="en-US" sz="2800" b="1"/>
              <a:t> </a:t>
            </a:r>
            <a:br>
              <a:rPr lang="en-US" sz="2800" b="1"/>
            </a:br>
            <a:r>
              <a:rPr lang="en-US" sz="2800" b="1"/>
              <a:t>test TOP-4 (2) </a:t>
            </a:r>
            <a:endParaRPr lang="ru-RU" sz="2800" b="1"/>
          </a:p>
        </p:txBody>
      </p:sp>
      <p:sp>
        <p:nvSpPr>
          <p:cNvPr id="272390" name="Rectangle 6"/>
          <p:cNvSpPr>
            <a:spLocks noChangeArrowheads="1"/>
          </p:cNvSpPr>
          <p:nvPr/>
        </p:nvSpPr>
        <p:spPr bwMode="auto">
          <a:xfrm>
            <a:off x="4932363" y="4581525"/>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Temperature of corium</a:t>
            </a:r>
            <a:endParaRPr lang="ru-RU" sz="2000">
              <a:effectLst>
                <a:outerShdw blurRad="38100" dist="38100" dir="2700000" algn="tl">
                  <a:srgbClr val="000000"/>
                </a:outerShdw>
              </a:effectLst>
            </a:endParaRPr>
          </a:p>
        </p:txBody>
      </p:sp>
      <p:pic>
        <p:nvPicPr>
          <p:cNvPr id="272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449388"/>
            <a:ext cx="44227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449388"/>
            <a:ext cx="46275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5" name="Rectangle 11"/>
          <p:cNvSpPr>
            <a:spLocks noChangeArrowheads="1"/>
          </p:cNvSpPr>
          <p:nvPr/>
        </p:nvSpPr>
        <p:spPr bwMode="auto">
          <a:xfrm>
            <a:off x="250825" y="4329113"/>
            <a:ext cx="381635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Temperature </a:t>
            </a:r>
            <a:br>
              <a:rPr lang="en-US" sz="2000">
                <a:effectLst>
                  <a:outerShdw blurRad="38100" dist="38100" dir="2700000" algn="tl">
                    <a:srgbClr val="000000"/>
                  </a:outerShdw>
                </a:effectLst>
              </a:rPr>
            </a:br>
            <a:r>
              <a:rPr lang="en-US" sz="2000">
                <a:effectLst>
                  <a:outerShdw blurRad="38100" dist="38100" dir="2700000" algn="tl">
                    <a:srgbClr val="000000"/>
                  </a:outerShdw>
                </a:effectLst>
              </a:rPr>
              <a:t>of inner vessel wall</a:t>
            </a:r>
            <a:endParaRPr lang="ru-RU" sz="2000">
              <a:effectLst>
                <a:outerShdw blurRad="38100" dist="38100" dir="2700000" algn="tl">
                  <a:srgbClr val="000000"/>
                </a:outerShdw>
              </a:effectLst>
            </a:endParaRPr>
          </a:p>
        </p:txBody>
      </p:sp>
      <p:sp>
        <p:nvSpPr>
          <p:cNvPr id="272396" name="Rectangle 12"/>
          <p:cNvSpPr>
            <a:spLocks noChangeArrowheads="1"/>
          </p:cNvSpPr>
          <p:nvPr/>
        </p:nvSpPr>
        <p:spPr bwMode="auto">
          <a:xfrm>
            <a:off x="647700" y="5481638"/>
            <a:ext cx="77406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chemeClr val="hlink"/>
              </a:buClr>
              <a:buSzPct val="120000"/>
            </a:pPr>
            <a:r>
              <a:rPr lang="en-US" sz="2000">
                <a:effectLst>
                  <a:outerShdw blurRad="38100" dist="38100" dir="2700000" algn="tl">
                    <a:srgbClr val="000000"/>
                  </a:outerShdw>
                </a:effectLst>
              </a:rPr>
              <a:t>11 start-ups of plasmatrons have been performed during the test caused by test condition variation</a:t>
            </a:r>
            <a:endParaRPr lang="ru-RU" sz="2000">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430679B4-F4E0-4F5E-990B-95C012372D1A}" type="slidenum">
              <a:rPr lang="ru-RU"/>
              <a:pPr/>
              <a:t>13</a:t>
            </a:fld>
            <a:endParaRPr lang="ru-RU"/>
          </a:p>
        </p:txBody>
      </p:sp>
      <p:sp>
        <p:nvSpPr>
          <p:cNvPr id="331778" name="Rectangle 2"/>
          <p:cNvSpPr>
            <a:spLocks noGrp="1" noChangeArrowheads="1"/>
          </p:cNvSpPr>
          <p:nvPr>
            <p:ph type="title"/>
          </p:nvPr>
        </p:nvSpPr>
        <p:spPr>
          <a:xfrm>
            <a:off x="457200" y="292100"/>
            <a:ext cx="8229600" cy="1120775"/>
          </a:xfrm>
        </p:spPr>
        <p:txBody>
          <a:bodyPr/>
          <a:lstStyle/>
          <a:p>
            <a:pPr algn="ctr"/>
            <a:r>
              <a:rPr lang="en-US" sz="2800"/>
              <a:t>Testing of device for decay heat modeling</a:t>
            </a:r>
            <a:r>
              <a:rPr lang="en-US" sz="2800" b="1"/>
              <a:t> </a:t>
            </a:r>
            <a:br>
              <a:rPr lang="en-US" sz="2800" b="1"/>
            </a:br>
            <a:r>
              <a:rPr lang="en-US" sz="2800" b="1"/>
              <a:t>test TOP-4 (3)</a:t>
            </a:r>
            <a:endParaRPr lang="ru-RU" sz="2800" b="1"/>
          </a:p>
        </p:txBody>
      </p:sp>
      <p:sp>
        <p:nvSpPr>
          <p:cNvPr id="331779" name="Rectangle 3"/>
          <p:cNvSpPr>
            <a:spLocks noGrp="1" noChangeArrowheads="1"/>
          </p:cNvSpPr>
          <p:nvPr>
            <p:ph type="body" idx="1"/>
          </p:nvPr>
        </p:nvSpPr>
        <p:spPr>
          <a:xfrm>
            <a:off x="457200" y="1520825"/>
            <a:ext cx="8229600" cy="4716463"/>
          </a:xfrm>
        </p:spPr>
        <p:txBody>
          <a:bodyPr/>
          <a:lstStyle/>
          <a:p>
            <a:pPr>
              <a:lnSpc>
                <a:spcPct val="80000"/>
              </a:lnSpc>
              <a:buFontTx/>
              <a:buNone/>
            </a:pPr>
            <a:r>
              <a:rPr lang="en-US" sz="1800"/>
              <a:t>Summary on the test regimes</a:t>
            </a:r>
          </a:p>
          <a:p>
            <a:r>
              <a:rPr lang="en-US" sz="1800"/>
              <a:t>Most stable arc burning has been observed at argon supplied in an inter-electrode space, but power of a plasmatrons drops on 20 … </a:t>
            </a:r>
            <a:r>
              <a:rPr lang="ru-RU" sz="1800"/>
              <a:t>25 % </a:t>
            </a:r>
            <a:r>
              <a:rPr lang="en-US" sz="1800"/>
              <a:t>in comparison with operation using nitrogen</a:t>
            </a:r>
            <a:r>
              <a:rPr lang="ru-RU" sz="1800"/>
              <a:t>.</a:t>
            </a:r>
            <a:endParaRPr lang="en-US" sz="1800"/>
          </a:p>
          <a:p>
            <a:r>
              <a:rPr lang="en-US" sz="1800"/>
              <a:t>Most energetic favorable working medium given to an inter-electrode space of a plasmatrons - a nitrogen and argon mixture in the ratio 9:1.</a:t>
            </a:r>
          </a:p>
          <a:p>
            <a:r>
              <a:rPr lang="en-US" sz="1800"/>
              <a:t>Repeated arc ignition in a plasmatrons happens easier at a high temperature of electrode nozzles. </a:t>
            </a:r>
          </a:p>
          <a:p>
            <a:r>
              <a:rPr lang="en-US" sz="1800"/>
              <a:t>It is necessary to keep the low pressure in a facility vessel for prevention of the spontaneous interruption of electric arc (less than 0,15 MPa).</a:t>
            </a:r>
          </a:p>
          <a:p>
            <a:r>
              <a:rPr lang="en-US" sz="1800"/>
              <a:t>The cut-off of additional inductivity in a plasmatrons feed circuit has not affected stability of arc burning, but has allowed to increase the electrical power of plasmatrons by approximately </a:t>
            </a:r>
            <a:r>
              <a:rPr lang="ru-RU" sz="1800"/>
              <a:t>0,9 </a:t>
            </a:r>
            <a:r>
              <a:rPr lang="en-US" sz="1800"/>
              <a:t>kW</a:t>
            </a:r>
            <a:r>
              <a:rPr lang="ru-RU" sz="1800"/>
              <a:t>.</a:t>
            </a:r>
            <a:endParaRPr lang="en-US" sz="1800"/>
          </a:p>
          <a:p>
            <a:r>
              <a:rPr lang="en-US" sz="1800"/>
              <a:t>Decrease of aperture diameter for a gas discharge from an inter-electrode space has led to plasmatrons unstable operation as a whole.</a:t>
            </a:r>
            <a:endParaRPr lang="ru-RU"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D822DA41-226B-41A9-8A73-21A56151A97F}" type="slidenum">
              <a:rPr lang="ru-RU"/>
              <a:pPr/>
              <a:t>14</a:t>
            </a:fld>
            <a:endParaRPr lang="ru-RU"/>
          </a:p>
        </p:txBody>
      </p:sp>
      <p:sp>
        <p:nvSpPr>
          <p:cNvPr id="286722" name="Rectangle 2"/>
          <p:cNvSpPr>
            <a:spLocks noGrp="1" noChangeArrowheads="1"/>
          </p:cNvSpPr>
          <p:nvPr>
            <p:ph type="title"/>
          </p:nvPr>
        </p:nvSpPr>
        <p:spPr>
          <a:xfrm>
            <a:off x="179388" y="368300"/>
            <a:ext cx="8677275" cy="1008063"/>
          </a:xfrm>
        </p:spPr>
        <p:txBody>
          <a:bodyPr/>
          <a:lstStyle/>
          <a:p>
            <a:pPr algn="ctr"/>
            <a:r>
              <a:rPr lang="en-US" sz="2800"/>
              <a:t>Testing of device for decay heat modeling</a:t>
            </a:r>
            <a:r>
              <a:rPr lang="en-US" sz="2800" b="1"/>
              <a:t> </a:t>
            </a:r>
            <a:br>
              <a:rPr lang="en-US" sz="2800" b="1"/>
            </a:br>
            <a:r>
              <a:rPr lang="en-US" sz="2800" b="1"/>
              <a:t>test TOP-4 (4)</a:t>
            </a:r>
            <a:endParaRPr lang="ru-RU" sz="2800" b="1"/>
          </a:p>
        </p:txBody>
      </p:sp>
      <p:sp>
        <p:nvSpPr>
          <p:cNvPr id="286723" name="Rectangle 3"/>
          <p:cNvSpPr>
            <a:spLocks noGrp="1" noChangeArrowheads="1"/>
          </p:cNvSpPr>
          <p:nvPr>
            <p:ph type="body" idx="1"/>
          </p:nvPr>
        </p:nvSpPr>
        <p:spPr>
          <a:xfrm>
            <a:off x="503238" y="5876925"/>
            <a:ext cx="8229600" cy="395288"/>
          </a:xfrm>
        </p:spPr>
        <p:txBody>
          <a:bodyPr/>
          <a:lstStyle/>
          <a:p>
            <a:pPr algn="ctr">
              <a:lnSpc>
                <a:spcPct val="80000"/>
              </a:lnSpc>
              <a:buFontTx/>
              <a:buNone/>
            </a:pPr>
            <a:r>
              <a:rPr lang="en-US" sz="2400"/>
              <a:t>Results of post test research</a:t>
            </a:r>
            <a:endParaRPr lang="ru-RU" sz="2400"/>
          </a:p>
        </p:txBody>
      </p:sp>
      <p:pic>
        <p:nvPicPr>
          <p:cNvPr id="28674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484313"/>
            <a:ext cx="7399337"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70658E63-D756-4155-903A-388E6C28E665}" type="slidenum">
              <a:rPr lang="ru-RU"/>
              <a:pPr/>
              <a:t>15</a:t>
            </a:fld>
            <a:endParaRPr lang="ru-RU"/>
          </a:p>
        </p:txBody>
      </p:sp>
      <p:sp>
        <p:nvSpPr>
          <p:cNvPr id="273410" name="Rectangle 2"/>
          <p:cNvSpPr>
            <a:spLocks noGrp="1" noChangeArrowheads="1"/>
          </p:cNvSpPr>
          <p:nvPr>
            <p:ph type="title"/>
          </p:nvPr>
        </p:nvSpPr>
        <p:spPr>
          <a:xfrm>
            <a:off x="250825" y="441325"/>
            <a:ext cx="8435975" cy="900113"/>
          </a:xfrm>
        </p:spPr>
        <p:txBody>
          <a:bodyPr/>
          <a:lstStyle/>
          <a:p>
            <a:pPr algn="ctr"/>
            <a:r>
              <a:rPr lang="en-US" sz="2800"/>
              <a:t>Testing of device for decay heat modeling</a:t>
            </a:r>
            <a:r>
              <a:rPr lang="en-US" sz="2800" b="1"/>
              <a:t> </a:t>
            </a:r>
            <a:br>
              <a:rPr lang="en-US" sz="2800" b="1"/>
            </a:br>
            <a:r>
              <a:rPr lang="en-US" sz="2800" b="1"/>
              <a:t>test TOP-5 (1)</a:t>
            </a:r>
            <a:endParaRPr lang="ru-RU" sz="2800" b="1"/>
          </a:p>
        </p:txBody>
      </p:sp>
      <p:sp>
        <p:nvSpPr>
          <p:cNvPr id="273415" name="Rectangle 7"/>
          <p:cNvSpPr>
            <a:spLocks noChangeArrowheads="1"/>
          </p:cNvSpPr>
          <p:nvPr/>
        </p:nvSpPr>
        <p:spPr bwMode="auto">
          <a:xfrm>
            <a:off x="539750" y="1916113"/>
            <a:ext cx="7812088"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2000">
                <a:effectLst>
                  <a:outerShdw blurRad="38100" dist="38100" dir="2700000" algn="tl">
                    <a:srgbClr val="000000"/>
                  </a:outerShdw>
                </a:effectLst>
              </a:rPr>
              <a:t>Test TOP-5 has been prepared considering the TOP-4 results analysis, namely:</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Diameter of apertures for a gas discharge from an inter-electrode space has been increased up to 3 mm;</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It has been solved to supply a nitrogen/argon mixture in the ratio 9:1 to an inter-electrode space (but really it was pure N</a:t>
            </a:r>
            <a:r>
              <a:rPr lang="en-US" sz="2000" baseline="-25000">
                <a:effectLst>
                  <a:outerShdw blurRad="38100" dist="38100" dir="2700000" algn="tl">
                    <a:srgbClr val="000000"/>
                  </a:outerShdw>
                </a:effectLst>
              </a:rPr>
              <a:t>2</a:t>
            </a:r>
            <a:r>
              <a:rPr lang="en-US" sz="2000">
                <a:effectLst>
                  <a:outerShdw blurRad="38100" dist="38100" dir="2700000" algn="tl">
                    <a:srgbClr val="000000"/>
                  </a:outerShdw>
                </a:effectLst>
              </a:rPr>
              <a:t>);</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Pressure of gas in a pressure vessel of LAVA-B facility should not exceed 0,15 MPa;</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Inductivity was deleted from a plasmatrons feed circuit;</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Duration of experiment should be prolonged up to 2,5 hours.</a:t>
            </a:r>
            <a:endParaRPr lang="ru-RU" sz="2000">
              <a:effectLst>
                <a:outerShdw blurRad="38100" dist="38100" dir="2700000" algn="tl">
                  <a:srgbClr val="00000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fld id="{DB865FF5-6E2E-4365-897E-3AAAF70ACDC5}" type="slidenum">
              <a:rPr lang="ru-RU"/>
              <a:pPr/>
              <a:t>16</a:t>
            </a:fld>
            <a:endParaRPr lang="ru-RU"/>
          </a:p>
        </p:txBody>
      </p:sp>
      <p:sp>
        <p:nvSpPr>
          <p:cNvPr id="274434" name="Rectangle 2"/>
          <p:cNvSpPr>
            <a:spLocks noGrp="1" noChangeArrowheads="1"/>
          </p:cNvSpPr>
          <p:nvPr>
            <p:ph type="title"/>
          </p:nvPr>
        </p:nvSpPr>
        <p:spPr>
          <a:xfrm>
            <a:off x="250825" y="292100"/>
            <a:ext cx="8569325" cy="941388"/>
          </a:xfrm>
        </p:spPr>
        <p:txBody>
          <a:bodyPr/>
          <a:lstStyle/>
          <a:p>
            <a:pPr algn="ctr"/>
            <a:r>
              <a:rPr lang="en-US" sz="2800"/>
              <a:t>Testing of device for decay heat modeling</a:t>
            </a:r>
            <a:r>
              <a:rPr lang="en-US" sz="2800" b="1"/>
              <a:t> </a:t>
            </a:r>
            <a:br>
              <a:rPr lang="en-US" sz="2800" b="1"/>
            </a:br>
            <a:r>
              <a:rPr lang="en-US" sz="2800" b="1"/>
              <a:t>test TOP-5 (2)</a:t>
            </a:r>
            <a:endParaRPr lang="ru-RU" sz="2800" b="1"/>
          </a:p>
        </p:txBody>
      </p:sp>
      <p:sp>
        <p:nvSpPr>
          <p:cNvPr id="274438" name="Rectangle 6"/>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74439" name="Rectangle 7"/>
          <p:cNvSpPr>
            <a:spLocks noChangeArrowheads="1"/>
          </p:cNvSpPr>
          <p:nvPr/>
        </p:nvSpPr>
        <p:spPr bwMode="auto">
          <a:xfrm>
            <a:off x="5219700" y="4221163"/>
            <a:ext cx="34925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a:effectLst>
                  <a:outerShdw blurRad="38100" dist="38100" dir="2700000" algn="tl">
                    <a:srgbClr val="000000"/>
                  </a:outerShdw>
                </a:effectLst>
              </a:rPr>
              <a:t>Temperature of corium</a:t>
            </a:r>
            <a:endParaRPr lang="ru-RU" sz="1800">
              <a:effectLst>
                <a:outerShdw blurRad="38100" dist="38100" dir="2700000" algn="tl">
                  <a:srgbClr val="000000"/>
                </a:outerShdw>
              </a:effectLst>
            </a:endParaRPr>
          </a:p>
        </p:txBody>
      </p:sp>
      <p:pic>
        <p:nvPicPr>
          <p:cNvPr id="2744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1326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3" name="Rectangle 11"/>
          <p:cNvSpPr>
            <a:spLocks noChangeArrowheads="1"/>
          </p:cNvSpPr>
          <p:nvPr/>
        </p:nvSpPr>
        <p:spPr bwMode="auto">
          <a:xfrm>
            <a:off x="0" y="4184650"/>
            <a:ext cx="4572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a:effectLst>
                  <a:outerShdw blurRad="38100" dist="38100" dir="2700000" algn="tl">
                    <a:srgbClr val="000000"/>
                  </a:outerShdw>
                </a:effectLst>
              </a:rPr>
              <a:t>Temperature of inner vessel wall</a:t>
            </a:r>
            <a:endParaRPr lang="ru-RU" sz="1800">
              <a:effectLst>
                <a:outerShdw blurRad="38100" dist="38100" dir="2700000" algn="tl">
                  <a:srgbClr val="000000"/>
                </a:outerShdw>
              </a:effectLst>
            </a:endParaRPr>
          </a:p>
        </p:txBody>
      </p:sp>
      <p:pic>
        <p:nvPicPr>
          <p:cNvPr id="274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1341438"/>
            <a:ext cx="451008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5" name="Rectangle 13"/>
          <p:cNvSpPr>
            <a:spLocks noChangeArrowheads="1"/>
          </p:cNvSpPr>
          <p:nvPr/>
        </p:nvSpPr>
        <p:spPr bwMode="auto">
          <a:xfrm>
            <a:off x="107950" y="4724400"/>
            <a:ext cx="88931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Spontaneous interruption of an electric arch took place. Arch burning has renewed without special ignition due to high temperature of electrode nozzles after pressure decrease in the LAVA-B facility pressure vessel from 0,15 to 0,14 MPa.</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The maximum measured temperature of a vessel wall was 960 </a:t>
            </a:r>
            <a:r>
              <a:rPr lang="en-US" sz="1800">
                <a:effectLst>
                  <a:outerShdw blurRad="38100" dist="38100" dir="2700000" algn="tl">
                    <a:srgbClr val="000000"/>
                  </a:outerShdw>
                </a:effectLst>
                <a:sym typeface="Symbol" pitchFamily="18" charset="2"/>
              </a:rPr>
              <a:t></a:t>
            </a:r>
            <a:r>
              <a:rPr lang="ru-RU" sz="1800">
                <a:effectLst>
                  <a:outerShdw blurRad="38100" dist="38100" dir="2700000" algn="tl">
                    <a:srgbClr val="000000"/>
                  </a:outerShdw>
                </a:effectLst>
              </a:rPr>
              <a:t>С</a:t>
            </a:r>
            <a:r>
              <a:rPr lang="en-US" sz="1800">
                <a:effectLst>
                  <a:outerShdw blurRad="38100" dist="38100" dir="2700000" algn="tl">
                    <a:srgbClr val="000000"/>
                  </a:outerShdw>
                </a:effectLst>
              </a:rPr>
              <a:t>, corium temperature was 2000 </a:t>
            </a:r>
            <a:r>
              <a:rPr lang="en-US" sz="1800">
                <a:effectLst>
                  <a:outerShdw blurRad="38100" dist="38100" dir="2700000" algn="tl">
                    <a:srgbClr val="000000"/>
                  </a:outerShdw>
                </a:effectLst>
                <a:sym typeface="Symbol" pitchFamily="18" charset="2"/>
              </a:rPr>
              <a:t></a:t>
            </a:r>
            <a:r>
              <a:rPr lang="ru-RU" sz="1800">
                <a:effectLst>
                  <a:outerShdw blurRad="38100" dist="38100" dir="2700000" algn="tl">
                    <a:srgbClr val="000000"/>
                  </a:outerShdw>
                </a:effectLst>
              </a:rPr>
              <a:t>С</a:t>
            </a:r>
            <a:r>
              <a:rPr lang="en-US" sz="1800">
                <a:effectLst>
                  <a:outerShdw blurRad="38100" dist="38100" dir="2700000" algn="tl">
                    <a:srgbClr val="000000"/>
                  </a:outerShdw>
                </a:effectLst>
              </a:rPr>
              <a:t>. Electric power of plasmatrons was about 19 kW.</a:t>
            </a:r>
            <a:endParaRPr lang="ru-RU" sz="1800">
              <a:effectLst>
                <a:outerShdw blurRad="38100" dist="38100" dir="2700000" algn="tl">
                  <a:srgbClr val="00000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399E02FA-7F75-4063-9FCE-4B93A7555300}" type="slidenum">
              <a:rPr lang="ru-RU"/>
              <a:pPr/>
              <a:t>17</a:t>
            </a:fld>
            <a:endParaRPr lang="ru-RU"/>
          </a:p>
        </p:txBody>
      </p:sp>
      <p:sp>
        <p:nvSpPr>
          <p:cNvPr id="287746" name="Rectangle 2"/>
          <p:cNvSpPr>
            <a:spLocks noGrp="1" noChangeArrowheads="1"/>
          </p:cNvSpPr>
          <p:nvPr>
            <p:ph type="title"/>
          </p:nvPr>
        </p:nvSpPr>
        <p:spPr>
          <a:xfrm>
            <a:off x="215900" y="292100"/>
            <a:ext cx="8640763" cy="904875"/>
          </a:xfrm>
        </p:spPr>
        <p:txBody>
          <a:bodyPr/>
          <a:lstStyle/>
          <a:p>
            <a:pPr algn="ctr"/>
            <a:r>
              <a:rPr lang="en-US" sz="2800"/>
              <a:t>Testing of device for decay heat modeling</a:t>
            </a:r>
            <a:r>
              <a:rPr lang="en-US" sz="2800" b="1"/>
              <a:t> </a:t>
            </a:r>
            <a:br>
              <a:rPr lang="en-US" sz="2800" b="1"/>
            </a:br>
            <a:r>
              <a:rPr lang="en-US" sz="2800" b="1"/>
              <a:t>test TOP-5 (3)</a:t>
            </a:r>
            <a:endParaRPr lang="ru-RU" sz="2800" b="1"/>
          </a:p>
        </p:txBody>
      </p:sp>
      <p:sp>
        <p:nvSpPr>
          <p:cNvPr id="287747" name="Rectangle 3"/>
          <p:cNvSpPr>
            <a:spLocks noGrp="1" noChangeArrowheads="1"/>
          </p:cNvSpPr>
          <p:nvPr>
            <p:ph type="body" idx="1"/>
          </p:nvPr>
        </p:nvSpPr>
        <p:spPr>
          <a:xfrm>
            <a:off x="323850" y="6129338"/>
            <a:ext cx="4546600" cy="468312"/>
          </a:xfrm>
        </p:spPr>
        <p:txBody>
          <a:bodyPr/>
          <a:lstStyle/>
          <a:p>
            <a:pPr algn="ctr">
              <a:lnSpc>
                <a:spcPct val="90000"/>
              </a:lnSpc>
              <a:buFontTx/>
              <a:buNone/>
            </a:pPr>
            <a:r>
              <a:rPr lang="en-US" sz="2000"/>
              <a:t>Scheme of corium sampling</a:t>
            </a:r>
            <a:endParaRPr lang="ru-RU" sz="2000"/>
          </a:p>
        </p:txBody>
      </p:sp>
      <p:pic>
        <p:nvPicPr>
          <p:cNvPr id="2877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96975"/>
            <a:ext cx="4652962" cy="4795838"/>
          </a:xfrm>
          <a:prstGeom prst="rect">
            <a:avLst/>
          </a:prstGeom>
          <a:noFill/>
          <a:extLst>
            <a:ext uri="{909E8E84-426E-40DD-AFC4-6F175D3DCCD1}">
              <a14:hiddenFill xmlns:a14="http://schemas.microsoft.com/office/drawing/2010/main">
                <a:solidFill>
                  <a:srgbClr val="FFFFFF"/>
                </a:solidFill>
              </a14:hiddenFill>
            </a:ext>
          </a:extLst>
        </p:spPr>
      </p:pic>
      <p:sp>
        <p:nvSpPr>
          <p:cNvPr id="287757" name="Rectangle 13"/>
          <p:cNvSpPr>
            <a:spLocks noChangeArrowheads="1"/>
          </p:cNvSpPr>
          <p:nvPr/>
        </p:nvSpPr>
        <p:spPr bwMode="auto">
          <a:xfrm>
            <a:off x="5076825" y="1341438"/>
            <a:ext cx="3852863"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hlink"/>
              </a:buClr>
              <a:buSzPct val="120000"/>
            </a:pPr>
            <a:r>
              <a:rPr lang="en-US" sz="2000">
                <a:effectLst>
                  <a:outerShdw blurRad="38100" dist="38100" dir="2700000" algn="tl">
                    <a:srgbClr val="000000"/>
                  </a:outerShdw>
                </a:effectLst>
              </a:rPr>
              <a:t>Main phases are </a:t>
            </a:r>
            <a:r>
              <a:rPr lang="en-US" sz="1800">
                <a:effectLst>
                  <a:outerShdw blurRad="38100" dist="38100" dir="2700000" algn="tl">
                    <a:srgbClr val="000000"/>
                  </a:outerShdw>
                </a:effectLst>
              </a:rPr>
              <a:t>solid solutions:</a:t>
            </a:r>
          </a:p>
          <a:p>
            <a:pPr>
              <a:lnSpc>
                <a:spcPct val="110000"/>
              </a:lnSpc>
              <a:spcBef>
                <a:spcPct val="20000"/>
              </a:spcBef>
              <a:buClr>
                <a:schemeClr val="hlink"/>
              </a:buClr>
              <a:buSzPct val="120000"/>
            </a:pPr>
            <a:r>
              <a:rPr lang="ru-RU" sz="1800">
                <a:effectLst>
                  <a:outerShdw blurRad="38100" dist="38100" dir="2700000" algn="tl">
                    <a:srgbClr val="000000"/>
                  </a:outerShdw>
                </a:effectLst>
              </a:rPr>
              <a:t>(</a:t>
            </a:r>
            <a:r>
              <a:rPr lang="en-US" sz="1800">
                <a:effectLst>
                  <a:outerShdw blurRad="38100" dist="38100" dir="2700000" algn="tl">
                    <a:srgbClr val="000000"/>
                  </a:outerShdw>
                </a:effectLst>
              </a:rPr>
              <a:t>U</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Zr</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O</a:t>
            </a:r>
            <a:r>
              <a:rPr lang="ru-RU" sz="2000" baseline="-25000">
                <a:effectLst>
                  <a:outerShdw blurRad="38100" dist="38100" dir="2700000" algn="tl">
                    <a:srgbClr val="000000"/>
                  </a:outerShdw>
                </a:effectLst>
              </a:rPr>
              <a:t>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with FCC lattice of UO2 and phases of variable composition: Zr</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U</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C</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O</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N</a:t>
            </a:r>
            <a:r>
              <a:rPr lang="ru-RU" sz="1800">
                <a:effectLst>
                  <a:outerShdw blurRad="38100" dist="38100" dir="2700000" algn="tl">
                    <a:srgbClr val="000000"/>
                  </a:outerShdw>
                </a:effectLst>
              </a:rPr>
              <a:t>)</a:t>
            </a:r>
            <a:endParaRPr lang="en-US" sz="1800">
              <a:effectLst>
                <a:outerShdw blurRad="38100" dist="38100" dir="2700000" algn="tl">
                  <a:srgbClr val="000000"/>
                </a:outerShdw>
              </a:effectLst>
            </a:endParaRPr>
          </a:p>
          <a:p>
            <a:pPr>
              <a:lnSpc>
                <a:spcPct val="110000"/>
              </a:lnSpc>
              <a:spcBef>
                <a:spcPct val="20000"/>
              </a:spcBef>
              <a:buClr>
                <a:schemeClr val="hlink"/>
              </a:buClr>
              <a:buSzPct val="120000"/>
            </a:pPr>
            <a:endParaRPr lang="en-US" sz="1800">
              <a:effectLst>
                <a:outerShdw blurRad="38100" dist="38100" dir="2700000" algn="tl">
                  <a:srgbClr val="000000"/>
                </a:outerShdw>
              </a:effectLst>
            </a:endParaRPr>
          </a:p>
          <a:p>
            <a:pPr>
              <a:lnSpc>
                <a:spcPct val="110000"/>
              </a:lnSpc>
              <a:spcBef>
                <a:spcPct val="20000"/>
              </a:spcBef>
              <a:buClr>
                <a:schemeClr val="hlink"/>
              </a:buClr>
              <a:buSzPct val="120000"/>
            </a:pPr>
            <a:r>
              <a:rPr lang="en-US" sz="2000">
                <a:effectLst>
                  <a:outerShdw blurRad="38100" dist="38100" dir="2700000" algn="tl">
                    <a:srgbClr val="000000"/>
                  </a:outerShdw>
                </a:effectLst>
              </a:rPr>
              <a:t>S1: U</a:t>
            </a:r>
            <a:r>
              <a:rPr lang="en-US" sz="2000" baseline="-25000">
                <a:effectLst>
                  <a:outerShdw blurRad="38100" dist="38100" dir="2700000" algn="tl">
                    <a:srgbClr val="000000"/>
                  </a:outerShdw>
                </a:effectLst>
              </a:rPr>
              <a:t>0.2</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0.8</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p>
          <a:p>
            <a:pPr>
              <a:lnSpc>
                <a:spcPct val="110000"/>
              </a:lnSpc>
              <a:spcBef>
                <a:spcPct val="20000"/>
              </a:spcBef>
              <a:buClr>
                <a:schemeClr val="hlink"/>
              </a:buClr>
              <a:buSzPct val="120000"/>
            </a:pPr>
            <a:r>
              <a:rPr lang="en-US" sz="2000">
                <a:effectLst>
                  <a:outerShdw blurRad="38100" dist="38100" dir="2700000" algn="tl">
                    <a:srgbClr val="000000"/>
                  </a:outerShdw>
                </a:effectLst>
              </a:rPr>
              <a:t>S4: U</a:t>
            </a:r>
            <a:r>
              <a:rPr lang="ru-RU" sz="2000" baseline="-25000">
                <a:effectLst>
                  <a:outerShdw blurRad="38100" dist="38100" dir="2700000" algn="tl">
                    <a:srgbClr val="000000"/>
                  </a:outerShdw>
                </a:effectLst>
              </a:rPr>
              <a:t>0.75</a:t>
            </a:r>
            <a:r>
              <a:rPr lang="en-US" sz="2000">
                <a:effectLst>
                  <a:outerShdw blurRad="38100" dist="38100" dir="2700000" algn="tl">
                    <a:srgbClr val="000000"/>
                  </a:outerShdw>
                </a:effectLst>
              </a:rPr>
              <a:t>Zr</a:t>
            </a:r>
            <a:r>
              <a:rPr lang="ru-RU" sz="2000" baseline="-25000">
                <a:effectLst>
                  <a:outerShdw blurRad="38100" dist="38100" dir="2700000" algn="tl">
                    <a:srgbClr val="000000"/>
                  </a:outerShdw>
                </a:effectLst>
              </a:rPr>
              <a:t>0,25</a:t>
            </a:r>
            <a:r>
              <a:rPr lang="en-US" sz="2000">
                <a:effectLst>
                  <a:outerShdw blurRad="38100" dist="38100" dir="2700000" algn="tl">
                    <a:srgbClr val="000000"/>
                  </a:outerShdw>
                </a:effectLst>
              </a:rPr>
              <a:t>O</a:t>
            </a:r>
            <a:r>
              <a:rPr lang="ru-RU" sz="2000" baseline="-25000">
                <a:effectLst>
                  <a:outerShdw blurRad="38100" dist="38100" dir="2700000" algn="tl">
                    <a:srgbClr val="000000"/>
                  </a:outerShdw>
                </a:effectLst>
              </a:rPr>
              <a:t>2</a:t>
            </a:r>
            <a:endParaRPr lang="en-US" sz="2000" baseline="-25000">
              <a:effectLst>
                <a:outerShdw blurRad="38100" dist="38100" dir="2700000" algn="tl">
                  <a:srgbClr val="000000"/>
                </a:outerShdw>
              </a:effectLst>
            </a:endParaRPr>
          </a:p>
          <a:p>
            <a:pPr>
              <a:lnSpc>
                <a:spcPct val="110000"/>
              </a:lnSpc>
              <a:spcBef>
                <a:spcPct val="20000"/>
              </a:spcBef>
              <a:buClr>
                <a:schemeClr val="hlink"/>
              </a:buClr>
              <a:buSzPct val="120000"/>
            </a:pPr>
            <a:r>
              <a:rPr lang="en-US" sz="2000">
                <a:effectLst>
                  <a:outerShdw blurRad="38100" dist="38100" dir="2700000" algn="tl">
                    <a:srgbClr val="000000"/>
                  </a:outerShdw>
                </a:effectLst>
              </a:rPr>
              <a:t>S6.1: U(Zr)(C,O,N)</a:t>
            </a:r>
          </a:p>
          <a:p>
            <a:pPr>
              <a:lnSpc>
                <a:spcPct val="110000"/>
              </a:lnSpc>
              <a:spcBef>
                <a:spcPct val="20000"/>
              </a:spcBef>
              <a:buClr>
                <a:schemeClr val="hlink"/>
              </a:buClr>
              <a:buSzPct val="120000"/>
            </a:pPr>
            <a:r>
              <a:rPr lang="en-US" sz="2000">
                <a:effectLst>
                  <a:outerShdw blurRad="38100" dist="38100" dir="2700000" algn="tl">
                    <a:srgbClr val="000000"/>
                  </a:outerShdw>
                </a:effectLst>
              </a:rPr>
              <a:t>S6.2: UO</a:t>
            </a:r>
            <a:r>
              <a:rPr lang="en-US" sz="2000" baseline="-25000">
                <a:effectLst>
                  <a:outerShdw blurRad="38100" dist="38100" dir="2700000" algn="tl">
                    <a:srgbClr val="000000"/>
                  </a:outerShdw>
                </a:effectLst>
              </a:rPr>
              <a:t>2</a:t>
            </a:r>
            <a:r>
              <a:rPr lang="en-US" sz="2000">
                <a:effectLst>
                  <a:outerShdw blurRad="38100" dist="38100" dir="2700000" algn="tl">
                    <a:srgbClr val="000000"/>
                  </a:outerShdw>
                </a:effectLst>
              </a:rPr>
              <a:t>÷U</a:t>
            </a:r>
            <a:r>
              <a:rPr lang="en-US" sz="2000" baseline="-25000">
                <a:effectLst>
                  <a:outerShdw blurRad="38100" dist="38100" dir="2700000" algn="tl">
                    <a:srgbClr val="000000"/>
                  </a:outerShdw>
                </a:effectLst>
              </a:rPr>
              <a:t>0.6</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0.4</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p>
          <a:p>
            <a:pPr>
              <a:lnSpc>
                <a:spcPct val="110000"/>
              </a:lnSpc>
              <a:spcBef>
                <a:spcPct val="20000"/>
              </a:spcBef>
              <a:buClr>
                <a:schemeClr val="hlink"/>
              </a:buClr>
              <a:buSzPct val="120000"/>
            </a:pPr>
            <a:r>
              <a:rPr lang="en-US" sz="2000">
                <a:effectLst>
                  <a:outerShdw blurRad="38100" dist="38100" dir="2700000" algn="tl">
                    <a:srgbClr val="000000"/>
                  </a:outerShdw>
                </a:effectLst>
              </a:rPr>
              <a:t>S6.3: U</a:t>
            </a:r>
            <a:r>
              <a:rPr lang="en-US" sz="2000" baseline="-25000">
                <a:effectLst>
                  <a:outerShdw blurRad="38100" dist="38100" dir="2700000" algn="tl">
                    <a:srgbClr val="000000"/>
                  </a:outerShdw>
                </a:effectLst>
              </a:rPr>
              <a:t>0.6</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0.4</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r>
              <a:rPr lang="ru-RU" sz="2000">
                <a:effectLst>
                  <a:outerShdw blurRad="38100" dist="38100" dir="2700000" algn="tl">
                    <a:srgbClr val="000000"/>
                  </a:outerShdw>
                </a:effectLs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E30D1CEA-E604-42DD-9D7C-CB2D1EEE440D}" type="slidenum">
              <a:rPr lang="ru-RU"/>
              <a:pPr/>
              <a:t>18</a:t>
            </a:fld>
            <a:endParaRPr lang="ru-RU"/>
          </a:p>
        </p:txBody>
      </p:sp>
      <p:sp>
        <p:nvSpPr>
          <p:cNvPr id="288770" name="Rectangle 2"/>
          <p:cNvSpPr>
            <a:spLocks noGrp="1" noChangeArrowheads="1"/>
          </p:cNvSpPr>
          <p:nvPr>
            <p:ph type="title"/>
          </p:nvPr>
        </p:nvSpPr>
        <p:spPr>
          <a:xfrm>
            <a:off x="431800" y="441325"/>
            <a:ext cx="8470900" cy="1012825"/>
          </a:xfrm>
        </p:spPr>
        <p:txBody>
          <a:bodyPr/>
          <a:lstStyle/>
          <a:p>
            <a:pPr algn="ctr"/>
            <a:r>
              <a:rPr lang="en-US" sz="2800"/>
              <a:t>Testing of device for decay heat modeling</a:t>
            </a:r>
            <a:r>
              <a:rPr lang="en-US" sz="2800" b="1"/>
              <a:t> </a:t>
            </a:r>
            <a:br>
              <a:rPr lang="en-US" sz="2800" b="1"/>
            </a:br>
            <a:r>
              <a:rPr lang="en-US" sz="2800" b="1"/>
              <a:t>test TOP-6 (1)</a:t>
            </a:r>
            <a:endParaRPr lang="ru-RU" sz="2800" b="1"/>
          </a:p>
        </p:txBody>
      </p:sp>
      <p:sp>
        <p:nvSpPr>
          <p:cNvPr id="288771" name="Rectangle 3"/>
          <p:cNvSpPr>
            <a:spLocks noGrp="1" noChangeArrowheads="1"/>
          </p:cNvSpPr>
          <p:nvPr>
            <p:ph type="body" idx="1"/>
          </p:nvPr>
        </p:nvSpPr>
        <p:spPr>
          <a:xfrm>
            <a:off x="287338" y="5876925"/>
            <a:ext cx="4222750" cy="431800"/>
          </a:xfrm>
        </p:spPr>
        <p:txBody>
          <a:bodyPr/>
          <a:lstStyle/>
          <a:p>
            <a:pPr algn="ctr">
              <a:buFontTx/>
              <a:buNone/>
            </a:pPr>
            <a:r>
              <a:rPr lang="en-US" sz="1800"/>
              <a:t>Temperature of inner vessel wall</a:t>
            </a:r>
            <a:endParaRPr lang="ru-RU" sz="1800"/>
          </a:p>
        </p:txBody>
      </p:sp>
      <p:pic>
        <p:nvPicPr>
          <p:cNvPr id="28879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1650"/>
            <a:ext cx="4573588"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3025775"/>
            <a:ext cx="4564062"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97" name="Rectangle 29"/>
          <p:cNvSpPr>
            <a:spLocks noChangeArrowheads="1"/>
          </p:cNvSpPr>
          <p:nvPr/>
        </p:nvSpPr>
        <p:spPr bwMode="auto">
          <a:xfrm>
            <a:off x="142875" y="1628775"/>
            <a:ext cx="8605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R4340 graphite was used for electrode nozzles fabrication</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Test duration was 140 minutes</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Argon has been supplied in the inter-electrode space due to trouble in nitrogen input system</a:t>
            </a:r>
          </a:p>
        </p:txBody>
      </p:sp>
      <p:sp>
        <p:nvSpPr>
          <p:cNvPr id="288798" name="Rectangle 30"/>
          <p:cNvSpPr>
            <a:spLocks noChangeArrowheads="1"/>
          </p:cNvSpPr>
          <p:nvPr/>
        </p:nvSpPr>
        <p:spPr bwMode="auto">
          <a:xfrm>
            <a:off x="4716463" y="5842000"/>
            <a:ext cx="42227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Temperature of corium</a:t>
            </a:r>
            <a:endParaRPr lang="ru-RU" sz="1800">
              <a:effectLst>
                <a:outerShdw blurRad="38100" dist="38100" dir="2700000" algn="tl">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F7CD5E80-FEE8-4A94-94D7-FD23C26AC767}" type="slidenum">
              <a:rPr lang="ru-RU"/>
              <a:pPr/>
              <a:t>19</a:t>
            </a:fld>
            <a:endParaRPr lang="ru-RU"/>
          </a:p>
        </p:txBody>
      </p:sp>
      <p:sp>
        <p:nvSpPr>
          <p:cNvPr id="289794" name="Rectangle 2"/>
          <p:cNvSpPr>
            <a:spLocks noGrp="1" noChangeArrowheads="1"/>
          </p:cNvSpPr>
          <p:nvPr>
            <p:ph type="title"/>
          </p:nvPr>
        </p:nvSpPr>
        <p:spPr>
          <a:xfrm>
            <a:off x="215900" y="404813"/>
            <a:ext cx="8604250" cy="828675"/>
          </a:xfrm>
        </p:spPr>
        <p:txBody>
          <a:bodyPr/>
          <a:lstStyle/>
          <a:p>
            <a:pPr algn="ctr"/>
            <a:r>
              <a:rPr lang="en-US" sz="2800"/>
              <a:t>Testing of device for decay heat modeling</a:t>
            </a:r>
            <a:r>
              <a:rPr lang="en-US" sz="2800" b="1"/>
              <a:t> </a:t>
            </a:r>
            <a:br>
              <a:rPr lang="en-US" sz="2800" b="1"/>
            </a:br>
            <a:r>
              <a:rPr lang="en-US" sz="2800" b="1"/>
              <a:t>test TOP-6 (2)</a:t>
            </a:r>
            <a:endParaRPr lang="ru-RU" sz="2800" b="1"/>
          </a:p>
        </p:txBody>
      </p:sp>
      <p:sp>
        <p:nvSpPr>
          <p:cNvPr id="289795" name="Rectangle 3"/>
          <p:cNvSpPr>
            <a:spLocks noGrp="1" noChangeArrowheads="1"/>
          </p:cNvSpPr>
          <p:nvPr>
            <p:ph type="body" idx="1"/>
          </p:nvPr>
        </p:nvSpPr>
        <p:spPr>
          <a:xfrm>
            <a:off x="1619250" y="5984875"/>
            <a:ext cx="5903913" cy="395288"/>
          </a:xfrm>
        </p:spPr>
        <p:txBody>
          <a:bodyPr/>
          <a:lstStyle/>
          <a:p>
            <a:pPr algn="ctr">
              <a:buFontTx/>
              <a:buNone/>
            </a:pPr>
            <a:r>
              <a:rPr lang="en-US" sz="2000"/>
              <a:t>Test cell longitudinal section</a:t>
            </a:r>
            <a:endParaRPr lang="ru-RU" sz="2000"/>
          </a:p>
        </p:txBody>
      </p:sp>
      <p:pic>
        <p:nvPicPr>
          <p:cNvPr id="289799" name="Picture 7" descr="cut 002_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84313"/>
            <a:ext cx="3414712" cy="4379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E4426451-0997-4977-A04C-B7ED9CF94A49}" type="slidenum">
              <a:rPr lang="ru-RU"/>
              <a:pPr/>
              <a:t>2</a:t>
            </a:fld>
            <a:endParaRPr lang="ru-RU"/>
          </a:p>
        </p:txBody>
      </p:sp>
      <p:sp>
        <p:nvSpPr>
          <p:cNvPr id="4098" name="Rectangle 2"/>
          <p:cNvSpPr>
            <a:spLocks noGrp="1" noChangeArrowheads="1"/>
          </p:cNvSpPr>
          <p:nvPr>
            <p:ph type="title"/>
          </p:nvPr>
        </p:nvSpPr>
        <p:spPr>
          <a:xfrm>
            <a:off x="457200" y="476250"/>
            <a:ext cx="8229600" cy="1008063"/>
          </a:xfrm>
        </p:spPr>
        <p:txBody>
          <a:bodyPr/>
          <a:lstStyle/>
          <a:p>
            <a:r>
              <a:rPr lang="en-US" sz="3200" b="1"/>
              <a:t>Presentation contents</a:t>
            </a:r>
            <a:endParaRPr lang="ru-RU" sz="3200" b="1"/>
          </a:p>
        </p:txBody>
      </p:sp>
      <p:sp>
        <p:nvSpPr>
          <p:cNvPr id="4099" name="Rectangle 3"/>
          <p:cNvSpPr>
            <a:spLocks noGrp="1" noChangeArrowheads="1"/>
          </p:cNvSpPr>
          <p:nvPr>
            <p:ph type="body" idx="1"/>
          </p:nvPr>
        </p:nvSpPr>
        <p:spPr>
          <a:xfrm>
            <a:off x="431800" y="1520825"/>
            <a:ext cx="8229600" cy="4537075"/>
          </a:xfrm>
        </p:spPr>
        <p:txBody>
          <a:bodyPr/>
          <a:lstStyle/>
          <a:p>
            <a:pPr>
              <a:spcBef>
                <a:spcPct val="40000"/>
              </a:spcBef>
            </a:pPr>
            <a:r>
              <a:rPr lang="en-US" sz="2400"/>
              <a:t>Introduction</a:t>
            </a:r>
          </a:p>
          <a:p>
            <a:pPr>
              <a:spcBef>
                <a:spcPct val="40000"/>
              </a:spcBef>
            </a:pPr>
            <a:r>
              <a:rPr lang="en-US" sz="2400"/>
              <a:t>Main directions of work and results</a:t>
            </a:r>
            <a:endParaRPr lang="en-US" sz="2800"/>
          </a:p>
          <a:p>
            <a:pPr marL="1223963" lvl="1" indent="-325438">
              <a:spcBef>
                <a:spcPct val="40000"/>
              </a:spcBef>
              <a:buFont typeface="Wingdings" pitchFamily="2" charset="2"/>
              <a:buChar char="q"/>
            </a:pPr>
            <a:r>
              <a:rPr lang="en-US" sz="2400"/>
              <a:t> Results of additional testing of plasmatrons</a:t>
            </a:r>
          </a:p>
          <a:p>
            <a:pPr marL="1223963" lvl="1" indent="-325438">
              <a:spcBef>
                <a:spcPct val="40000"/>
              </a:spcBef>
              <a:buFont typeface="Wingdings" pitchFamily="2" charset="2"/>
              <a:buChar char="q"/>
            </a:pPr>
            <a:r>
              <a:rPr lang="en-US" sz="2400"/>
              <a:t>Testing of device for decay heat modeling in prototypic corium (TOP-4…TOP-6 tests)</a:t>
            </a:r>
          </a:p>
          <a:p>
            <a:pPr marL="1223963" lvl="1" indent="-325438">
              <a:spcBef>
                <a:spcPct val="40000"/>
              </a:spcBef>
              <a:buFont typeface="Wingdings" pitchFamily="2" charset="2"/>
              <a:buChar char="ü"/>
            </a:pPr>
            <a:r>
              <a:rPr lang="en-US" sz="2400"/>
              <a:t>Comparative analysis</a:t>
            </a:r>
          </a:p>
          <a:p>
            <a:pPr marL="1223963" lvl="1" indent="-325438">
              <a:spcBef>
                <a:spcPct val="40000"/>
              </a:spcBef>
              <a:buFont typeface="Wingdings" pitchFamily="2" charset="2"/>
              <a:buChar char="ü"/>
            </a:pPr>
            <a:r>
              <a:rPr lang="en-US" sz="2400"/>
              <a:t>Summary on TOP tests results</a:t>
            </a:r>
          </a:p>
          <a:p>
            <a:pPr>
              <a:spcBef>
                <a:spcPct val="40000"/>
              </a:spcBef>
            </a:pPr>
            <a:r>
              <a:rPr lang="en-US" sz="2400"/>
              <a:t>Conclusions</a:t>
            </a:r>
            <a:endParaRPr lang="ru-RU"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5"/>
          <p:cNvSpPr>
            <a:spLocks noGrp="1"/>
          </p:cNvSpPr>
          <p:nvPr>
            <p:ph type="sldNum" sz="quarter" idx="12"/>
          </p:nvPr>
        </p:nvSpPr>
        <p:spPr/>
        <p:txBody>
          <a:bodyPr/>
          <a:lstStyle/>
          <a:p>
            <a:fld id="{372438B6-5691-482C-BD5C-0941628A4F56}" type="slidenum">
              <a:rPr lang="ru-RU"/>
              <a:pPr/>
              <a:t>20</a:t>
            </a:fld>
            <a:endParaRPr lang="ru-RU"/>
          </a:p>
        </p:txBody>
      </p:sp>
      <p:sp>
        <p:nvSpPr>
          <p:cNvPr id="290818" name="Rectangle 2"/>
          <p:cNvSpPr>
            <a:spLocks noGrp="1" noChangeArrowheads="1"/>
          </p:cNvSpPr>
          <p:nvPr>
            <p:ph type="title"/>
          </p:nvPr>
        </p:nvSpPr>
        <p:spPr>
          <a:xfrm>
            <a:off x="215900" y="368300"/>
            <a:ext cx="8677275" cy="865188"/>
          </a:xfrm>
        </p:spPr>
        <p:txBody>
          <a:bodyPr/>
          <a:lstStyle/>
          <a:p>
            <a:pPr algn="ctr"/>
            <a:r>
              <a:rPr lang="en-US" sz="2800"/>
              <a:t>Testing of device for decay heat modeling</a:t>
            </a:r>
            <a:r>
              <a:rPr lang="en-US" sz="2800" b="1"/>
              <a:t> </a:t>
            </a:r>
            <a:br>
              <a:rPr lang="en-US" sz="2800" b="1"/>
            </a:br>
            <a:r>
              <a:rPr lang="en-US" sz="2800" b="1"/>
              <a:t>Comparative analysis (1)</a:t>
            </a:r>
            <a:endParaRPr lang="ru-RU" sz="2800" b="1"/>
          </a:p>
        </p:txBody>
      </p:sp>
      <p:sp>
        <p:nvSpPr>
          <p:cNvPr id="290819" name="Rectangle 3"/>
          <p:cNvSpPr>
            <a:spLocks noGrp="1" noChangeArrowheads="1"/>
          </p:cNvSpPr>
          <p:nvPr>
            <p:ph type="body" idx="1"/>
          </p:nvPr>
        </p:nvSpPr>
        <p:spPr>
          <a:xfrm>
            <a:off x="1116013" y="5842000"/>
            <a:ext cx="1150937" cy="468313"/>
          </a:xfrm>
        </p:spPr>
        <p:txBody>
          <a:bodyPr/>
          <a:lstStyle/>
          <a:p>
            <a:pPr algn="ctr">
              <a:buFontTx/>
              <a:buNone/>
            </a:pPr>
            <a:r>
              <a:rPr lang="en-US" sz="1800"/>
              <a:t>Initial</a:t>
            </a:r>
            <a:endParaRPr lang="ru-RU" sz="1800"/>
          </a:p>
        </p:txBody>
      </p:sp>
      <p:sp>
        <p:nvSpPr>
          <p:cNvPr id="290820" name="Rectangle 4"/>
          <p:cNvSpPr>
            <a:spLocks noChangeArrowheads="1"/>
          </p:cNvSpPr>
          <p:nvPr/>
        </p:nvSpPr>
        <p:spPr bwMode="auto">
          <a:xfrm>
            <a:off x="1258888" y="6092825"/>
            <a:ext cx="6084887"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Inner electrode nozzle</a:t>
            </a:r>
            <a:endParaRPr lang="ru-RU" sz="1800">
              <a:effectLst>
                <a:outerShdw blurRad="38100" dist="38100" dir="2700000" algn="tl">
                  <a:srgbClr val="000000"/>
                </a:outerShdw>
              </a:effectLst>
            </a:endParaRPr>
          </a:p>
        </p:txBody>
      </p:sp>
      <p:pic>
        <p:nvPicPr>
          <p:cNvPr id="290822" name="Picture 6" descr="inner nozzle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57338"/>
            <a:ext cx="1751013"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48882" y="2128044"/>
            <a:ext cx="28448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4" name="Picture 8" descr="IMG_46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638" y="1520825"/>
            <a:ext cx="1951037" cy="3698875"/>
          </a:xfrm>
          <a:prstGeom prst="rect">
            <a:avLst/>
          </a:prstGeom>
          <a:noFill/>
          <a:extLst>
            <a:ext uri="{909E8E84-426E-40DD-AFC4-6F175D3DCCD1}">
              <a14:hiddenFill xmlns:a14="http://schemas.microsoft.com/office/drawing/2010/main">
                <a:solidFill>
                  <a:srgbClr val="FFFFFF"/>
                </a:solidFill>
              </a14:hiddenFill>
            </a:ext>
          </a:extLst>
        </p:spPr>
      </p:pic>
      <p:sp>
        <p:nvSpPr>
          <p:cNvPr id="290825" name="Rectangle 9"/>
          <p:cNvSpPr>
            <a:spLocks noChangeArrowheads="1"/>
          </p:cNvSpPr>
          <p:nvPr/>
        </p:nvSpPr>
        <p:spPr bwMode="auto">
          <a:xfrm>
            <a:off x="4392613" y="4652963"/>
            <a:ext cx="16922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TOP-5</a:t>
            </a:r>
            <a:endParaRPr lang="ru-RU" sz="1800">
              <a:effectLst>
                <a:outerShdw blurRad="38100" dist="38100" dir="2700000" algn="tl">
                  <a:srgbClr val="000000"/>
                </a:outerShdw>
              </a:effectLst>
            </a:endParaRPr>
          </a:p>
        </p:txBody>
      </p:sp>
      <p:sp>
        <p:nvSpPr>
          <p:cNvPr id="290826" name="Rectangle 10"/>
          <p:cNvSpPr>
            <a:spLocks noChangeArrowheads="1"/>
          </p:cNvSpPr>
          <p:nvPr/>
        </p:nvSpPr>
        <p:spPr bwMode="auto">
          <a:xfrm>
            <a:off x="6732588" y="5337175"/>
            <a:ext cx="16922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TOP-6</a:t>
            </a:r>
            <a:endParaRPr lang="ru-RU" sz="1800">
              <a:effectLst>
                <a:outerShdw blurRad="38100" dist="38100" dir="2700000" algn="tl">
                  <a:srgbClr val="000000"/>
                </a:outerShdw>
              </a:effectLst>
            </a:endParaRPr>
          </a:p>
        </p:txBody>
      </p:sp>
      <p:pic>
        <p:nvPicPr>
          <p:cNvPr id="290827" name="Picture 11" descr="IMG_00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1592263"/>
            <a:ext cx="1281113" cy="2968625"/>
          </a:xfrm>
          <a:prstGeom prst="rect">
            <a:avLst/>
          </a:prstGeom>
          <a:noFill/>
          <a:extLst>
            <a:ext uri="{909E8E84-426E-40DD-AFC4-6F175D3DCCD1}">
              <a14:hiddenFill xmlns:a14="http://schemas.microsoft.com/office/drawing/2010/main">
                <a:solidFill>
                  <a:srgbClr val="FFFFFF"/>
                </a:solidFill>
              </a14:hiddenFill>
            </a:ext>
          </a:extLst>
        </p:spPr>
      </p:pic>
      <p:sp>
        <p:nvSpPr>
          <p:cNvPr id="290828" name="Rectangle 12"/>
          <p:cNvSpPr>
            <a:spLocks noChangeArrowheads="1"/>
          </p:cNvSpPr>
          <p:nvPr/>
        </p:nvSpPr>
        <p:spPr bwMode="auto">
          <a:xfrm>
            <a:off x="2051050" y="5121275"/>
            <a:ext cx="16922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TOP-4</a:t>
            </a:r>
            <a:endParaRPr lang="ru-RU" sz="1800">
              <a:effectLst>
                <a:outerShdw blurRad="38100" dist="38100" dir="2700000" algn="tl">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5"/>
          <p:cNvSpPr>
            <a:spLocks noGrp="1"/>
          </p:cNvSpPr>
          <p:nvPr>
            <p:ph type="sldNum" sz="quarter" idx="12"/>
          </p:nvPr>
        </p:nvSpPr>
        <p:spPr/>
        <p:txBody>
          <a:bodyPr/>
          <a:lstStyle/>
          <a:p>
            <a:fld id="{19595D82-FDED-46D3-AD3F-A034986A3CED}" type="slidenum">
              <a:rPr lang="ru-RU"/>
              <a:pPr/>
              <a:t>21</a:t>
            </a:fld>
            <a:endParaRPr lang="ru-RU"/>
          </a:p>
        </p:txBody>
      </p:sp>
      <p:sp>
        <p:nvSpPr>
          <p:cNvPr id="335874" name="Rectangle 2"/>
          <p:cNvSpPr>
            <a:spLocks noGrp="1" noChangeArrowheads="1"/>
          </p:cNvSpPr>
          <p:nvPr>
            <p:ph type="title"/>
          </p:nvPr>
        </p:nvSpPr>
        <p:spPr/>
        <p:txBody>
          <a:bodyPr/>
          <a:lstStyle/>
          <a:p>
            <a:pPr algn="ctr"/>
            <a:r>
              <a:rPr lang="en-US" sz="2800"/>
              <a:t>Testing of device for decay heat modeling</a:t>
            </a:r>
            <a:r>
              <a:rPr lang="en-US" sz="2800" b="1"/>
              <a:t> </a:t>
            </a:r>
            <a:br>
              <a:rPr lang="en-US" sz="2800" b="1"/>
            </a:br>
            <a:r>
              <a:rPr lang="en-US" sz="2800" b="1"/>
              <a:t>Comparative analysis (2)</a:t>
            </a:r>
            <a:endParaRPr lang="ru-RU" sz="2800" b="1"/>
          </a:p>
        </p:txBody>
      </p:sp>
      <p:sp>
        <p:nvSpPr>
          <p:cNvPr id="335875" name="Rectangle 3"/>
          <p:cNvSpPr>
            <a:spLocks noGrp="1" noChangeArrowheads="1"/>
          </p:cNvSpPr>
          <p:nvPr>
            <p:ph type="body" idx="1"/>
          </p:nvPr>
        </p:nvSpPr>
        <p:spPr>
          <a:xfrm>
            <a:off x="2951163" y="5913438"/>
            <a:ext cx="2998787" cy="538162"/>
          </a:xfrm>
        </p:spPr>
        <p:txBody>
          <a:bodyPr/>
          <a:lstStyle/>
          <a:p>
            <a:pPr>
              <a:buFontTx/>
              <a:buNone/>
            </a:pPr>
            <a:r>
              <a:rPr lang="en-US" sz="2000"/>
              <a:t>Outer electrode nozzles</a:t>
            </a:r>
            <a:endParaRPr lang="ru-RU" sz="2000"/>
          </a:p>
        </p:txBody>
      </p:sp>
      <p:sp>
        <p:nvSpPr>
          <p:cNvPr id="335876" name="Rectangle 4"/>
          <p:cNvSpPr>
            <a:spLocks noChangeArrowheads="1"/>
          </p:cNvSpPr>
          <p:nvPr/>
        </p:nvSpPr>
        <p:spPr bwMode="auto">
          <a:xfrm>
            <a:off x="1079500" y="5337175"/>
            <a:ext cx="1044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2000">
                <a:effectLst>
                  <a:outerShdw blurRad="38100" dist="38100" dir="2700000" algn="tl">
                    <a:srgbClr val="000000"/>
                  </a:outerShdw>
                </a:effectLst>
              </a:rPr>
              <a:t>TOP-4</a:t>
            </a:r>
            <a:endParaRPr lang="ru-RU" sz="2000">
              <a:effectLst>
                <a:outerShdw blurRad="38100" dist="38100" dir="2700000" algn="tl">
                  <a:srgbClr val="000000"/>
                </a:outerShdw>
              </a:effectLst>
            </a:endParaRPr>
          </a:p>
        </p:txBody>
      </p:sp>
      <p:sp>
        <p:nvSpPr>
          <p:cNvPr id="335877" name="Rectangle 5"/>
          <p:cNvSpPr>
            <a:spLocks noChangeArrowheads="1"/>
          </p:cNvSpPr>
          <p:nvPr/>
        </p:nvSpPr>
        <p:spPr bwMode="auto">
          <a:xfrm>
            <a:off x="3924300" y="5265738"/>
            <a:ext cx="1044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2000">
                <a:effectLst>
                  <a:outerShdw blurRad="38100" dist="38100" dir="2700000" algn="tl">
                    <a:srgbClr val="000000"/>
                  </a:outerShdw>
                </a:effectLst>
              </a:rPr>
              <a:t>TOP-5</a:t>
            </a:r>
            <a:endParaRPr lang="ru-RU" sz="2000">
              <a:effectLst>
                <a:outerShdw blurRad="38100" dist="38100" dir="2700000" algn="tl">
                  <a:srgbClr val="000000"/>
                </a:outerShdw>
              </a:effectLst>
            </a:endParaRPr>
          </a:p>
        </p:txBody>
      </p:sp>
      <p:sp>
        <p:nvSpPr>
          <p:cNvPr id="335878" name="Rectangle 6"/>
          <p:cNvSpPr>
            <a:spLocks noChangeArrowheads="1"/>
          </p:cNvSpPr>
          <p:nvPr/>
        </p:nvSpPr>
        <p:spPr bwMode="auto">
          <a:xfrm>
            <a:off x="6948488" y="5267325"/>
            <a:ext cx="104457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2000">
                <a:effectLst>
                  <a:outerShdw blurRad="38100" dist="38100" dir="2700000" algn="tl">
                    <a:srgbClr val="000000"/>
                  </a:outerShdw>
                </a:effectLst>
              </a:rPr>
              <a:t>TOP-6</a:t>
            </a:r>
            <a:endParaRPr lang="ru-RU" sz="2000">
              <a:effectLst>
                <a:outerShdw blurRad="38100" dist="38100" dir="2700000" algn="tl">
                  <a:srgbClr val="000000"/>
                </a:outerShdw>
              </a:effectLst>
            </a:endParaRPr>
          </a:p>
        </p:txBody>
      </p:sp>
      <p:pic>
        <p:nvPicPr>
          <p:cNvPr id="335879" name="Picture 7" descr="разрез ТОП-4_1(no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97088"/>
            <a:ext cx="2006600" cy="2411412"/>
          </a:xfrm>
          <a:prstGeom prst="rect">
            <a:avLst/>
          </a:prstGeom>
          <a:noFill/>
          <a:extLst>
            <a:ext uri="{909E8E84-426E-40DD-AFC4-6F175D3DCCD1}">
              <a14:hiddenFill xmlns:a14="http://schemas.microsoft.com/office/drawing/2010/main">
                <a:solidFill>
                  <a:srgbClr val="FFFFFF"/>
                </a:solidFill>
              </a14:hiddenFill>
            </a:ext>
          </a:extLst>
        </p:spPr>
      </p:pic>
      <p:pic>
        <p:nvPicPr>
          <p:cNvPr id="335880" name="Picture 8" descr="разрез ТОП-5(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097088"/>
            <a:ext cx="1941513"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35881" name="Picture 9" descr="cut 002_Left(nozz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25" y="2060575"/>
            <a:ext cx="2060575" cy="2484438"/>
          </a:xfrm>
          <a:prstGeom prst="rect">
            <a:avLst/>
          </a:prstGeom>
          <a:noFill/>
          <a:extLst>
            <a:ext uri="{909E8E84-426E-40DD-AFC4-6F175D3DCCD1}">
              <a14:hiddenFill xmlns:a14="http://schemas.microsoft.com/office/drawing/2010/main">
                <a:solidFill>
                  <a:srgbClr val="FFFFFF"/>
                </a:solidFill>
              </a14:hiddenFill>
            </a:ext>
          </a:extLst>
        </p:spPr>
      </p:pic>
      <p:sp>
        <p:nvSpPr>
          <p:cNvPr id="335883" name="Line 11"/>
          <p:cNvSpPr>
            <a:spLocks noChangeShapeType="1"/>
          </p:cNvSpPr>
          <p:nvPr/>
        </p:nvSpPr>
        <p:spPr bwMode="auto">
          <a:xfrm flipV="1">
            <a:off x="4392613" y="42211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4" name="Line 12"/>
          <p:cNvSpPr>
            <a:spLocks noChangeShapeType="1"/>
          </p:cNvSpPr>
          <p:nvPr/>
        </p:nvSpPr>
        <p:spPr bwMode="auto">
          <a:xfrm flipV="1">
            <a:off x="5184775" y="4149725"/>
            <a:ext cx="1331913"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5" name="Rectangle 13"/>
          <p:cNvSpPr>
            <a:spLocks noChangeArrowheads="1"/>
          </p:cNvSpPr>
          <p:nvPr/>
        </p:nvSpPr>
        <p:spPr bwMode="auto">
          <a:xfrm>
            <a:off x="2303463" y="4760913"/>
            <a:ext cx="41052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2000">
                <a:effectLst>
                  <a:outerShdw blurRad="38100" dist="38100" dir="2700000" algn="tl">
                    <a:srgbClr val="000000"/>
                  </a:outerShdw>
                </a:effectLst>
              </a:rPr>
              <a:t>Soot deposit</a:t>
            </a:r>
            <a:endParaRPr lang="ru-RU" sz="2000">
              <a:effectLst>
                <a:outerShdw blurRad="38100" dist="38100" dir="2700000" algn="tl">
                  <a:srgbClr val="000000"/>
                </a:outerShdw>
              </a:effectLst>
            </a:endParaRPr>
          </a:p>
        </p:txBody>
      </p:sp>
      <p:sp>
        <p:nvSpPr>
          <p:cNvPr id="335886" name="Line 14"/>
          <p:cNvSpPr>
            <a:spLocks noChangeShapeType="1"/>
          </p:cNvSpPr>
          <p:nvPr/>
        </p:nvSpPr>
        <p:spPr bwMode="auto">
          <a:xfrm flipH="1" flipV="1">
            <a:off x="2159000" y="4041775"/>
            <a:ext cx="1404938" cy="827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oliennummernplatzhalter 5"/>
          <p:cNvSpPr>
            <a:spLocks noGrp="1"/>
          </p:cNvSpPr>
          <p:nvPr>
            <p:ph type="sldNum" sz="quarter" idx="12"/>
          </p:nvPr>
        </p:nvSpPr>
        <p:spPr/>
        <p:txBody>
          <a:bodyPr/>
          <a:lstStyle/>
          <a:p>
            <a:fld id="{4CC7EDE7-D367-4CDE-B94E-960DE05FEF7D}" type="slidenum">
              <a:rPr lang="ru-RU"/>
              <a:pPr/>
              <a:t>22</a:t>
            </a:fld>
            <a:endParaRPr lang="ru-RU"/>
          </a:p>
        </p:txBody>
      </p:sp>
      <p:sp>
        <p:nvSpPr>
          <p:cNvPr id="291842" name="Rectangle 2"/>
          <p:cNvSpPr>
            <a:spLocks noGrp="1" noChangeArrowheads="1"/>
          </p:cNvSpPr>
          <p:nvPr>
            <p:ph type="title"/>
          </p:nvPr>
        </p:nvSpPr>
        <p:spPr>
          <a:xfrm>
            <a:off x="457200" y="292100"/>
            <a:ext cx="8229600" cy="1012825"/>
          </a:xfrm>
        </p:spPr>
        <p:txBody>
          <a:bodyPr/>
          <a:lstStyle/>
          <a:p>
            <a:pPr algn="ctr"/>
            <a:r>
              <a:rPr lang="en-US" sz="2800"/>
              <a:t>Testing of device for decay heat modeling</a:t>
            </a:r>
            <a:r>
              <a:rPr lang="en-US" sz="2800" b="1"/>
              <a:t> </a:t>
            </a:r>
            <a:br>
              <a:rPr lang="en-US" sz="2800" b="1"/>
            </a:br>
            <a:r>
              <a:rPr lang="en-US" sz="2800" b="1"/>
              <a:t>Comparative analysis (3)</a:t>
            </a:r>
            <a:endParaRPr lang="ru-RU" sz="2800" b="1"/>
          </a:p>
        </p:txBody>
      </p:sp>
      <p:sp>
        <p:nvSpPr>
          <p:cNvPr id="334475" name="Rectangle 1675"/>
          <p:cNvSpPr>
            <a:spLocks noChangeArrowheads="1"/>
          </p:cNvSpPr>
          <p:nvPr/>
        </p:nvSpPr>
        <p:spPr bwMode="auto">
          <a:xfrm>
            <a:off x="250825" y="6524625"/>
            <a:ext cx="3633788"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en-US" sz="1000">
                <a:latin typeface="Arial" pitchFamily="34" charset="0"/>
                <a:ea typeface="Times New Roman" pitchFamily="18" charset="0"/>
                <a:cs typeface="Arial" pitchFamily="34" charset="0"/>
              </a:rPr>
              <a:t>Note</a:t>
            </a:r>
            <a:r>
              <a:rPr lang="ru-RU" sz="1000">
                <a:latin typeface="Arial" pitchFamily="34" charset="0"/>
                <a:ea typeface="Times New Roman" pitchFamily="18" charset="0"/>
                <a:cs typeface="Arial" pitchFamily="34" charset="0"/>
              </a:rPr>
              <a:t>. </a:t>
            </a:r>
            <a:r>
              <a:rPr lang="en-US" sz="1000">
                <a:latin typeface="Arial" pitchFamily="34" charset="0"/>
                <a:ea typeface="Times New Roman" pitchFamily="18" charset="0"/>
                <a:cs typeface="Arial" pitchFamily="34" charset="0"/>
              </a:rPr>
              <a:t>*) – Temperature at the moment of thermocouple damage.</a:t>
            </a:r>
            <a:endParaRPr lang="en-US" sz="1800">
              <a:latin typeface="Arial" pitchFamily="34" charset="0"/>
              <a:ea typeface="Times New Roman" pitchFamily="18" charset="0"/>
              <a:cs typeface="Arial" pitchFamily="34" charset="0"/>
            </a:endParaRPr>
          </a:p>
        </p:txBody>
      </p:sp>
      <p:graphicFrame>
        <p:nvGraphicFramePr>
          <p:cNvPr id="338346" name="Group 3498"/>
          <p:cNvGraphicFramePr>
            <a:graphicFrameLocks noGrp="1"/>
          </p:cNvGraphicFramePr>
          <p:nvPr>
            <p:ph idx="1"/>
          </p:nvPr>
        </p:nvGraphicFramePr>
        <p:xfrm>
          <a:off x="142875" y="1249363"/>
          <a:ext cx="8856663" cy="5167312"/>
        </p:xfrm>
        <a:graphic>
          <a:graphicData uri="http://schemas.openxmlformats.org/drawingml/2006/table">
            <a:tbl>
              <a:tblPr/>
              <a:tblGrid>
                <a:gridCol w="3629025"/>
                <a:gridCol w="744538"/>
                <a:gridCol w="744537"/>
                <a:gridCol w="744538"/>
                <a:gridCol w="1217612"/>
                <a:gridCol w="742950"/>
                <a:gridCol w="1033463"/>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Parameter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Time of operation, hh:mm;ss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 00 : 13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00 : 06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00 : 23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 53 : 53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30 : 26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20 : 40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Gas composition in the inter-electrode space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36%</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Gas pressure in the inter-electrode space, atm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1,5-1,8</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pressure of gas in facility vessel, atm.</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1,1-1,0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voltage value of electric arc, 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current value of electric arc</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270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272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290,6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plasmatrons power</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kW</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16,8</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18,7</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15,9</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Power input, MJ</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119,2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119,0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125,3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170,7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138,4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970213" algn="ctr"/>
                          <a:tab pos="5940425" algn="r"/>
                        </a:tabLst>
                      </a:pP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Maximum temperature of outer electrode nozzle </a:t>
                      </a:r>
                      <a:b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b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(148 mm from the bottom end face)</a:t>
                      </a:r>
                      <a:endParaRPr kumimoji="0" lang="en-US" sz="1800" b="0" i="0" u="none" strike="noStrike" cap="none" normalizeH="0" baseline="0" smtClean="0">
                        <a:ln>
                          <a:noFill/>
                        </a:ln>
                        <a:solidFill>
                          <a:schemeClr val="tx1"/>
                        </a:solidFill>
                        <a:effectLst/>
                        <a:latin typeface="Arial" pitchFamily="34" charset="0"/>
                        <a:ea typeface="Batang" pitchFamily="18" charset="-127"/>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594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511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767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828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590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970213" algn="ctr"/>
                          <a:tab pos="5940425" algn="r"/>
                        </a:tabLst>
                      </a:pP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Maximum temperature of gas exhausted from the melt, deg.C</a:t>
                      </a:r>
                      <a:endParaRPr kumimoji="0" lang="en-US" sz="1800" b="0" i="0" u="none" strike="noStrike" cap="none" normalizeH="0" baseline="0" smtClean="0">
                        <a:ln>
                          <a:noFill/>
                        </a:ln>
                        <a:solidFill>
                          <a:schemeClr val="tx1"/>
                        </a:solidFill>
                        <a:effectLst/>
                        <a:latin typeface="Arial" pitchFamily="34" charset="0"/>
                        <a:ea typeface="Batang" pitchFamily="18" charset="-127"/>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483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818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859</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683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00100">
                <a:tc>
                  <a:txBody>
                    <a:bodyPr/>
                    <a:lstStyle/>
                    <a:p>
                      <a:pPr marL="342900" marR="0" lvl="0" indent="-5080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Maximum temperature of inner vessel wall, deg</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31 mm from the bottom (2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131 mm from the bottom (30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91 mm from the bottom (60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61 mm from the bottom (90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on the bottom</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673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1107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880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693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980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951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287</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527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764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235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413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929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861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345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777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936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869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964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774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7863">
                <a:tc>
                  <a:txBody>
                    <a:bodyPr/>
                    <a:lstStyle/>
                    <a:p>
                      <a:pPr marL="342900" marR="0" lvl="0" indent="-5080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Maximum temperature of corium</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deg</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50 mm from the bottom (30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75 mm from the bottom (55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100 mm from the bottom (80 mm for TOP-1)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5080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125 mm from the bottom (105 mm for TOP-1)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1319*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2133*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2230*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1429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2002*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1985*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2190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2034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1843*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2215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1576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1920*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1997*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2176*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2264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1921*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2245*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2469*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2113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1970*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2402*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2573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1979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Rate of graphite erosion, g/min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0,464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Graphite type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4340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Foliennummernplatzhalter 5"/>
          <p:cNvSpPr>
            <a:spLocks noGrp="1"/>
          </p:cNvSpPr>
          <p:nvPr>
            <p:ph type="sldNum" sz="quarter" idx="12"/>
          </p:nvPr>
        </p:nvSpPr>
        <p:spPr/>
        <p:txBody>
          <a:bodyPr/>
          <a:lstStyle/>
          <a:p>
            <a:fld id="{BC937DA9-31D4-47DA-A730-CA3D48073DD3}" type="slidenum">
              <a:rPr lang="ru-RU"/>
              <a:pPr/>
              <a:t>23</a:t>
            </a:fld>
            <a:endParaRPr lang="ru-RU"/>
          </a:p>
        </p:txBody>
      </p:sp>
      <p:sp>
        <p:nvSpPr>
          <p:cNvPr id="293890" name="Rectangle 2"/>
          <p:cNvSpPr>
            <a:spLocks noGrp="1" noChangeArrowheads="1"/>
          </p:cNvSpPr>
          <p:nvPr>
            <p:ph type="title"/>
          </p:nvPr>
        </p:nvSpPr>
        <p:spPr>
          <a:xfrm>
            <a:off x="250825" y="441325"/>
            <a:ext cx="8569325" cy="935038"/>
          </a:xfrm>
        </p:spPr>
        <p:txBody>
          <a:bodyPr/>
          <a:lstStyle/>
          <a:p>
            <a:pPr algn="ctr"/>
            <a:r>
              <a:rPr lang="en-US" sz="2800"/>
              <a:t>Testing of device for decay heat modeling</a:t>
            </a:r>
            <a:r>
              <a:rPr lang="en-US" sz="2800" b="1"/>
              <a:t> </a:t>
            </a:r>
            <a:br>
              <a:rPr lang="en-US" sz="2800" b="1"/>
            </a:br>
            <a:r>
              <a:rPr lang="en-US" sz="2800" b="1"/>
              <a:t>Comparative analysis (3)</a:t>
            </a:r>
            <a:endParaRPr lang="ru-RU" sz="2800" b="1"/>
          </a:p>
        </p:txBody>
      </p:sp>
      <p:sp>
        <p:nvSpPr>
          <p:cNvPr id="293892" name="Rectangle 4"/>
          <p:cNvSpPr>
            <a:spLocks noChangeArrowheads="1"/>
          </p:cNvSpPr>
          <p:nvPr/>
        </p:nvSpPr>
        <p:spPr bwMode="auto">
          <a:xfrm>
            <a:off x="647700" y="5300663"/>
            <a:ext cx="74533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Relative erosion rate of inner electrode depending on current in the arc</a:t>
            </a:r>
            <a:endParaRPr lang="ru-RU" sz="1800">
              <a:effectLst>
                <a:outerShdw blurRad="38100" dist="38100" dir="2700000" algn="tl">
                  <a:srgbClr val="000000"/>
                </a:outerShdw>
              </a:effectLst>
            </a:endParaRPr>
          </a:p>
        </p:txBody>
      </p:sp>
      <p:sp>
        <p:nvSpPr>
          <p:cNvPr id="294193" name="Line 305"/>
          <p:cNvSpPr>
            <a:spLocks noChangeShapeType="1"/>
          </p:cNvSpPr>
          <p:nvPr/>
        </p:nvSpPr>
        <p:spPr bwMode="auto">
          <a:xfrm>
            <a:off x="2038350" y="4357688"/>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4" name="Line 306"/>
          <p:cNvSpPr>
            <a:spLocks noChangeShapeType="1"/>
          </p:cNvSpPr>
          <p:nvPr/>
        </p:nvSpPr>
        <p:spPr bwMode="auto">
          <a:xfrm>
            <a:off x="2038350" y="4010025"/>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5" name="Line 307"/>
          <p:cNvSpPr>
            <a:spLocks noChangeShapeType="1"/>
          </p:cNvSpPr>
          <p:nvPr/>
        </p:nvSpPr>
        <p:spPr bwMode="auto">
          <a:xfrm>
            <a:off x="2038350" y="3662363"/>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6" name="Line 308"/>
          <p:cNvSpPr>
            <a:spLocks noChangeShapeType="1"/>
          </p:cNvSpPr>
          <p:nvPr/>
        </p:nvSpPr>
        <p:spPr bwMode="auto">
          <a:xfrm>
            <a:off x="2038350" y="3314700"/>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7" name="Line 309"/>
          <p:cNvSpPr>
            <a:spLocks noChangeShapeType="1"/>
          </p:cNvSpPr>
          <p:nvPr/>
        </p:nvSpPr>
        <p:spPr bwMode="auto">
          <a:xfrm>
            <a:off x="2038350" y="2967038"/>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8" name="Line 310"/>
          <p:cNvSpPr>
            <a:spLocks noChangeShapeType="1"/>
          </p:cNvSpPr>
          <p:nvPr/>
        </p:nvSpPr>
        <p:spPr bwMode="auto">
          <a:xfrm>
            <a:off x="2038350" y="2619375"/>
            <a:ext cx="47672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9" name="Line 311"/>
          <p:cNvSpPr>
            <a:spLocks noChangeShapeType="1"/>
          </p:cNvSpPr>
          <p:nvPr/>
        </p:nvSpPr>
        <p:spPr bwMode="auto">
          <a:xfrm>
            <a:off x="2038350" y="2271713"/>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0" name="Line 312"/>
          <p:cNvSpPr>
            <a:spLocks noChangeShapeType="1"/>
          </p:cNvSpPr>
          <p:nvPr/>
        </p:nvSpPr>
        <p:spPr bwMode="auto">
          <a:xfrm>
            <a:off x="2038350" y="1924050"/>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1" name="Line 313"/>
          <p:cNvSpPr>
            <a:spLocks noChangeShapeType="1"/>
          </p:cNvSpPr>
          <p:nvPr/>
        </p:nvSpPr>
        <p:spPr bwMode="auto">
          <a:xfrm>
            <a:off x="2833688"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2" name="Line 314"/>
          <p:cNvSpPr>
            <a:spLocks noChangeShapeType="1"/>
          </p:cNvSpPr>
          <p:nvPr/>
        </p:nvSpPr>
        <p:spPr bwMode="auto">
          <a:xfrm>
            <a:off x="3627438"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3" name="Line 315"/>
          <p:cNvSpPr>
            <a:spLocks noChangeShapeType="1"/>
          </p:cNvSpPr>
          <p:nvPr/>
        </p:nvSpPr>
        <p:spPr bwMode="auto">
          <a:xfrm>
            <a:off x="4422775"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4" name="Line 316"/>
          <p:cNvSpPr>
            <a:spLocks noChangeShapeType="1"/>
          </p:cNvSpPr>
          <p:nvPr/>
        </p:nvSpPr>
        <p:spPr bwMode="auto">
          <a:xfrm>
            <a:off x="5216525" y="1924050"/>
            <a:ext cx="1588"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5" name="Line 317"/>
          <p:cNvSpPr>
            <a:spLocks noChangeShapeType="1"/>
          </p:cNvSpPr>
          <p:nvPr/>
        </p:nvSpPr>
        <p:spPr bwMode="auto">
          <a:xfrm>
            <a:off x="6010275" y="1924050"/>
            <a:ext cx="1588"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6" name="Line 318"/>
          <p:cNvSpPr>
            <a:spLocks noChangeShapeType="1"/>
          </p:cNvSpPr>
          <p:nvPr/>
        </p:nvSpPr>
        <p:spPr bwMode="auto">
          <a:xfrm>
            <a:off x="6805613"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7" name="Line 319"/>
          <p:cNvSpPr>
            <a:spLocks noChangeShapeType="1"/>
          </p:cNvSpPr>
          <p:nvPr/>
        </p:nvSpPr>
        <p:spPr bwMode="auto">
          <a:xfrm>
            <a:off x="2038350" y="1924050"/>
            <a:ext cx="1588" cy="2779713"/>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08" name="Line 320"/>
          <p:cNvSpPr>
            <a:spLocks noChangeShapeType="1"/>
          </p:cNvSpPr>
          <p:nvPr/>
        </p:nvSpPr>
        <p:spPr bwMode="auto">
          <a:xfrm>
            <a:off x="2012950" y="47037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09" name="Line 321"/>
          <p:cNvSpPr>
            <a:spLocks noChangeShapeType="1"/>
          </p:cNvSpPr>
          <p:nvPr/>
        </p:nvSpPr>
        <p:spPr bwMode="auto">
          <a:xfrm>
            <a:off x="2012950" y="46355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0" name="Line 322"/>
          <p:cNvSpPr>
            <a:spLocks noChangeShapeType="1"/>
          </p:cNvSpPr>
          <p:nvPr/>
        </p:nvSpPr>
        <p:spPr bwMode="auto">
          <a:xfrm>
            <a:off x="2012950" y="45656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1" name="Line 323"/>
          <p:cNvSpPr>
            <a:spLocks noChangeShapeType="1"/>
          </p:cNvSpPr>
          <p:nvPr/>
        </p:nvSpPr>
        <p:spPr bwMode="auto">
          <a:xfrm>
            <a:off x="2012950" y="44958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2" name="Line 324"/>
          <p:cNvSpPr>
            <a:spLocks noChangeShapeType="1"/>
          </p:cNvSpPr>
          <p:nvPr/>
        </p:nvSpPr>
        <p:spPr bwMode="auto">
          <a:xfrm>
            <a:off x="2012950" y="442595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3" name="Line 325"/>
          <p:cNvSpPr>
            <a:spLocks noChangeShapeType="1"/>
          </p:cNvSpPr>
          <p:nvPr/>
        </p:nvSpPr>
        <p:spPr bwMode="auto">
          <a:xfrm>
            <a:off x="2012950" y="43576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4" name="Line 326"/>
          <p:cNvSpPr>
            <a:spLocks noChangeShapeType="1"/>
          </p:cNvSpPr>
          <p:nvPr/>
        </p:nvSpPr>
        <p:spPr bwMode="auto">
          <a:xfrm>
            <a:off x="2012950" y="428783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5" name="Line 327"/>
          <p:cNvSpPr>
            <a:spLocks noChangeShapeType="1"/>
          </p:cNvSpPr>
          <p:nvPr/>
        </p:nvSpPr>
        <p:spPr bwMode="auto">
          <a:xfrm>
            <a:off x="2012950" y="42179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6" name="Line 328"/>
          <p:cNvSpPr>
            <a:spLocks noChangeShapeType="1"/>
          </p:cNvSpPr>
          <p:nvPr/>
        </p:nvSpPr>
        <p:spPr bwMode="auto">
          <a:xfrm>
            <a:off x="2012950" y="414813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7" name="Line 329"/>
          <p:cNvSpPr>
            <a:spLocks noChangeShapeType="1"/>
          </p:cNvSpPr>
          <p:nvPr/>
        </p:nvSpPr>
        <p:spPr bwMode="auto">
          <a:xfrm>
            <a:off x="2012950" y="40798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8" name="Line 330"/>
          <p:cNvSpPr>
            <a:spLocks noChangeShapeType="1"/>
          </p:cNvSpPr>
          <p:nvPr/>
        </p:nvSpPr>
        <p:spPr bwMode="auto">
          <a:xfrm>
            <a:off x="2012950" y="40100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9" name="Line 331"/>
          <p:cNvSpPr>
            <a:spLocks noChangeShapeType="1"/>
          </p:cNvSpPr>
          <p:nvPr/>
        </p:nvSpPr>
        <p:spPr bwMode="auto">
          <a:xfrm>
            <a:off x="2012950" y="393858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0" name="Line 332"/>
          <p:cNvSpPr>
            <a:spLocks noChangeShapeType="1"/>
          </p:cNvSpPr>
          <p:nvPr/>
        </p:nvSpPr>
        <p:spPr bwMode="auto">
          <a:xfrm>
            <a:off x="2012950" y="38703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1" name="Line 333"/>
          <p:cNvSpPr>
            <a:spLocks noChangeShapeType="1"/>
          </p:cNvSpPr>
          <p:nvPr/>
        </p:nvSpPr>
        <p:spPr bwMode="auto">
          <a:xfrm>
            <a:off x="2012950" y="38004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2" name="Line 334"/>
          <p:cNvSpPr>
            <a:spLocks noChangeShapeType="1"/>
          </p:cNvSpPr>
          <p:nvPr/>
        </p:nvSpPr>
        <p:spPr bwMode="auto">
          <a:xfrm>
            <a:off x="2012950" y="373062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3" name="Line 335"/>
          <p:cNvSpPr>
            <a:spLocks noChangeShapeType="1"/>
          </p:cNvSpPr>
          <p:nvPr/>
        </p:nvSpPr>
        <p:spPr bwMode="auto">
          <a:xfrm>
            <a:off x="2012950" y="36623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4" name="Line 336"/>
          <p:cNvSpPr>
            <a:spLocks noChangeShapeType="1"/>
          </p:cNvSpPr>
          <p:nvPr/>
        </p:nvSpPr>
        <p:spPr bwMode="auto">
          <a:xfrm>
            <a:off x="2012950" y="359251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5" name="Line 337"/>
          <p:cNvSpPr>
            <a:spLocks noChangeShapeType="1"/>
          </p:cNvSpPr>
          <p:nvPr/>
        </p:nvSpPr>
        <p:spPr bwMode="auto">
          <a:xfrm>
            <a:off x="2012950" y="35226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6" name="Line 338"/>
          <p:cNvSpPr>
            <a:spLocks noChangeShapeType="1"/>
          </p:cNvSpPr>
          <p:nvPr/>
        </p:nvSpPr>
        <p:spPr bwMode="auto">
          <a:xfrm>
            <a:off x="2012950" y="345281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7" name="Line 339"/>
          <p:cNvSpPr>
            <a:spLocks noChangeShapeType="1"/>
          </p:cNvSpPr>
          <p:nvPr/>
        </p:nvSpPr>
        <p:spPr bwMode="auto">
          <a:xfrm>
            <a:off x="2012950" y="33829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8" name="Line 340"/>
          <p:cNvSpPr>
            <a:spLocks noChangeShapeType="1"/>
          </p:cNvSpPr>
          <p:nvPr/>
        </p:nvSpPr>
        <p:spPr bwMode="auto">
          <a:xfrm>
            <a:off x="2012950" y="33147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9" name="Line 341"/>
          <p:cNvSpPr>
            <a:spLocks noChangeShapeType="1"/>
          </p:cNvSpPr>
          <p:nvPr/>
        </p:nvSpPr>
        <p:spPr bwMode="auto">
          <a:xfrm>
            <a:off x="2012950" y="32448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0" name="Line 342"/>
          <p:cNvSpPr>
            <a:spLocks noChangeShapeType="1"/>
          </p:cNvSpPr>
          <p:nvPr/>
        </p:nvSpPr>
        <p:spPr bwMode="auto">
          <a:xfrm>
            <a:off x="2012950" y="317500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1" name="Line 343"/>
          <p:cNvSpPr>
            <a:spLocks noChangeShapeType="1"/>
          </p:cNvSpPr>
          <p:nvPr/>
        </p:nvSpPr>
        <p:spPr bwMode="auto">
          <a:xfrm>
            <a:off x="2012950" y="310515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2" name="Line 344"/>
          <p:cNvSpPr>
            <a:spLocks noChangeShapeType="1"/>
          </p:cNvSpPr>
          <p:nvPr/>
        </p:nvSpPr>
        <p:spPr bwMode="auto">
          <a:xfrm>
            <a:off x="2012950" y="30368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3" name="Line 345"/>
          <p:cNvSpPr>
            <a:spLocks noChangeShapeType="1"/>
          </p:cNvSpPr>
          <p:nvPr/>
        </p:nvSpPr>
        <p:spPr bwMode="auto">
          <a:xfrm>
            <a:off x="2012950" y="296703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4" name="Line 346"/>
          <p:cNvSpPr>
            <a:spLocks noChangeShapeType="1"/>
          </p:cNvSpPr>
          <p:nvPr/>
        </p:nvSpPr>
        <p:spPr bwMode="auto">
          <a:xfrm>
            <a:off x="2012950" y="289718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5" name="Line 347"/>
          <p:cNvSpPr>
            <a:spLocks noChangeShapeType="1"/>
          </p:cNvSpPr>
          <p:nvPr/>
        </p:nvSpPr>
        <p:spPr bwMode="auto">
          <a:xfrm>
            <a:off x="2012950" y="282733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6" name="Line 348"/>
          <p:cNvSpPr>
            <a:spLocks noChangeShapeType="1"/>
          </p:cNvSpPr>
          <p:nvPr/>
        </p:nvSpPr>
        <p:spPr bwMode="auto">
          <a:xfrm>
            <a:off x="2012950" y="27590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7" name="Line 349"/>
          <p:cNvSpPr>
            <a:spLocks noChangeShapeType="1"/>
          </p:cNvSpPr>
          <p:nvPr/>
        </p:nvSpPr>
        <p:spPr bwMode="auto">
          <a:xfrm>
            <a:off x="2012950" y="26892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8" name="Line 350"/>
          <p:cNvSpPr>
            <a:spLocks noChangeShapeType="1"/>
          </p:cNvSpPr>
          <p:nvPr/>
        </p:nvSpPr>
        <p:spPr bwMode="auto">
          <a:xfrm>
            <a:off x="2012950" y="261937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9" name="Line 351"/>
          <p:cNvSpPr>
            <a:spLocks noChangeShapeType="1"/>
          </p:cNvSpPr>
          <p:nvPr/>
        </p:nvSpPr>
        <p:spPr bwMode="auto">
          <a:xfrm>
            <a:off x="2012950" y="25495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0" name="Line 352"/>
          <p:cNvSpPr>
            <a:spLocks noChangeShapeType="1"/>
          </p:cNvSpPr>
          <p:nvPr/>
        </p:nvSpPr>
        <p:spPr bwMode="auto">
          <a:xfrm>
            <a:off x="2012950" y="24796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1" name="Line 353"/>
          <p:cNvSpPr>
            <a:spLocks noChangeShapeType="1"/>
          </p:cNvSpPr>
          <p:nvPr/>
        </p:nvSpPr>
        <p:spPr bwMode="auto">
          <a:xfrm>
            <a:off x="2012950" y="240982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2" name="Line 354"/>
          <p:cNvSpPr>
            <a:spLocks noChangeShapeType="1"/>
          </p:cNvSpPr>
          <p:nvPr/>
        </p:nvSpPr>
        <p:spPr bwMode="auto">
          <a:xfrm>
            <a:off x="2012950" y="23415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3" name="Line 355"/>
          <p:cNvSpPr>
            <a:spLocks noChangeShapeType="1"/>
          </p:cNvSpPr>
          <p:nvPr/>
        </p:nvSpPr>
        <p:spPr bwMode="auto">
          <a:xfrm>
            <a:off x="2012950" y="227171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4" name="Line 356"/>
          <p:cNvSpPr>
            <a:spLocks noChangeShapeType="1"/>
          </p:cNvSpPr>
          <p:nvPr/>
        </p:nvSpPr>
        <p:spPr bwMode="auto">
          <a:xfrm>
            <a:off x="2012950" y="22018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5" name="Line 357"/>
          <p:cNvSpPr>
            <a:spLocks noChangeShapeType="1"/>
          </p:cNvSpPr>
          <p:nvPr/>
        </p:nvSpPr>
        <p:spPr bwMode="auto">
          <a:xfrm>
            <a:off x="2012950" y="213201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6" name="Line 358"/>
          <p:cNvSpPr>
            <a:spLocks noChangeShapeType="1"/>
          </p:cNvSpPr>
          <p:nvPr/>
        </p:nvSpPr>
        <p:spPr bwMode="auto">
          <a:xfrm>
            <a:off x="2012950" y="20621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7" name="Line 359"/>
          <p:cNvSpPr>
            <a:spLocks noChangeShapeType="1"/>
          </p:cNvSpPr>
          <p:nvPr/>
        </p:nvSpPr>
        <p:spPr bwMode="auto">
          <a:xfrm>
            <a:off x="2012950" y="19939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8" name="Line 360"/>
          <p:cNvSpPr>
            <a:spLocks noChangeShapeType="1"/>
          </p:cNvSpPr>
          <p:nvPr/>
        </p:nvSpPr>
        <p:spPr bwMode="auto">
          <a:xfrm>
            <a:off x="2012950" y="19240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9" name="Line 361"/>
          <p:cNvSpPr>
            <a:spLocks noChangeShapeType="1"/>
          </p:cNvSpPr>
          <p:nvPr/>
        </p:nvSpPr>
        <p:spPr bwMode="auto">
          <a:xfrm>
            <a:off x="2001838" y="4703763"/>
            <a:ext cx="36512"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0" name="Line 362"/>
          <p:cNvSpPr>
            <a:spLocks noChangeShapeType="1"/>
          </p:cNvSpPr>
          <p:nvPr/>
        </p:nvSpPr>
        <p:spPr bwMode="auto">
          <a:xfrm>
            <a:off x="2001838" y="4357688"/>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1" name="Line 363"/>
          <p:cNvSpPr>
            <a:spLocks noChangeShapeType="1"/>
          </p:cNvSpPr>
          <p:nvPr/>
        </p:nvSpPr>
        <p:spPr bwMode="auto">
          <a:xfrm>
            <a:off x="2001838" y="4010025"/>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2" name="Line 364"/>
          <p:cNvSpPr>
            <a:spLocks noChangeShapeType="1"/>
          </p:cNvSpPr>
          <p:nvPr/>
        </p:nvSpPr>
        <p:spPr bwMode="auto">
          <a:xfrm>
            <a:off x="2001838" y="3662363"/>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3" name="Line 365"/>
          <p:cNvSpPr>
            <a:spLocks noChangeShapeType="1"/>
          </p:cNvSpPr>
          <p:nvPr/>
        </p:nvSpPr>
        <p:spPr bwMode="auto">
          <a:xfrm>
            <a:off x="2001838" y="3314700"/>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4" name="Line 366"/>
          <p:cNvSpPr>
            <a:spLocks noChangeShapeType="1"/>
          </p:cNvSpPr>
          <p:nvPr/>
        </p:nvSpPr>
        <p:spPr bwMode="auto">
          <a:xfrm>
            <a:off x="2001838" y="2967038"/>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5" name="Line 367"/>
          <p:cNvSpPr>
            <a:spLocks noChangeShapeType="1"/>
          </p:cNvSpPr>
          <p:nvPr/>
        </p:nvSpPr>
        <p:spPr bwMode="auto">
          <a:xfrm>
            <a:off x="2001838" y="2619375"/>
            <a:ext cx="36512"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6" name="Line 368"/>
          <p:cNvSpPr>
            <a:spLocks noChangeShapeType="1"/>
          </p:cNvSpPr>
          <p:nvPr/>
        </p:nvSpPr>
        <p:spPr bwMode="auto">
          <a:xfrm>
            <a:off x="2001838" y="2271713"/>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7" name="Line 369"/>
          <p:cNvSpPr>
            <a:spLocks noChangeShapeType="1"/>
          </p:cNvSpPr>
          <p:nvPr/>
        </p:nvSpPr>
        <p:spPr bwMode="auto">
          <a:xfrm>
            <a:off x="2001838" y="1924050"/>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8" name="Line 370"/>
          <p:cNvSpPr>
            <a:spLocks noChangeShapeType="1"/>
          </p:cNvSpPr>
          <p:nvPr/>
        </p:nvSpPr>
        <p:spPr bwMode="auto">
          <a:xfrm>
            <a:off x="2038350" y="4703763"/>
            <a:ext cx="4767263"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9" name="Line 371"/>
          <p:cNvSpPr>
            <a:spLocks noChangeShapeType="1"/>
          </p:cNvSpPr>
          <p:nvPr/>
        </p:nvSpPr>
        <p:spPr bwMode="auto">
          <a:xfrm flipV="1">
            <a:off x="2038350"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0" name="Line 372"/>
          <p:cNvSpPr>
            <a:spLocks noChangeShapeType="1"/>
          </p:cNvSpPr>
          <p:nvPr/>
        </p:nvSpPr>
        <p:spPr bwMode="auto">
          <a:xfrm flipV="1">
            <a:off x="2197100"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1" name="Line 373"/>
          <p:cNvSpPr>
            <a:spLocks noChangeShapeType="1"/>
          </p:cNvSpPr>
          <p:nvPr/>
        </p:nvSpPr>
        <p:spPr bwMode="auto">
          <a:xfrm flipV="1">
            <a:off x="2357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2" name="Line 374"/>
          <p:cNvSpPr>
            <a:spLocks noChangeShapeType="1"/>
          </p:cNvSpPr>
          <p:nvPr/>
        </p:nvSpPr>
        <p:spPr bwMode="auto">
          <a:xfrm flipV="1">
            <a:off x="2514600"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3" name="Line 375"/>
          <p:cNvSpPr>
            <a:spLocks noChangeShapeType="1"/>
          </p:cNvSpPr>
          <p:nvPr/>
        </p:nvSpPr>
        <p:spPr bwMode="auto">
          <a:xfrm flipV="1">
            <a:off x="2674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4" name="Line 376"/>
          <p:cNvSpPr>
            <a:spLocks noChangeShapeType="1"/>
          </p:cNvSpPr>
          <p:nvPr/>
        </p:nvSpPr>
        <p:spPr bwMode="auto">
          <a:xfrm flipV="1">
            <a:off x="28336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5" name="Line 377"/>
          <p:cNvSpPr>
            <a:spLocks noChangeShapeType="1"/>
          </p:cNvSpPr>
          <p:nvPr/>
        </p:nvSpPr>
        <p:spPr bwMode="auto">
          <a:xfrm flipV="1">
            <a:off x="2992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6" name="Line 378"/>
          <p:cNvSpPr>
            <a:spLocks noChangeShapeType="1"/>
          </p:cNvSpPr>
          <p:nvPr/>
        </p:nvSpPr>
        <p:spPr bwMode="auto">
          <a:xfrm flipV="1">
            <a:off x="31511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7" name="Line 379"/>
          <p:cNvSpPr>
            <a:spLocks noChangeShapeType="1"/>
          </p:cNvSpPr>
          <p:nvPr/>
        </p:nvSpPr>
        <p:spPr bwMode="auto">
          <a:xfrm flipV="1">
            <a:off x="3309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8" name="Line 380"/>
          <p:cNvSpPr>
            <a:spLocks noChangeShapeType="1"/>
          </p:cNvSpPr>
          <p:nvPr/>
        </p:nvSpPr>
        <p:spPr bwMode="auto">
          <a:xfrm flipV="1">
            <a:off x="34686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9" name="Line 381"/>
          <p:cNvSpPr>
            <a:spLocks noChangeShapeType="1"/>
          </p:cNvSpPr>
          <p:nvPr/>
        </p:nvSpPr>
        <p:spPr bwMode="auto">
          <a:xfrm flipV="1">
            <a:off x="3627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0" name="Line 382"/>
          <p:cNvSpPr>
            <a:spLocks noChangeShapeType="1"/>
          </p:cNvSpPr>
          <p:nvPr/>
        </p:nvSpPr>
        <p:spPr bwMode="auto">
          <a:xfrm flipV="1">
            <a:off x="378618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1" name="Line 383"/>
          <p:cNvSpPr>
            <a:spLocks noChangeShapeType="1"/>
          </p:cNvSpPr>
          <p:nvPr/>
        </p:nvSpPr>
        <p:spPr bwMode="auto">
          <a:xfrm flipV="1">
            <a:off x="3944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2" name="Line 384"/>
          <p:cNvSpPr>
            <a:spLocks noChangeShapeType="1"/>
          </p:cNvSpPr>
          <p:nvPr/>
        </p:nvSpPr>
        <p:spPr bwMode="auto">
          <a:xfrm flipV="1">
            <a:off x="410368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3" name="Line 385"/>
          <p:cNvSpPr>
            <a:spLocks noChangeShapeType="1"/>
          </p:cNvSpPr>
          <p:nvPr/>
        </p:nvSpPr>
        <p:spPr bwMode="auto">
          <a:xfrm flipV="1">
            <a:off x="426243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4" name="Line 386"/>
          <p:cNvSpPr>
            <a:spLocks noChangeShapeType="1"/>
          </p:cNvSpPr>
          <p:nvPr/>
        </p:nvSpPr>
        <p:spPr bwMode="auto">
          <a:xfrm flipV="1">
            <a:off x="44227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5" name="Line 387"/>
          <p:cNvSpPr>
            <a:spLocks noChangeShapeType="1"/>
          </p:cNvSpPr>
          <p:nvPr/>
        </p:nvSpPr>
        <p:spPr bwMode="auto">
          <a:xfrm flipV="1">
            <a:off x="45815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6" name="Line 388"/>
          <p:cNvSpPr>
            <a:spLocks noChangeShapeType="1"/>
          </p:cNvSpPr>
          <p:nvPr/>
        </p:nvSpPr>
        <p:spPr bwMode="auto">
          <a:xfrm flipV="1">
            <a:off x="47402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7" name="Line 389"/>
          <p:cNvSpPr>
            <a:spLocks noChangeShapeType="1"/>
          </p:cNvSpPr>
          <p:nvPr/>
        </p:nvSpPr>
        <p:spPr bwMode="auto">
          <a:xfrm flipV="1">
            <a:off x="48990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8" name="Line 390"/>
          <p:cNvSpPr>
            <a:spLocks noChangeShapeType="1"/>
          </p:cNvSpPr>
          <p:nvPr/>
        </p:nvSpPr>
        <p:spPr bwMode="auto">
          <a:xfrm flipV="1">
            <a:off x="50577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9" name="Line 391"/>
          <p:cNvSpPr>
            <a:spLocks noChangeShapeType="1"/>
          </p:cNvSpPr>
          <p:nvPr/>
        </p:nvSpPr>
        <p:spPr bwMode="auto">
          <a:xfrm flipV="1">
            <a:off x="52165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0" name="Line 392"/>
          <p:cNvSpPr>
            <a:spLocks noChangeShapeType="1"/>
          </p:cNvSpPr>
          <p:nvPr/>
        </p:nvSpPr>
        <p:spPr bwMode="auto">
          <a:xfrm flipV="1">
            <a:off x="53752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1" name="Line 393"/>
          <p:cNvSpPr>
            <a:spLocks noChangeShapeType="1"/>
          </p:cNvSpPr>
          <p:nvPr/>
        </p:nvSpPr>
        <p:spPr bwMode="auto">
          <a:xfrm flipV="1">
            <a:off x="55340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2" name="Line 394"/>
          <p:cNvSpPr>
            <a:spLocks noChangeShapeType="1"/>
          </p:cNvSpPr>
          <p:nvPr/>
        </p:nvSpPr>
        <p:spPr bwMode="auto">
          <a:xfrm flipV="1">
            <a:off x="569277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3" name="Line 395"/>
          <p:cNvSpPr>
            <a:spLocks noChangeShapeType="1"/>
          </p:cNvSpPr>
          <p:nvPr/>
        </p:nvSpPr>
        <p:spPr bwMode="auto">
          <a:xfrm flipV="1">
            <a:off x="58515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4" name="Line 396"/>
          <p:cNvSpPr>
            <a:spLocks noChangeShapeType="1"/>
          </p:cNvSpPr>
          <p:nvPr/>
        </p:nvSpPr>
        <p:spPr bwMode="auto">
          <a:xfrm flipV="1">
            <a:off x="601027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5" name="Line 397"/>
          <p:cNvSpPr>
            <a:spLocks noChangeShapeType="1"/>
          </p:cNvSpPr>
          <p:nvPr/>
        </p:nvSpPr>
        <p:spPr bwMode="auto">
          <a:xfrm flipV="1">
            <a:off x="61690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6" name="Line 398"/>
          <p:cNvSpPr>
            <a:spLocks noChangeShapeType="1"/>
          </p:cNvSpPr>
          <p:nvPr/>
        </p:nvSpPr>
        <p:spPr bwMode="auto">
          <a:xfrm flipV="1">
            <a:off x="632936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7" name="Line 399"/>
          <p:cNvSpPr>
            <a:spLocks noChangeShapeType="1"/>
          </p:cNvSpPr>
          <p:nvPr/>
        </p:nvSpPr>
        <p:spPr bwMode="auto">
          <a:xfrm flipV="1">
            <a:off x="648811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8" name="Line 400"/>
          <p:cNvSpPr>
            <a:spLocks noChangeShapeType="1"/>
          </p:cNvSpPr>
          <p:nvPr/>
        </p:nvSpPr>
        <p:spPr bwMode="auto">
          <a:xfrm flipV="1">
            <a:off x="6646863"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9" name="Line 401"/>
          <p:cNvSpPr>
            <a:spLocks noChangeShapeType="1"/>
          </p:cNvSpPr>
          <p:nvPr/>
        </p:nvSpPr>
        <p:spPr bwMode="auto">
          <a:xfrm flipV="1">
            <a:off x="680561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0" name="Line 402"/>
          <p:cNvSpPr>
            <a:spLocks noChangeShapeType="1"/>
          </p:cNvSpPr>
          <p:nvPr/>
        </p:nvSpPr>
        <p:spPr bwMode="auto">
          <a:xfrm flipV="1">
            <a:off x="2038350"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1" name="Line 403"/>
          <p:cNvSpPr>
            <a:spLocks noChangeShapeType="1"/>
          </p:cNvSpPr>
          <p:nvPr/>
        </p:nvSpPr>
        <p:spPr bwMode="auto">
          <a:xfrm flipV="1">
            <a:off x="2833688"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2" name="Line 404"/>
          <p:cNvSpPr>
            <a:spLocks noChangeShapeType="1"/>
          </p:cNvSpPr>
          <p:nvPr/>
        </p:nvSpPr>
        <p:spPr bwMode="auto">
          <a:xfrm flipV="1">
            <a:off x="3627438"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3" name="Line 405"/>
          <p:cNvSpPr>
            <a:spLocks noChangeShapeType="1"/>
          </p:cNvSpPr>
          <p:nvPr/>
        </p:nvSpPr>
        <p:spPr bwMode="auto">
          <a:xfrm flipV="1">
            <a:off x="4422775"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4" name="Line 406"/>
          <p:cNvSpPr>
            <a:spLocks noChangeShapeType="1"/>
          </p:cNvSpPr>
          <p:nvPr/>
        </p:nvSpPr>
        <p:spPr bwMode="auto">
          <a:xfrm flipV="1">
            <a:off x="5216525"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5" name="Line 407"/>
          <p:cNvSpPr>
            <a:spLocks noChangeShapeType="1"/>
          </p:cNvSpPr>
          <p:nvPr/>
        </p:nvSpPr>
        <p:spPr bwMode="auto">
          <a:xfrm flipV="1">
            <a:off x="6010275"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6" name="Line 408"/>
          <p:cNvSpPr>
            <a:spLocks noChangeShapeType="1"/>
          </p:cNvSpPr>
          <p:nvPr/>
        </p:nvSpPr>
        <p:spPr bwMode="auto">
          <a:xfrm flipV="1">
            <a:off x="6805613"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7" name="Freeform 409"/>
          <p:cNvSpPr>
            <a:spLocks/>
          </p:cNvSpPr>
          <p:nvPr/>
        </p:nvSpPr>
        <p:spPr bwMode="auto">
          <a:xfrm>
            <a:off x="2236788" y="3960813"/>
            <a:ext cx="1985962" cy="65087"/>
          </a:xfrm>
          <a:custGeom>
            <a:avLst/>
            <a:gdLst>
              <a:gd name="T0" fmla="*/ 0 w 3477"/>
              <a:gd name="T1" fmla="*/ 116 h 116"/>
              <a:gd name="T2" fmla="*/ 110 w 3477"/>
              <a:gd name="T3" fmla="*/ 113 h 116"/>
              <a:gd name="T4" fmla="*/ 221 w 3477"/>
              <a:gd name="T5" fmla="*/ 110 h 116"/>
              <a:gd name="T6" fmla="*/ 335 w 3477"/>
              <a:gd name="T7" fmla="*/ 108 h 116"/>
              <a:gd name="T8" fmla="*/ 449 w 3477"/>
              <a:gd name="T9" fmla="*/ 107 h 116"/>
              <a:gd name="T10" fmla="*/ 565 w 3477"/>
              <a:gd name="T11" fmla="*/ 105 h 116"/>
              <a:gd name="T12" fmla="*/ 682 w 3477"/>
              <a:gd name="T13" fmla="*/ 103 h 116"/>
              <a:gd name="T14" fmla="*/ 918 w 3477"/>
              <a:gd name="T15" fmla="*/ 102 h 116"/>
              <a:gd name="T16" fmla="*/ 1155 w 3477"/>
              <a:gd name="T17" fmla="*/ 102 h 116"/>
              <a:gd name="T18" fmla="*/ 1394 w 3477"/>
              <a:gd name="T19" fmla="*/ 102 h 116"/>
              <a:gd name="T20" fmla="*/ 1632 w 3477"/>
              <a:gd name="T21" fmla="*/ 100 h 116"/>
              <a:gd name="T22" fmla="*/ 1866 w 3477"/>
              <a:gd name="T23" fmla="*/ 99 h 116"/>
              <a:gd name="T24" fmla="*/ 1983 w 3477"/>
              <a:gd name="T25" fmla="*/ 97 h 116"/>
              <a:gd name="T26" fmla="*/ 2097 w 3477"/>
              <a:gd name="T27" fmla="*/ 96 h 116"/>
              <a:gd name="T28" fmla="*/ 2211 w 3477"/>
              <a:gd name="T29" fmla="*/ 94 h 116"/>
              <a:gd name="T30" fmla="*/ 2322 w 3477"/>
              <a:gd name="T31" fmla="*/ 91 h 116"/>
              <a:gd name="T32" fmla="*/ 2433 w 3477"/>
              <a:gd name="T33" fmla="*/ 88 h 116"/>
              <a:gd name="T34" fmla="*/ 2541 w 3477"/>
              <a:gd name="T35" fmla="*/ 85 h 116"/>
              <a:gd name="T36" fmla="*/ 2648 w 3477"/>
              <a:gd name="T37" fmla="*/ 80 h 116"/>
              <a:gd name="T38" fmla="*/ 2751 w 3477"/>
              <a:gd name="T39" fmla="*/ 76 h 116"/>
              <a:gd name="T40" fmla="*/ 2853 w 3477"/>
              <a:gd name="T41" fmla="*/ 70 h 116"/>
              <a:gd name="T42" fmla="*/ 2952 w 3477"/>
              <a:gd name="T43" fmla="*/ 62 h 116"/>
              <a:gd name="T44" fmla="*/ 3047 w 3477"/>
              <a:gd name="T45" fmla="*/ 54 h 116"/>
              <a:gd name="T46" fmla="*/ 3141 w 3477"/>
              <a:gd name="T47" fmla="*/ 46 h 116"/>
              <a:gd name="T48" fmla="*/ 3231 w 3477"/>
              <a:gd name="T49" fmla="*/ 36 h 116"/>
              <a:gd name="T50" fmla="*/ 3315 w 3477"/>
              <a:gd name="T51" fmla="*/ 25 h 116"/>
              <a:gd name="T52" fmla="*/ 3399 w 3477"/>
              <a:gd name="T53" fmla="*/ 14 h 116"/>
              <a:gd name="T54" fmla="*/ 3477 w 3477"/>
              <a:gd name="T5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77" h="116">
                <a:moveTo>
                  <a:pt x="0" y="116"/>
                </a:moveTo>
                <a:lnTo>
                  <a:pt x="110" y="113"/>
                </a:lnTo>
                <a:lnTo>
                  <a:pt x="221" y="110"/>
                </a:lnTo>
                <a:lnTo>
                  <a:pt x="335" y="108"/>
                </a:lnTo>
                <a:lnTo>
                  <a:pt x="449" y="107"/>
                </a:lnTo>
                <a:lnTo>
                  <a:pt x="565" y="105"/>
                </a:lnTo>
                <a:lnTo>
                  <a:pt x="682" y="103"/>
                </a:lnTo>
                <a:lnTo>
                  <a:pt x="918" y="102"/>
                </a:lnTo>
                <a:lnTo>
                  <a:pt x="1155" y="102"/>
                </a:lnTo>
                <a:lnTo>
                  <a:pt x="1394" y="102"/>
                </a:lnTo>
                <a:lnTo>
                  <a:pt x="1632" y="100"/>
                </a:lnTo>
                <a:lnTo>
                  <a:pt x="1866" y="99"/>
                </a:lnTo>
                <a:lnTo>
                  <a:pt x="1983" y="97"/>
                </a:lnTo>
                <a:lnTo>
                  <a:pt x="2097" y="96"/>
                </a:lnTo>
                <a:lnTo>
                  <a:pt x="2211" y="94"/>
                </a:lnTo>
                <a:lnTo>
                  <a:pt x="2322" y="91"/>
                </a:lnTo>
                <a:lnTo>
                  <a:pt x="2433" y="88"/>
                </a:lnTo>
                <a:lnTo>
                  <a:pt x="2541" y="85"/>
                </a:lnTo>
                <a:lnTo>
                  <a:pt x="2648" y="80"/>
                </a:lnTo>
                <a:lnTo>
                  <a:pt x="2751" y="76"/>
                </a:lnTo>
                <a:lnTo>
                  <a:pt x="2853" y="70"/>
                </a:lnTo>
                <a:lnTo>
                  <a:pt x="2952" y="62"/>
                </a:lnTo>
                <a:lnTo>
                  <a:pt x="3047" y="54"/>
                </a:lnTo>
                <a:lnTo>
                  <a:pt x="3141" y="46"/>
                </a:lnTo>
                <a:lnTo>
                  <a:pt x="3231" y="36"/>
                </a:lnTo>
                <a:lnTo>
                  <a:pt x="3315" y="25"/>
                </a:lnTo>
                <a:lnTo>
                  <a:pt x="3399" y="14"/>
                </a:lnTo>
                <a:lnTo>
                  <a:pt x="3477"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298" name="Freeform 410"/>
          <p:cNvSpPr>
            <a:spLocks/>
          </p:cNvSpPr>
          <p:nvPr/>
        </p:nvSpPr>
        <p:spPr bwMode="auto">
          <a:xfrm>
            <a:off x="4222750" y="3519488"/>
            <a:ext cx="819150" cy="441325"/>
          </a:xfrm>
          <a:custGeom>
            <a:avLst/>
            <a:gdLst>
              <a:gd name="T0" fmla="*/ 0 w 1433"/>
              <a:gd name="T1" fmla="*/ 773 h 773"/>
              <a:gd name="T2" fmla="*/ 73 w 1433"/>
              <a:gd name="T3" fmla="*/ 759 h 773"/>
              <a:gd name="T4" fmla="*/ 144 w 1433"/>
              <a:gd name="T5" fmla="*/ 747 h 773"/>
              <a:gd name="T6" fmla="*/ 210 w 1433"/>
              <a:gd name="T7" fmla="*/ 733 h 773"/>
              <a:gd name="T8" fmla="*/ 272 w 1433"/>
              <a:gd name="T9" fmla="*/ 721 h 773"/>
              <a:gd name="T10" fmla="*/ 332 w 1433"/>
              <a:gd name="T11" fmla="*/ 707 h 773"/>
              <a:gd name="T12" fmla="*/ 389 w 1433"/>
              <a:gd name="T13" fmla="*/ 695 h 773"/>
              <a:gd name="T14" fmla="*/ 443 w 1433"/>
              <a:gd name="T15" fmla="*/ 681 h 773"/>
              <a:gd name="T16" fmla="*/ 495 w 1433"/>
              <a:gd name="T17" fmla="*/ 667 h 773"/>
              <a:gd name="T18" fmla="*/ 545 w 1433"/>
              <a:gd name="T19" fmla="*/ 653 h 773"/>
              <a:gd name="T20" fmla="*/ 591 w 1433"/>
              <a:gd name="T21" fmla="*/ 638 h 773"/>
              <a:gd name="T22" fmla="*/ 637 w 1433"/>
              <a:gd name="T23" fmla="*/ 622 h 773"/>
              <a:gd name="T24" fmla="*/ 680 w 1433"/>
              <a:gd name="T25" fmla="*/ 607 h 773"/>
              <a:gd name="T26" fmla="*/ 722 w 1433"/>
              <a:gd name="T27" fmla="*/ 590 h 773"/>
              <a:gd name="T28" fmla="*/ 762 w 1433"/>
              <a:gd name="T29" fmla="*/ 572 h 773"/>
              <a:gd name="T30" fmla="*/ 801 w 1433"/>
              <a:gd name="T31" fmla="*/ 553 h 773"/>
              <a:gd name="T32" fmla="*/ 838 w 1433"/>
              <a:gd name="T33" fmla="*/ 533 h 773"/>
              <a:gd name="T34" fmla="*/ 875 w 1433"/>
              <a:gd name="T35" fmla="*/ 513 h 773"/>
              <a:gd name="T36" fmla="*/ 912 w 1433"/>
              <a:gd name="T37" fmla="*/ 490 h 773"/>
              <a:gd name="T38" fmla="*/ 946 w 1433"/>
              <a:gd name="T39" fmla="*/ 467 h 773"/>
              <a:gd name="T40" fmla="*/ 981 w 1433"/>
              <a:gd name="T41" fmla="*/ 442 h 773"/>
              <a:gd name="T42" fmla="*/ 1016 w 1433"/>
              <a:gd name="T43" fmla="*/ 416 h 773"/>
              <a:gd name="T44" fmla="*/ 1050 w 1433"/>
              <a:gd name="T45" fmla="*/ 388 h 773"/>
              <a:gd name="T46" fmla="*/ 1086 w 1433"/>
              <a:gd name="T47" fmla="*/ 359 h 773"/>
              <a:gd name="T48" fmla="*/ 1120 w 1433"/>
              <a:gd name="T49" fmla="*/ 327 h 773"/>
              <a:gd name="T50" fmla="*/ 1155 w 1433"/>
              <a:gd name="T51" fmla="*/ 294 h 773"/>
              <a:gd name="T52" fmla="*/ 1192 w 1433"/>
              <a:gd name="T53" fmla="*/ 259 h 773"/>
              <a:gd name="T54" fmla="*/ 1229 w 1433"/>
              <a:gd name="T55" fmla="*/ 220 h 773"/>
              <a:gd name="T56" fmla="*/ 1268 w 1433"/>
              <a:gd name="T57" fmla="*/ 182 h 773"/>
              <a:gd name="T58" fmla="*/ 1306 w 1433"/>
              <a:gd name="T59" fmla="*/ 140 h 773"/>
              <a:gd name="T60" fmla="*/ 1346 w 1433"/>
              <a:gd name="T61" fmla="*/ 96 h 773"/>
              <a:gd name="T62" fmla="*/ 1390 w 1433"/>
              <a:gd name="T63" fmla="*/ 50 h 773"/>
              <a:gd name="T64" fmla="*/ 1433 w 1433"/>
              <a:gd name="T6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3" h="773">
                <a:moveTo>
                  <a:pt x="0" y="773"/>
                </a:moveTo>
                <a:lnTo>
                  <a:pt x="73" y="759"/>
                </a:lnTo>
                <a:lnTo>
                  <a:pt x="144" y="747"/>
                </a:lnTo>
                <a:lnTo>
                  <a:pt x="210" y="733"/>
                </a:lnTo>
                <a:lnTo>
                  <a:pt x="272" y="721"/>
                </a:lnTo>
                <a:lnTo>
                  <a:pt x="332" y="707"/>
                </a:lnTo>
                <a:lnTo>
                  <a:pt x="389" y="695"/>
                </a:lnTo>
                <a:lnTo>
                  <a:pt x="443" y="681"/>
                </a:lnTo>
                <a:lnTo>
                  <a:pt x="495" y="667"/>
                </a:lnTo>
                <a:lnTo>
                  <a:pt x="545" y="653"/>
                </a:lnTo>
                <a:lnTo>
                  <a:pt x="591" y="638"/>
                </a:lnTo>
                <a:lnTo>
                  <a:pt x="637" y="622"/>
                </a:lnTo>
                <a:lnTo>
                  <a:pt x="680" y="607"/>
                </a:lnTo>
                <a:lnTo>
                  <a:pt x="722" y="590"/>
                </a:lnTo>
                <a:lnTo>
                  <a:pt x="762" y="572"/>
                </a:lnTo>
                <a:lnTo>
                  <a:pt x="801" y="553"/>
                </a:lnTo>
                <a:lnTo>
                  <a:pt x="838" y="533"/>
                </a:lnTo>
                <a:lnTo>
                  <a:pt x="875" y="513"/>
                </a:lnTo>
                <a:lnTo>
                  <a:pt x="912" y="490"/>
                </a:lnTo>
                <a:lnTo>
                  <a:pt x="946" y="467"/>
                </a:lnTo>
                <a:lnTo>
                  <a:pt x="981" y="442"/>
                </a:lnTo>
                <a:lnTo>
                  <a:pt x="1016" y="416"/>
                </a:lnTo>
                <a:lnTo>
                  <a:pt x="1050" y="388"/>
                </a:lnTo>
                <a:lnTo>
                  <a:pt x="1086" y="359"/>
                </a:lnTo>
                <a:lnTo>
                  <a:pt x="1120" y="327"/>
                </a:lnTo>
                <a:lnTo>
                  <a:pt x="1155" y="294"/>
                </a:lnTo>
                <a:lnTo>
                  <a:pt x="1192" y="259"/>
                </a:lnTo>
                <a:lnTo>
                  <a:pt x="1229" y="220"/>
                </a:lnTo>
                <a:lnTo>
                  <a:pt x="1268" y="182"/>
                </a:lnTo>
                <a:lnTo>
                  <a:pt x="1306" y="140"/>
                </a:lnTo>
                <a:lnTo>
                  <a:pt x="1346" y="96"/>
                </a:lnTo>
                <a:lnTo>
                  <a:pt x="1390" y="50"/>
                </a:lnTo>
                <a:lnTo>
                  <a:pt x="1433"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299" name="Freeform 411"/>
          <p:cNvSpPr>
            <a:spLocks/>
          </p:cNvSpPr>
          <p:nvPr/>
        </p:nvSpPr>
        <p:spPr bwMode="auto">
          <a:xfrm>
            <a:off x="5041900" y="2082800"/>
            <a:ext cx="850900" cy="1436688"/>
          </a:xfrm>
          <a:custGeom>
            <a:avLst/>
            <a:gdLst>
              <a:gd name="T0" fmla="*/ 0 w 1489"/>
              <a:gd name="T1" fmla="*/ 2514 h 2514"/>
              <a:gd name="T2" fmla="*/ 46 w 1489"/>
              <a:gd name="T3" fmla="*/ 2462 h 2514"/>
              <a:gd name="T4" fmla="*/ 91 w 1489"/>
              <a:gd name="T5" fmla="*/ 2405 h 2514"/>
              <a:gd name="T6" fmla="*/ 137 w 1489"/>
              <a:gd name="T7" fmla="*/ 2345 h 2514"/>
              <a:gd name="T8" fmla="*/ 183 w 1489"/>
              <a:gd name="T9" fmla="*/ 2283 h 2514"/>
              <a:gd name="T10" fmla="*/ 230 w 1489"/>
              <a:gd name="T11" fmla="*/ 2219 h 2514"/>
              <a:gd name="T12" fmla="*/ 276 w 1489"/>
              <a:gd name="T13" fmla="*/ 2151 h 2514"/>
              <a:gd name="T14" fmla="*/ 322 w 1489"/>
              <a:gd name="T15" fmla="*/ 2080 h 2514"/>
              <a:gd name="T16" fmla="*/ 368 w 1489"/>
              <a:gd name="T17" fmla="*/ 2008 h 2514"/>
              <a:gd name="T18" fmla="*/ 415 w 1489"/>
              <a:gd name="T19" fmla="*/ 1934 h 2514"/>
              <a:gd name="T20" fmla="*/ 461 w 1489"/>
              <a:gd name="T21" fmla="*/ 1857 h 2514"/>
              <a:gd name="T22" fmla="*/ 507 w 1489"/>
              <a:gd name="T23" fmla="*/ 1778 h 2514"/>
              <a:gd name="T24" fmla="*/ 553 w 1489"/>
              <a:gd name="T25" fmla="*/ 1698 h 2514"/>
              <a:gd name="T26" fmla="*/ 601 w 1489"/>
              <a:gd name="T27" fmla="*/ 1618 h 2514"/>
              <a:gd name="T28" fmla="*/ 647 w 1489"/>
              <a:gd name="T29" fmla="*/ 1535 h 2514"/>
              <a:gd name="T30" fmla="*/ 694 w 1489"/>
              <a:gd name="T31" fmla="*/ 1450 h 2514"/>
              <a:gd name="T32" fmla="*/ 741 w 1489"/>
              <a:gd name="T33" fmla="*/ 1365 h 2514"/>
              <a:gd name="T34" fmla="*/ 834 w 1489"/>
              <a:gd name="T35" fmla="*/ 1193 h 2514"/>
              <a:gd name="T36" fmla="*/ 928 w 1489"/>
              <a:gd name="T37" fmla="*/ 1019 h 2514"/>
              <a:gd name="T38" fmla="*/ 1022 w 1489"/>
              <a:gd name="T39" fmla="*/ 843 h 2514"/>
              <a:gd name="T40" fmla="*/ 1116 w 1489"/>
              <a:gd name="T41" fmla="*/ 669 h 2514"/>
              <a:gd name="T42" fmla="*/ 1209 w 1489"/>
              <a:gd name="T43" fmla="*/ 495 h 2514"/>
              <a:gd name="T44" fmla="*/ 1303 w 1489"/>
              <a:gd name="T45" fmla="*/ 326 h 2514"/>
              <a:gd name="T46" fmla="*/ 1349 w 1489"/>
              <a:gd name="T47" fmla="*/ 243 h 2514"/>
              <a:gd name="T48" fmla="*/ 1397 w 1489"/>
              <a:gd name="T49" fmla="*/ 160 h 2514"/>
              <a:gd name="T50" fmla="*/ 1443 w 1489"/>
              <a:gd name="T51" fmla="*/ 80 h 2514"/>
              <a:gd name="T52" fmla="*/ 1489 w 1489"/>
              <a:gd name="T5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9" h="2514">
                <a:moveTo>
                  <a:pt x="0" y="2514"/>
                </a:moveTo>
                <a:lnTo>
                  <a:pt x="46" y="2462"/>
                </a:lnTo>
                <a:lnTo>
                  <a:pt x="91" y="2405"/>
                </a:lnTo>
                <a:lnTo>
                  <a:pt x="137" y="2345"/>
                </a:lnTo>
                <a:lnTo>
                  <a:pt x="183" y="2283"/>
                </a:lnTo>
                <a:lnTo>
                  <a:pt x="230" y="2219"/>
                </a:lnTo>
                <a:lnTo>
                  <a:pt x="276" y="2151"/>
                </a:lnTo>
                <a:lnTo>
                  <a:pt x="322" y="2080"/>
                </a:lnTo>
                <a:lnTo>
                  <a:pt x="368" y="2008"/>
                </a:lnTo>
                <a:lnTo>
                  <a:pt x="415" y="1934"/>
                </a:lnTo>
                <a:lnTo>
                  <a:pt x="461" y="1857"/>
                </a:lnTo>
                <a:lnTo>
                  <a:pt x="507" y="1778"/>
                </a:lnTo>
                <a:lnTo>
                  <a:pt x="553" y="1698"/>
                </a:lnTo>
                <a:lnTo>
                  <a:pt x="601" y="1618"/>
                </a:lnTo>
                <a:lnTo>
                  <a:pt x="647" y="1535"/>
                </a:lnTo>
                <a:lnTo>
                  <a:pt x="694" y="1450"/>
                </a:lnTo>
                <a:lnTo>
                  <a:pt x="741" y="1365"/>
                </a:lnTo>
                <a:lnTo>
                  <a:pt x="834" y="1193"/>
                </a:lnTo>
                <a:lnTo>
                  <a:pt x="928" y="1019"/>
                </a:lnTo>
                <a:lnTo>
                  <a:pt x="1022" y="843"/>
                </a:lnTo>
                <a:lnTo>
                  <a:pt x="1116" y="669"/>
                </a:lnTo>
                <a:lnTo>
                  <a:pt x="1209" y="495"/>
                </a:lnTo>
                <a:lnTo>
                  <a:pt x="1303" y="326"/>
                </a:lnTo>
                <a:lnTo>
                  <a:pt x="1349" y="243"/>
                </a:lnTo>
                <a:lnTo>
                  <a:pt x="1397" y="160"/>
                </a:lnTo>
                <a:lnTo>
                  <a:pt x="1443" y="80"/>
                </a:lnTo>
                <a:lnTo>
                  <a:pt x="1489"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300" name="Freeform 412"/>
          <p:cNvSpPr>
            <a:spLocks/>
          </p:cNvSpPr>
          <p:nvPr/>
        </p:nvSpPr>
        <p:spPr bwMode="auto">
          <a:xfrm>
            <a:off x="2203450" y="3992563"/>
            <a:ext cx="68263" cy="66675"/>
          </a:xfrm>
          <a:custGeom>
            <a:avLst/>
            <a:gdLst>
              <a:gd name="T0" fmla="*/ 58 w 117"/>
              <a:gd name="T1" fmla="*/ 0 h 117"/>
              <a:gd name="T2" fmla="*/ 117 w 117"/>
              <a:gd name="T3" fmla="*/ 59 h 117"/>
              <a:gd name="T4" fmla="*/ 58 w 117"/>
              <a:gd name="T5" fmla="*/ 117 h 117"/>
              <a:gd name="T6" fmla="*/ 0 w 117"/>
              <a:gd name="T7" fmla="*/ 59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9"/>
                </a:lnTo>
                <a:lnTo>
                  <a:pt x="58" y="117"/>
                </a:lnTo>
                <a:lnTo>
                  <a:pt x="0" y="59"/>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1" name="Freeform 413"/>
          <p:cNvSpPr>
            <a:spLocks/>
          </p:cNvSpPr>
          <p:nvPr/>
        </p:nvSpPr>
        <p:spPr bwMode="auto">
          <a:xfrm>
            <a:off x="4189413" y="3927475"/>
            <a:ext cx="68262" cy="66675"/>
          </a:xfrm>
          <a:custGeom>
            <a:avLst/>
            <a:gdLst>
              <a:gd name="T0" fmla="*/ 58 w 117"/>
              <a:gd name="T1" fmla="*/ 0 h 117"/>
              <a:gd name="T2" fmla="*/ 117 w 117"/>
              <a:gd name="T3" fmla="*/ 58 h 117"/>
              <a:gd name="T4" fmla="*/ 58 w 117"/>
              <a:gd name="T5" fmla="*/ 117 h 117"/>
              <a:gd name="T6" fmla="*/ 0 w 117"/>
              <a:gd name="T7" fmla="*/ 58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8"/>
                </a:lnTo>
                <a:lnTo>
                  <a:pt x="58" y="117"/>
                </a:lnTo>
                <a:lnTo>
                  <a:pt x="0" y="58"/>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2" name="Freeform 414"/>
          <p:cNvSpPr>
            <a:spLocks/>
          </p:cNvSpPr>
          <p:nvPr/>
        </p:nvSpPr>
        <p:spPr bwMode="auto">
          <a:xfrm>
            <a:off x="5008563" y="3486150"/>
            <a:ext cx="66675" cy="66675"/>
          </a:xfrm>
          <a:custGeom>
            <a:avLst/>
            <a:gdLst>
              <a:gd name="T0" fmla="*/ 59 w 117"/>
              <a:gd name="T1" fmla="*/ 0 h 117"/>
              <a:gd name="T2" fmla="*/ 117 w 117"/>
              <a:gd name="T3" fmla="*/ 58 h 117"/>
              <a:gd name="T4" fmla="*/ 59 w 117"/>
              <a:gd name="T5" fmla="*/ 117 h 117"/>
              <a:gd name="T6" fmla="*/ 0 w 117"/>
              <a:gd name="T7" fmla="*/ 58 h 117"/>
              <a:gd name="T8" fmla="*/ 59 w 117"/>
              <a:gd name="T9" fmla="*/ 0 h 117"/>
            </a:gdLst>
            <a:ahLst/>
            <a:cxnLst>
              <a:cxn ang="0">
                <a:pos x="T0" y="T1"/>
              </a:cxn>
              <a:cxn ang="0">
                <a:pos x="T2" y="T3"/>
              </a:cxn>
              <a:cxn ang="0">
                <a:pos x="T4" y="T5"/>
              </a:cxn>
              <a:cxn ang="0">
                <a:pos x="T6" y="T7"/>
              </a:cxn>
              <a:cxn ang="0">
                <a:pos x="T8" y="T9"/>
              </a:cxn>
            </a:cxnLst>
            <a:rect l="0" t="0" r="r" b="b"/>
            <a:pathLst>
              <a:path w="117" h="117">
                <a:moveTo>
                  <a:pt x="59" y="0"/>
                </a:moveTo>
                <a:lnTo>
                  <a:pt x="117" y="58"/>
                </a:lnTo>
                <a:lnTo>
                  <a:pt x="59" y="117"/>
                </a:lnTo>
                <a:lnTo>
                  <a:pt x="0" y="58"/>
                </a:lnTo>
                <a:lnTo>
                  <a:pt x="59" y="0"/>
                </a:lnTo>
                <a:close/>
              </a:path>
            </a:pathLst>
          </a:custGeom>
          <a:solidFill>
            <a:srgbClr val="FF00FF"/>
          </a:solidFill>
          <a:ln w="7620">
            <a:solidFill>
              <a:schemeClr val="tx1"/>
            </a:solidFill>
            <a:prstDash val="solid"/>
            <a:round/>
            <a:headEnd/>
            <a:tailEnd/>
          </a:ln>
        </p:spPr>
        <p:txBody>
          <a:bodyPr/>
          <a:lstStyle/>
          <a:p>
            <a:endParaRPr lang="de-DE"/>
          </a:p>
        </p:txBody>
      </p:sp>
      <p:sp>
        <p:nvSpPr>
          <p:cNvPr id="294303" name="Freeform 415"/>
          <p:cNvSpPr>
            <a:spLocks/>
          </p:cNvSpPr>
          <p:nvPr/>
        </p:nvSpPr>
        <p:spPr bwMode="auto">
          <a:xfrm>
            <a:off x="5859463" y="2049463"/>
            <a:ext cx="66675" cy="66675"/>
          </a:xfrm>
          <a:custGeom>
            <a:avLst/>
            <a:gdLst>
              <a:gd name="T0" fmla="*/ 58 w 117"/>
              <a:gd name="T1" fmla="*/ 0 h 117"/>
              <a:gd name="T2" fmla="*/ 117 w 117"/>
              <a:gd name="T3" fmla="*/ 59 h 117"/>
              <a:gd name="T4" fmla="*/ 58 w 117"/>
              <a:gd name="T5" fmla="*/ 117 h 117"/>
              <a:gd name="T6" fmla="*/ 0 w 117"/>
              <a:gd name="T7" fmla="*/ 59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9"/>
                </a:lnTo>
                <a:lnTo>
                  <a:pt x="58" y="117"/>
                </a:lnTo>
                <a:lnTo>
                  <a:pt x="0" y="59"/>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4" name="Rectangle 416"/>
          <p:cNvSpPr>
            <a:spLocks noChangeArrowheads="1"/>
          </p:cNvSpPr>
          <p:nvPr/>
        </p:nvSpPr>
        <p:spPr bwMode="auto">
          <a:xfrm>
            <a:off x="1884363" y="463867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0</a:t>
            </a:r>
            <a:endParaRPr lang="ru-RU"/>
          </a:p>
        </p:txBody>
      </p:sp>
      <p:sp>
        <p:nvSpPr>
          <p:cNvPr id="294305" name="Rectangle 417"/>
          <p:cNvSpPr>
            <a:spLocks noChangeArrowheads="1"/>
          </p:cNvSpPr>
          <p:nvPr/>
        </p:nvSpPr>
        <p:spPr bwMode="auto">
          <a:xfrm>
            <a:off x="1884363" y="428942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2</a:t>
            </a:r>
            <a:endParaRPr lang="ru-RU"/>
          </a:p>
        </p:txBody>
      </p:sp>
      <p:sp>
        <p:nvSpPr>
          <p:cNvPr id="294306" name="Rectangle 418"/>
          <p:cNvSpPr>
            <a:spLocks noChangeArrowheads="1"/>
          </p:cNvSpPr>
          <p:nvPr/>
        </p:nvSpPr>
        <p:spPr bwMode="auto">
          <a:xfrm>
            <a:off x="1884363" y="3943350"/>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4</a:t>
            </a:r>
            <a:endParaRPr lang="ru-RU"/>
          </a:p>
        </p:txBody>
      </p:sp>
      <p:sp>
        <p:nvSpPr>
          <p:cNvPr id="294307" name="Rectangle 419"/>
          <p:cNvSpPr>
            <a:spLocks noChangeArrowheads="1"/>
          </p:cNvSpPr>
          <p:nvPr/>
        </p:nvSpPr>
        <p:spPr bwMode="auto">
          <a:xfrm>
            <a:off x="1884363" y="3595688"/>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6</a:t>
            </a:r>
            <a:endParaRPr lang="ru-RU"/>
          </a:p>
        </p:txBody>
      </p:sp>
      <p:sp>
        <p:nvSpPr>
          <p:cNvPr id="294308" name="Rectangle 420"/>
          <p:cNvSpPr>
            <a:spLocks noChangeArrowheads="1"/>
          </p:cNvSpPr>
          <p:nvPr/>
        </p:nvSpPr>
        <p:spPr bwMode="auto">
          <a:xfrm>
            <a:off x="1884363" y="324802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8</a:t>
            </a:r>
            <a:endParaRPr lang="ru-RU"/>
          </a:p>
        </p:txBody>
      </p:sp>
      <p:sp>
        <p:nvSpPr>
          <p:cNvPr id="294309" name="Rectangle 421"/>
          <p:cNvSpPr>
            <a:spLocks noChangeArrowheads="1"/>
          </p:cNvSpPr>
          <p:nvPr/>
        </p:nvSpPr>
        <p:spPr bwMode="auto">
          <a:xfrm>
            <a:off x="1819275" y="2898775"/>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10</a:t>
            </a:r>
            <a:endParaRPr lang="ru-RU"/>
          </a:p>
        </p:txBody>
      </p:sp>
      <p:sp>
        <p:nvSpPr>
          <p:cNvPr id="294310" name="Rectangle 422"/>
          <p:cNvSpPr>
            <a:spLocks noChangeArrowheads="1"/>
          </p:cNvSpPr>
          <p:nvPr/>
        </p:nvSpPr>
        <p:spPr bwMode="auto">
          <a:xfrm>
            <a:off x="1819275" y="2552700"/>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12</a:t>
            </a:r>
            <a:endParaRPr lang="ru-RU"/>
          </a:p>
        </p:txBody>
      </p:sp>
      <p:sp>
        <p:nvSpPr>
          <p:cNvPr id="294311" name="Rectangle 423"/>
          <p:cNvSpPr>
            <a:spLocks noChangeArrowheads="1"/>
          </p:cNvSpPr>
          <p:nvPr/>
        </p:nvSpPr>
        <p:spPr bwMode="auto">
          <a:xfrm>
            <a:off x="1819275" y="2205038"/>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14</a:t>
            </a:r>
            <a:endParaRPr lang="ru-RU"/>
          </a:p>
        </p:txBody>
      </p:sp>
      <p:sp>
        <p:nvSpPr>
          <p:cNvPr id="294312" name="Rectangle 424"/>
          <p:cNvSpPr>
            <a:spLocks noChangeArrowheads="1"/>
          </p:cNvSpPr>
          <p:nvPr/>
        </p:nvSpPr>
        <p:spPr bwMode="auto">
          <a:xfrm>
            <a:off x="1819275" y="1857375"/>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16</a:t>
            </a:r>
            <a:endParaRPr lang="ru-RU"/>
          </a:p>
        </p:txBody>
      </p:sp>
      <p:sp>
        <p:nvSpPr>
          <p:cNvPr id="294313" name="Rectangle 425"/>
          <p:cNvSpPr>
            <a:spLocks noChangeArrowheads="1"/>
          </p:cNvSpPr>
          <p:nvPr/>
        </p:nvSpPr>
        <p:spPr bwMode="auto">
          <a:xfrm>
            <a:off x="1892300" y="4806950"/>
            <a:ext cx="382588" cy="184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0,215</a:t>
            </a:r>
            <a:endParaRPr lang="ru-RU"/>
          </a:p>
        </p:txBody>
      </p:sp>
      <p:sp>
        <p:nvSpPr>
          <p:cNvPr id="294314" name="Rectangle 426"/>
          <p:cNvSpPr>
            <a:spLocks noChangeArrowheads="1"/>
          </p:cNvSpPr>
          <p:nvPr/>
        </p:nvSpPr>
        <p:spPr bwMode="auto">
          <a:xfrm>
            <a:off x="2686050" y="4806950"/>
            <a:ext cx="349250" cy="195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0,235</a:t>
            </a:r>
            <a:endParaRPr lang="ru-RU"/>
          </a:p>
        </p:txBody>
      </p:sp>
      <p:sp>
        <p:nvSpPr>
          <p:cNvPr id="294315" name="Rectangle 427"/>
          <p:cNvSpPr>
            <a:spLocks noChangeArrowheads="1"/>
          </p:cNvSpPr>
          <p:nvPr/>
        </p:nvSpPr>
        <p:spPr bwMode="auto">
          <a:xfrm>
            <a:off x="3481388" y="4806950"/>
            <a:ext cx="347662" cy="16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0,255</a:t>
            </a:r>
            <a:endParaRPr lang="ru-RU"/>
          </a:p>
        </p:txBody>
      </p:sp>
      <p:sp>
        <p:nvSpPr>
          <p:cNvPr id="294316" name="Rectangle 428"/>
          <p:cNvSpPr>
            <a:spLocks noChangeArrowheads="1"/>
          </p:cNvSpPr>
          <p:nvPr/>
        </p:nvSpPr>
        <p:spPr bwMode="auto">
          <a:xfrm>
            <a:off x="4276725" y="4806950"/>
            <a:ext cx="393700" cy="184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0,275</a:t>
            </a:r>
            <a:endParaRPr lang="ru-RU"/>
          </a:p>
        </p:txBody>
      </p:sp>
      <p:sp>
        <p:nvSpPr>
          <p:cNvPr id="294317" name="Rectangle 429"/>
          <p:cNvSpPr>
            <a:spLocks noChangeArrowheads="1"/>
          </p:cNvSpPr>
          <p:nvPr/>
        </p:nvSpPr>
        <p:spPr bwMode="auto">
          <a:xfrm>
            <a:off x="5070475" y="4806950"/>
            <a:ext cx="377825" cy="14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0,295</a:t>
            </a:r>
            <a:endParaRPr lang="ru-RU"/>
          </a:p>
        </p:txBody>
      </p:sp>
      <p:sp>
        <p:nvSpPr>
          <p:cNvPr id="294318" name="Rectangle 430"/>
          <p:cNvSpPr>
            <a:spLocks noChangeArrowheads="1"/>
          </p:cNvSpPr>
          <p:nvPr/>
        </p:nvSpPr>
        <p:spPr bwMode="auto">
          <a:xfrm>
            <a:off x="5864225" y="4806950"/>
            <a:ext cx="374650" cy="160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0,315</a:t>
            </a:r>
            <a:endParaRPr lang="ru-RU"/>
          </a:p>
        </p:txBody>
      </p:sp>
      <p:sp>
        <p:nvSpPr>
          <p:cNvPr id="294319" name="Rectangle 431"/>
          <p:cNvSpPr>
            <a:spLocks noChangeArrowheads="1"/>
          </p:cNvSpPr>
          <p:nvPr/>
        </p:nvSpPr>
        <p:spPr bwMode="auto">
          <a:xfrm>
            <a:off x="6659563" y="4806950"/>
            <a:ext cx="336550" cy="15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0,335</a:t>
            </a:r>
            <a:endParaRPr lang="ru-RU"/>
          </a:p>
        </p:txBody>
      </p:sp>
      <p:sp>
        <p:nvSpPr>
          <p:cNvPr id="294320" name="AutoShape 432"/>
          <p:cNvSpPr>
            <a:spLocks noChangeArrowheads="1"/>
          </p:cNvSpPr>
          <p:nvPr/>
        </p:nvSpPr>
        <p:spPr bwMode="auto">
          <a:xfrm>
            <a:off x="6089650" y="4321175"/>
            <a:ext cx="103188" cy="71438"/>
          </a:xfrm>
          <a:prstGeom prst="flowChartMerge">
            <a:avLst/>
          </a:prstGeom>
          <a:solidFill>
            <a:srgbClr val="00FF00"/>
          </a:solidFill>
          <a:ln w="9525">
            <a:solidFill>
              <a:schemeClr val="tx1"/>
            </a:solidFill>
            <a:miter lim="800000"/>
            <a:headEnd/>
            <a:tailEnd/>
          </a:ln>
        </p:spPr>
        <p:txBody>
          <a:bodyPr/>
          <a:lstStyle/>
          <a:p>
            <a:endParaRPr lang="de-DE"/>
          </a:p>
        </p:txBody>
      </p:sp>
      <p:sp>
        <p:nvSpPr>
          <p:cNvPr id="294321" name="Rectangle 433"/>
          <p:cNvSpPr>
            <a:spLocks noChangeArrowheads="1"/>
          </p:cNvSpPr>
          <p:nvPr/>
        </p:nvSpPr>
        <p:spPr bwMode="auto">
          <a:xfrm>
            <a:off x="2127250" y="1946275"/>
            <a:ext cx="2265363" cy="22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Erosion rate/energy input, g/(GJ</a:t>
            </a:r>
            <a:r>
              <a:rPr lang="en-US" sz="1000">
                <a:latin typeface="Arial" pitchFamily="34" charset="0"/>
                <a:sym typeface="Symbol" pitchFamily="18" charset="2"/>
              </a:rPr>
              <a:t></a:t>
            </a:r>
            <a:r>
              <a:rPr lang="en-US" sz="1000">
                <a:latin typeface="Arial" pitchFamily="34" charset="0"/>
              </a:rPr>
              <a:t>min)</a:t>
            </a:r>
            <a:endParaRPr lang="ru-RU"/>
          </a:p>
        </p:txBody>
      </p:sp>
      <p:sp>
        <p:nvSpPr>
          <p:cNvPr id="294322" name="Rectangle 434"/>
          <p:cNvSpPr>
            <a:spLocks noChangeArrowheads="1"/>
          </p:cNvSpPr>
          <p:nvPr/>
        </p:nvSpPr>
        <p:spPr bwMode="auto">
          <a:xfrm>
            <a:off x="6032500" y="2047875"/>
            <a:ext cx="617538" cy="206375"/>
          </a:xfrm>
          <a:prstGeom prst="rect">
            <a:avLst/>
          </a:prstGeom>
          <a:solidFill>
            <a:srgbClr val="FFFFFF"/>
          </a:solidFill>
          <a:ln w="9525">
            <a:solidFill>
              <a:schemeClr val="tx1"/>
            </a:solidFill>
            <a:miter lim="800000"/>
            <a:headEnd/>
            <a:tailEnd/>
          </a:ln>
        </p:spPr>
        <p:txBody>
          <a:bodyPr lIns="0" tIns="0" rIns="0" bIns="0"/>
          <a:lstStyle/>
          <a:p>
            <a:pPr algn="r"/>
            <a:r>
              <a:rPr lang="en-US" sz="1000">
                <a:solidFill>
                  <a:schemeClr val="bg2"/>
                </a:solidFill>
                <a:latin typeface="Arial" pitchFamily="34" charset="0"/>
              </a:rPr>
              <a:t>ARV</a:t>
            </a:r>
            <a:r>
              <a:rPr lang="ru-RU" sz="1000">
                <a:solidFill>
                  <a:schemeClr val="bg2"/>
                </a:solidFill>
                <a:latin typeface="Arial" pitchFamily="34" charset="0"/>
              </a:rPr>
              <a:t>-1</a:t>
            </a:r>
            <a:endParaRPr lang="ru-RU">
              <a:solidFill>
                <a:schemeClr val="bg2"/>
              </a:solidFill>
            </a:endParaRPr>
          </a:p>
        </p:txBody>
      </p:sp>
      <p:sp>
        <p:nvSpPr>
          <p:cNvPr id="294323" name="Rectangle 435"/>
          <p:cNvSpPr>
            <a:spLocks noChangeArrowheads="1"/>
          </p:cNvSpPr>
          <p:nvPr/>
        </p:nvSpPr>
        <p:spPr bwMode="auto">
          <a:xfrm>
            <a:off x="5148263" y="4967288"/>
            <a:ext cx="1827212" cy="190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Electric current in the arc, kA</a:t>
            </a:r>
            <a:endParaRPr lang="ru-RU"/>
          </a:p>
        </p:txBody>
      </p:sp>
      <p:sp>
        <p:nvSpPr>
          <p:cNvPr id="294324" name="Rectangle 436"/>
          <p:cNvSpPr>
            <a:spLocks noChangeArrowheads="1"/>
          </p:cNvSpPr>
          <p:nvPr/>
        </p:nvSpPr>
        <p:spPr bwMode="auto">
          <a:xfrm>
            <a:off x="6032500" y="2254250"/>
            <a:ext cx="617538" cy="204788"/>
          </a:xfrm>
          <a:prstGeom prst="rect">
            <a:avLst/>
          </a:prstGeom>
          <a:solidFill>
            <a:srgbClr val="FFFFFF"/>
          </a:solidFill>
          <a:ln w="9525">
            <a:solidFill>
              <a:schemeClr val="tx1"/>
            </a:solidFill>
            <a:miter lim="800000"/>
            <a:headEnd/>
            <a:tailEnd/>
          </a:ln>
        </p:spPr>
        <p:txBody>
          <a:bodyPr lIns="0" tIns="0" rIns="0" bIns="0"/>
          <a:lstStyle/>
          <a:p>
            <a:pPr algn="r"/>
            <a:r>
              <a:rPr lang="en-US" sz="1000">
                <a:solidFill>
                  <a:schemeClr val="bg2"/>
                </a:solidFill>
                <a:latin typeface="Arial" pitchFamily="34" charset="0"/>
              </a:rPr>
              <a:t>R</a:t>
            </a:r>
            <a:r>
              <a:rPr lang="ru-RU" sz="1000">
                <a:solidFill>
                  <a:schemeClr val="bg2"/>
                </a:solidFill>
                <a:latin typeface="Arial" pitchFamily="34" charset="0"/>
              </a:rPr>
              <a:t>4340</a:t>
            </a:r>
            <a:endParaRPr lang="ru-RU">
              <a:solidFill>
                <a:schemeClr val="bg2"/>
              </a:solidFill>
            </a:endParaRPr>
          </a:p>
        </p:txBody>
      </p:sp>
      <p:sp>
        <p:nvSpPr>
          <p:cNvPr id="294325" name="AutoShape 437"/>
          <p:cNvSpPr>
            <a:spLocks noChangeArrowheads="1"/>
          </p:cNvSpPr>
          <p:nvPr/>
        </p:nvSpPr>
        <p:spPr bwMode="auto">
          <a:xfrm>
            <a:off x="6083300" y="2305050"/>
            <a:ext cx="103188" cy="71438"/>
          </a:xfrm>
          <a:prstGeom prst="flowChartMerge">
            <a:avLst/>
          </a:prstGeom>
          <a:solidFill>
            <a:srgbClr val="00FF00"/>
          </a:solidFill>
          <a:ln w="9525">
            <a:solidFill>
              <a:schemeClr val="tx1"/>
            </a:solidFill>
            <a:miter lim="800000"/>
            <a:headEnd/>
            <a:tailEnd/>
          </a:ln>
        </p:spPr>
        <p:txBody>
          <a:bodyPr/>
          <a:lstStyle/>
          <a:p>
            <a:endParaRPr lang="de-DE"/>
          </a:p>
        </p:txBody>
      </p:sp>
      <p:sp>
        <p:nvSpPr>
          <p:cNvPr id="294326" name="Rectangle 438"/>
          <p:cNvSpPr>
            <a:spLocks noChangeArrowheads="1"/>
          </p:cNvSpPr>
          <p:nvPr/>
        </p:nvSpPr>
        <p:spPr bwMode="auto">
          <a:xfrm rot="1964164">
            <a:off x="6078538" y="2089150"/>
            <a:ext cx="71437" cy="71438"/>
          </a:xfrm>
          <a:prstGeom prst="rect">
            <a:avLst/>
          </a:prstGeom>
          <a:solidFill>
            <a:srgbClr val="FF00FF"/>
          </a:solidFill>
          <a:ln w="9525">
            <a:solidFill>
              <a:schemeClr val="tx1"/>
            </a:solidFill>
            <a:miter lim="800000"/>
            <a:headEnd/>
            <a:tailEnd/>
          </a:ln>
        </p:spPr>
        <p:txBody>
          <a:bodyPr/>
          <a:lstStyle/>
          <a:p>
            <a:endParaRPr lang="de-DE"/>
          </a:p>
        </p:txBody>
      </p:sp>
      <p:sp>
        <p:nvSpPr>
          <p:cNvPr id="294329" name="Rectangle 441"/>
          <p:cNvSpPr>
            <a:spLocks noChangeArrowheads="1"/>
          </p:cNvSpPr>
          <p:nvPr/>
        </p:nvSpPr>
        <p:spPr bwMode="auto">
          <a:xfrm>
            <a:off x="215900" y="6021388"/>
            <a:ext cx="87487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1500">
                <a:effectLst>
                  <a:outerShdw blurRad="38100" dist="38100" dir="2700000" algn="tl">
                    <a:srgbClr val="000000"/>
                  </a:outerShdw>
                </a:effectLst>
              </a:rPr>
              <a:t>(Test TOP-2 has been excluded from consideration due to small part of energy supplied to corium)</a:t>
            </a:r>
            <a:endParaRPr lang="ru-RU" sz="1500">
              <a:effectLst>
                <a:outerShdw blurRad="38100" dist="38100" dir="2700000" algn="tl">
                  <a:srgbClr val="00000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DA2F73A-E7F1-4BC4-BD41-3F27D1E9A620}" type="slidenum">
              <a:rPr lang="ru-RU"/>
              <a:pPr/>
              <a:t>24</a:t>
            </a:fld>
            <a:endParaRPr lang="ru-RU"/>
          </a:p>
        </p:txBody>
      </p:sp>
      <p:sp>
        <p:nvSpPr>
          <p:cNvPr id="284674" name="Rectangle 2"/>
          <p:cNvSpPr>
            <a:spLocks noGrp="1" noChangeArrowheads="1"/>
          </p:cNvSpPr>
          <p:nvPr>
            <p:ph type="title"/>
          </p:nvPr>
        </p:nvSpPr>
        <p:spPr>
          <a:xfrm>
            <a:off x="250825" y="476250"/>
            <a:ext cx="8642350" cy="828675"/>
          </a:xfrm>
        </p:spPr>
        <p:txBody>
          <a:bodyPr/>
          <a:lstStyle/>
          <a:p>
            <a:pPr algn="ctr"/>
            <a:r>
              <a:rPr lang="en-US" sz="2800" b="1"/>
              <a:t>Analysis of plasmatrons operation</a:t>
            </a:r>
            <a:endParaRPr lang="ru-RU" sz="2800" b="1"/>
          </a:p>
        </p:txBody>
      </p:sp>
      <p:pic>
        <p:nvPicPr>
          <p:cNvPr id="284681" name="Picture 9" descr="elec_140_1z_zaz"/>
          <p:cNvPicPr>
            <a:picLocks noChangeAspect="1" noChangeArrowheads="1"/>
          </p:cNvPicPr>
          <p:nvPr/>
        </p:nvPicPr>
        <p:blipFill>
          <a:blip r:embed="rId3">
            <a:extLst>
              <a:ext uri="{28A0092B-C50C-407E-A947-70E740481C1C}">
                <a14:useLocalDpi xmlns:a14="http://schemas.microsoft.com/office/drawing/2010/main" val="0"/>
              </a:ext>
            </a:extLst>
          </a:blip>
          <a:srcRect b="14400"/>
          <a:stretch>
            <a:fillRect/>
          </a:stretch>
        </p:blipFill>
        <p:spPr bwMode="auto">
          <a:xfrm>
            <a:off x="215900" y="1989138"/>
            <a:ext cx="320357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83" name="Rectangle 11"/>
          <p:cNvSpPr>
            <a:spLocks noChangeArrowheads="1"/>
          </p:cNvSpPr>
          <p:nvPr/>
        </p:nvSpPr>
        <p:spPr bwMode="auto">
          <a:xfrm>
            <a:off x="3959225" y="1989138"/>
            <a:ext cx="4643438"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120000"/>
              <a:buFontTx/>
              <a:buChar char="•"/>
            </a:pPr>
            <a:r>
              <a:rPr lang="en-US" sz="2000">
                <a:effectLst>
                  <a:outerShdw blurRad="38100" dist="38100" dir="2700000" algn="tl">
                    <a:srgbClr val="000000"/>
                  </a:outerShdw>
                </a:effectLst>
              </a:rPr>
              <a:t>About 70% of arc energy is released in the inner electrode nozzle;</a:t>
            </a:r>
          </a:p>
          <a:p>
            <a:pPr>
              <a:spcBef>
                <a:spcPct val="20000"/>
              </a:spcBef>
              <a:buClr>
                <a:schemeClr val="hlink"/>
              </a:buClr>
              <a:buSzPct val="120000"/>
              <a:buFontTx/>
              <a:buChar char="•"/>
            </a:pPr>
            <a:r>
              <a:rPr lang="en-US" altLang="ja-JP" sz="2000">
                <a:effectLst>
                  <a:outerShdw blurRad="38100" dist="38100" dir="2700000" algn="tl">
                    <a:srgbClr val="000000"/>
                  </a:outerShdw>
                </a:effectLst>
                <a:ea typeface="MS PGothic" pitchFamily="34" charset="-128"/>
              </a:rPr>
              <a:t>Presence of dust in the inter-electrode space makes arc burning more stable, but create some resistance for heat transfer from inner electrode to outer; one</a:t>
            </a:r>
          </a:p>
          <a:p>
            <a:pPr>
              <a:spcBef>
                <a:spcPct val="20000"/>
              </a:spcBef>
              <a:buClr>
                <a:schemeClr val="hlink"/>
              </a:buClr>
              <a:buSzPct val="120000"/>
              <a:buFontTx/>
              <a:buChar char="•"/>
            </a:pPr>
            <a:r>
              <a:rPr lang="ru-RU" altLang="ja-JP" sz="2000">
                <a:effectLst>
                  <a:outerShdw blurRad="38100" dist="38100" dir="2700000" algn="tl">
                    <a:srgbClr val="000000"/>
                  </a:outerShdw>
                </a:effectLst>
              </a:rPr>
              <a:t> </a:t>
            </a:r>
            <a:r>
              <a:rPr lang="en-US" altLang="ja-JP" sz="2000">
                <a:effectLst>
                  <a:outerShdw blurRad="38100" dist="38100" dir="2700000" algn="tl">
                    <a:srgbClr val="000000"/>
                  </a:outerShdw>
                </a:effectLst>
                <a:ea typeface="MS PGothic" pitchFamily="34" charset="-128"/>
              </a:rPr>
              <a:t>Soot deposit on the inner surface of outer electrode decreases the effective thermal conductivity of nozzle wall</a:t>
            </a:r>
            <a:endParaRPr lang="ru-RU" sz="2000">
              <a:effectLst>
                <a:outerShdw blurRad="38100" dist="38100" dir="2700000" algn="tl">
                  <a:srgbClr val="00000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A315CD71-BC2F-4BF9-8DC5-9E71A26E9EC5}" type="slidenum">
              <a:rPr lang="ru-RU"/>
              <a:pPr/>
              <a:t>25</a:t>
            </a:fld>
            <a:endParaRPr lang="ru-RU"/>
          </a:p>
        </p:txBody>
      </p:sp>
      <p:sp>
        <p:nvSpPr>
          <p:cNvPr id="285698" name="Rectangle 2"/>
          <p:cNvSpPr>
            <a:spLocks noGrp="1" noChangeArrowheads="1"/>
          </p:cNvSpPr>
          <p:nvPr>
            <p:ph type="title"/>
          </p:nvPr>
        </p:nvSpPr>
        <p:spPr>
          <a:xfrm>
            <a:off x="457200" y="292100"/>
            <a:ext cx="8229600" cy="1084263"/>
          </a:xfrm>
        </p:spPr>
        <p:txBody>
          <a:bodyPr/>
          <a:lstStyle/>
          <a:p>
            <a:pPr algn="ctr"/>
            <a:r>
              <a:rPr lang="en-US" sz="2800" b="1"/>
              <a:t>Summary on TOP tests results</a:t>
            </a:r>
            <a:endParaRPr lang="ru-RU" sz="2800" b="1"/>
          </a:p>
        </p:txBody>
      </p:sp>
      <p:sp>
        <p:nvSpPr>
          <p:cNvPr id="285699" name="Rectangle 3"/>
          <p:cNvSpPr>
            <a:spLocks noGrp="1" noChangeArrowheads="1"/>
          </p:cNvSpPr>
          <p:nvPr>
            <p:ph type="body" idx="1"/>
          </p:nvPr>
        </p:nvSpPr>
        <p:spPr>
          <a:xfrm>
            <a:off x="395288" y="1628775"/>
            <a:ext cx="8229600" cy="4537075"/>
          </a:xfrm>
        </p:spPr>
        <p:txBody>
          <a:bodyPr/>
          <a:lstStyle/>
          <a:p>
            <a:pPr>
              <a:lnSpc>
                <a:spcPct val="80000"/>
              </a:lnSpc>
              <a:buFontTx/>
              <a:buNone/>
            </a:pPr>
            <a:r>
              <a:rPr lang="en-US" sz="2400"/>
              <a:t>Main results of TOP tests are:</a:t>
            </a:r>
          </a:p>
          <a:p>
            <a:pPr>
              <a:lnSpc>
                <a:spcPct val="80000"/>
              </a:lnSpc>
            </a:pPr>
            <a:r>
              <a:rPr lang="en-US" sz="2200"/>
              <a:t>Application of thermal insulation on the outer surface of RPV model allows the temperature increase up to level of physico-chemical interaction “corium-steel”;</a:t>
            </a:r>
          </a:p>
          <a:p>
            <a:pPr>
              <a:lnSpc>
                <a:spcPct val="80000"/>
              </a:lnSpc>
            </a:pPr>
            <a:r>
              <a:rPr lang="en-US" sz="2200"/>
              <a:t>Protective coating on graphite electrodes showed its reliability against molten corium attack;</a:t>
            </a:r>
          </a:p>
          <a:p>
            <a:pPr>
              <a:lnSpc>
                <a:spcPct val="80000"/>
              </a:lnSpc>
            </a:pPr>
            <a:r>
              <a:rPr lang="en-US" sz="2200"/>
              <a:t>Design of plasmatrons ensures the operation of device for decay heat modeling during 2 hours and more;</a:t>
            </a:r>
          </a:p>
          <a:p>
            <a:pPr>
              <a:lnSpc>
                <a:spcPct val="80000"/>
              </a:lnSpc>
            </a:pPr>
            <a:r>
              <a:rPr lang="en-US" sz="2200">
                <a:solidFill>
                  <a:schemeClr val="hlink"/>
                </a:solidFill>
              </a:rPr>
              <a:t>Usage of R4340 graphite for electrode nozzle making could allow to prolong the plasmatrons operation up to 3 hours (to be specified); </a:t>
            </a:r>
          </a:p>
          <a:p>
            <a:pPr>
              <a:lnSpc>
                <a:spcPct val="80000"/>
              </a:lnSpc>
            </a:pPr>
            <a:r>
              <a:rPr lang="en-US" sz="2200"/>
              <a:t>Increase of plasmatrons power up to 18…19 kW could allow to increase of corium mass in integral test via preliminary approx. 10 kg loading of corium into test section.</a:t>
            </a:r>
            <a:endParaRPr lang="ru-RU"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386CE545-510F-4731-A7E5-7C1DE990AB48}" type="slidenum">
              <a:rPr lang="ru-RU"/>
              <a:pPr/>
              <a:t>26</a:t>
            </a:fld>
            <a:endParaRPr lang="ru-RU"/>
          </a:p>
        </p:txBody>
      </p:sp>
      <p:sp>
        <p:nvSpPr>
          <p:cNvPr id="21506" name="Rectangle 2"/>
          <p:cNvSpPr>
            <a:spLocks noGrp="1" noChangeArrowheads="1"/>
          </p:cNvSpPr>
          <p:nvPr>
            <p:ph type="title"/>
          </p:nvPr>
        </p:nvSpPr>
        <p:spPr/>
        <p:txBody>
          <a:bodyPr/>
          <a:lstStyle/>
          <a:p>
            <a:pPr algn="ctr"/>
            <a:r>
              <a:rPr lang="en-US" sz="3200" b="1"/>
              <a:t>Conclusions</a:t>
            </a:r>
          </a:p>
        </p:txBody>
      </p:sp>
      <p:sp>
        <p:nvSpPr>
          <p:cNvPr id="21507" name="Rectangle 3"/>
          <p:cNvSpPr>
            <a:spLocks noGrp="1" noChangeArrowheads="1"/>
          </p:cNvSpPr>
          <p:nvPr>
            <p:ph type="body" idx="1"/>
          </p:nvPr>
        </p:nvSpPr>
        <p:spPr>
          <a:xfrm>
            <a:off x="179388" y="1700213"/>
            <a:ext cx="8713787" cy="4284662"/>
          </a:xfrm>
        </p:spPr>
        <p:txBody>
          <a:bodyPr/>
          <a:lstStyle/>
          <a:p>
            <a:pPr>
              <a:lnSpc>
                <a:spcPct val="80000"/>
              </a:lnSpc>
              <a:spcBef>
                <a:spcPct val="40000"/>
              </a:spcBef>
            </a:pPr>
            <a:r>
              <a:rPr lang="en-US" sz="2800"/>
              <a:t>Basic works of project Working Plan are under way.</a:t>
            </a:r>
          </a:p>
          <a:p>
            <a:pPr>
              <a:lnSpc>
                <a:spcPct val="80000"/>
              </a:lnSpc>
              <a:spcBef>
                <a:spcPct val="40000"/>
              </a:spcBef>
            </a:pPr>
            <a:r>
              <a:rPr lang="en-US" sz="2800"/>
              <a:t>Technique of Zr- coating application on electrode nozzles was worked out.</a:t>
            </a:r>
          </a:p>
          <a:p>
            <a:pPr>
              <a:lnSpc>
                <a:spcPct val="80000"/>
              </a:lnSpc>
              <a:spcBef>
                <a:spcPct val="40000"/>
              </a:spcBef>
            </a:pPr>
            <a:r>
              <a:rPr lang="en-US" sz="2800"/>
              <a:t>Six tests with one plasmatrons in prototypic corium have been conducted. Post-test research are almost finished.</a:t>
            </a:r>
          </a:p>
          <a:p>
            <a:pPr>
              <a:lnSpc>
                <a:spcPct val="80000"/>
              </a:lnSpc>
              <a:spcBef>
                <a:spcPct val="40000"/>
              </a:spcBef>
            </a:pPr>
            <a:r>
              <a:rPr lang="en-US" sz="2800"/>
              <a:t>Testing of plasmatrons in “free” condition have been performed.</a:t>
            </a:r>
          </a:p>
          <a:p>
            <a:pPr>
              <a:lnSpc>
                <a:spcPct val="80000"/>
              </a:lnSpc>
              <a:spcBef>
                <a:spcPct val="40000"/>
              </a:spcBef>
            </a:pPr>
            <a:r>
              <a:rPr lang="en-US" sz="2800">
                <a:solidFill>
                  <a:schemeClr val="hlink"/>
                </a:solidFill>
              </a:rPr>
              <a:t>Problem of materials and equipment necessary for large scale have been continued.</a:t>
            </a:r>
            <a:r>
              <a:rPr lang="en-US" sz="2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168E4764-CE19-4B2B-872A-0898437A6CBF}" type="slidenum">
              <a:rPr lang="ru-RU"/>
              <a:pPr/>
              <a:t>3</a:t>
            </a:fld>
            <a:endParaRPr lang="ru-RU"/>
          </a:p>
        </p:txBody>
      </p:sp>
      <p:sp>
        <p:nvSpPr>
          <p:cNvPr id="88066" name="Rectangle 2"/>
          <p:cNvSpPr>
            <a:spLocks noGrp="1" noChangeArrowheads="1"/>
          </p:cNvSpPr>
          <p:nvPr>
            <p:ph type="title"/>
          </p:nvPr>
        </p:nvSpPr>
        <p:spPr>
          <a:xfrm>
            <a:off x="468313" y="333375"/>
            <a:ext cx="8229600" cy="863600"/>
          </a:xfrm>
        </p:spPr>
        <p:txBody>
          <a:bodyPr/>
          <a:lstStyle/>
          <a:p>
            <a:pPr algn="ctr"/>
            <a:r>
              <a:rPr lang="en-US" sz="3200" b="1"/>
              <a:t>Introduction</a:t>
            </a:r>
            <a:endParaRPr lang="ru-RU" sz="3200" b="1"/>
          </a:p>
        </p:txBody>
      </p:sp>
      <p:sp>
        <p:nvSpPr>
          <p:cNvPr id="88067" name="Rectangle 3"/>
          <p:cNvSpPr>
            <a:spLocks noGrp="1" noChangeArrowheads="1"/>
          </p:cNvSpPr>
          <p:nvPr>
            <p:ph type="body" idx="1"/>
          </p:nvPr>
        </p:nvSpPr>
        <p:spPr>
          <a:xfrm>
            <a:off x="457200" y="1484313"/>
            <a:ext cx="8229600" cy="4392612"/>
          </a:xfrm>
        </p:spPr>
        <p:txBody>
          <a:bodyPr/>
          <a:lstStyle/>
          <a:p>
            <a:pPr>
              <a:lnSpc>
                <a:spcPct val="80000"/>
              </a:lnSpc>
              <a:spcBef>
                <a:spcPct val="40000"/>
              </a:spcBef>
            </a:pPr>
            <a:r>
              <a:rPr lang="en-US" sz="2400">
                <a:solidFill>
                  <a:schemeClr val="hlink"/>
                </a:solidFill>
              </a:rPr>
              <a:t>Project K-1265 has been started from May 1, 2006.</a:t>
            </a:r>
          </a:p>
          <a:p>
            <a:pPr>
              <a:lnSpc>
                <a:spcPct val="80000"/>
              </a:lnSpc>
              <a:spcBef>
                <a:spcPct val="40000"/>
              </a:spcBef>
            </a:pPr>
            <a:r>
              <a:rPr lang="en-US" sz="2400"/>
              <a:t>Operations are fulfilled according to the confirmed Working Plan (for today while there are no terminated operations).</a:t>
            </a:r>
          </a:p>
          <a:p>
            <a:pPr>
              <a:lnSpc>
                <a:spcPct val="80000"/>
              </a:lnSpc>
              <a:spcBef>
                <a:spcPct val="40000"/>
              </a:spcBef>
            </a:pPr>
            <a:r>
              <a:rPr lang="en-US" sz="2400">
                <a:solidFill>
                  <a:schemeClr val="hlink"/>
                </a:solidFill>
              </a:rPr>
              <a:t>Ongoing task are:</a:t>
            </a:r>
          </a:p>
          <a:p>
            <a:pPr>
              <a:lnSpc>
                <a:spcPct val="80000"/>
              </a:lnSpc>
              <a:spcBef>
                <a:spcPct val="40000"/>
              </a:spcBef>
            </a:pPr>
            <a:r>
              <a:rPr lang="en-US" sz="2400"/>
              <a:t>Modernization of test facilities, optimization of melting process and simulation of decay heat.</a:t>
            </a:r>
            <a:endParaRPr lang="en-US" sz="2400">
              <a:solidFill>
                <a:schemeClr val="hlink"/>
              </a:solidFill>
            </a:endParaRPr>
          </a:p>
          <a:p>
            <a:pPr>
              <a:lnSpc>
                <a:spcPct val="80000"/>
              </a:lnSpc>
              <a:spcBef>
                <a:spcPct val="40000"/>
              </a:spcBef>
            </a:pPr>
            <a:r>
              <a:rPr lang="en-US" sz="2400"/>
              <a:t>Calculation support of experiments.</a:t>
            </a:r>
          </a:p>
          <a:p>
            <a:pPr>
              <a:lnSpc>
                <a:spcPct val="80000"/>
              </a:lnSpc>
              <a:spcBef>
                <a:spcPct val="40000"/>
              </a:spcBef>
            </a:pPr>
            <a:r>
              <a:rPr lang="en-US" sz="2400"/>
              <a:t>Post-test analysis.</a:t>
            </a:r>
            <a:endParaRPr lang="en-US" sz="2400">
              <a:solidFill>
                <a:schemeClr val="hlink"/>
              </a:solidFill>
            </a:endParaRPr>
          </a:p>
          <a:p>
            <a:pPr>
              <a:lnSpc>
                <a:spcPct val="80000"/>
              </a:lnSpc>
              <a:spcBef>
                <a:spcPct val="40000"/>
              </a:spcBef>
            </a:pPr>
            <a:r>
              <a:rPr lang="en-US" sz="2400">
                <a:solidFill>
                  <a:schemeClr val="hlink"/>
                </a:solidFill>
              </a:rPr>
              <a:t>Problem of major task performance (large scale tests) because to materials and equipment delivery delay.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B6993CB8-F001-4899-8FF9-64D9531EC6F2}" type="slidenum">
              <a:rPr lang="ru-RU"/>
              <a:pPr/>
              <a:t>4</a:t>
            </a:fld>
            <a:endParaRPr lang="ru-RU"/>
          </a:p>
        </p:txBody>
      </p:sp>
      <p:sp>
        <p:nvSpPr>
          <p:cNvPr id="320514" name="Rectangle 2"/>
          <p:cNvSpPr>
            <a:spLocks noGrp="1" noChangeArrowheads="1"/>
          </p:cNvSpPr>
          <p:nvPr>
            <p:ph type="title"/>
          </p:nvPr>
        </p:nvSpPr>
        <p:spPr>
          <a:xfrm>
            <a:off x="468313" y="333375"/>
            <a:ext cx="8229600" cy="828675"/>
          </a:xfrm>
        </p:spPr>
        <p:txBody>
          <a:bodyPr/>
          <a:lstStyle/>
          <a:p>
            <a:pPr algn="ctr"/>
            <a:r>
              <a:rPr lang="en-US" sz="2800" b="1"/>
              <a:t>Testing of device for decay heat modeling</a:t>
            </a:r>
            <a:endParaRPr lang="ru-RU" sz="2800" b="1"/>
          </a:p>
        </p:txBody>
      </p:sp>
      <p:sp>
        <p:nvSpPr>
          <p:cNvPr id="320515" name="Rectangle 3"/>
          <p:cNvSpPr>
            <a:spLocks noGrp="1" noChangeArrowheads="1"/>
          </p:cNvSpPr>
          <p:nvPr>
            <p:ph type="body" idx="1"/>
          </p:nvPr>
        </p:nvSpPr>
        <p:spPr>
          <a:xfrm>
            <a:off x="431800" y="1449388"/>
            <a:ext cx="8229600" cy="4572000"/>
          </a:xfrm>
        </p:spPr>
        <p:txBody>
          <a:bodyPr/>
          <a:lstStyle/>
          <a:p>
            <a:pPr>
              <a:buFontTx/>
              <a:buNone/>
            </a:pPr>
            <a:r>
              <a:rPr lang="en-US" sz="2400"/>
              <a:t>Testing of plasmatrons modes</a:t>
            </a:r>
          </a:p>
          <a:p>
            <a:r>
              <a:rPr lang="en-US" sz="2400"/>
              <a:t>It has been found that increase of plasmatrons power is possible using nitrogen as a work medium in inter-electrode space, but arc burning stability strongly depended on gas pressure in the facility pressure vessel;</a:t>
            </a:r>
          </a:p>
          <a:p>
            <a:r>
              <a:rPr lang="en-US" sz="2400"/>
              <a:t>Plasmatrons power is lower at usage of argon gas as a work medium, but arc burning is more stable and not depends on gas pressure in the facility pressure vessel;</a:t>
            </a:r>
          </a:p>
          <a:p>
            <a:r>
              <a:rPr lang="en-US" sz="2400"/>
              <a:t>Current in the electric arc is higher at usage of argon gas as a work medium what leads to intense erosion of inner electrode nozzle (plasmatrons life-time is short)</a:t>
            </a:r>
            <a:endParaRPr lang="ru-RU"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86BD864A-F116-4117-AF96-1D9695E7A04F}" type="slidenum">
              <a:rPr lang="ru-RU"/>
              <a:pPr/>
              <a:t>5</a:t>
            </a:fld>
            <a:endParaRPr lang="ru-RU"/>
          </a:p>
        </p:txBody>
      </p:sp>
      <p:sp>
        <p:nvSpPr>
          <p:cNvPr id="322562" name="Rectangle 2"/>
          <p:cNvSpPr>
            <a:spLocks noGrp="1" noChangeArrowheads="1"/>
          </p:cNvSpPr>
          <p:nvPr>
            <p:ph type="title"/>
          </p:nvPr>
        </p:nvSpPr>
        <p:spPr>
          <a:xfrm>
            <a:off x="468313" y="512763"/>
            <a:ext cx="8229600" cy="828675"/>
          </a:xfrm>
        </p:spPr>
        <p:txBody>
          <a:bodyPr/>
          <a:lstStyle/>
          <a:p>
            <a:pPr algn="ctr"/>
            <a:r>
              <a:rPr lang="en-US" sz="2800" b="1"/>
              <a:t>Testing of device for decay heat modeling</a:t>
            </a:r>
            <a:endParaRPr lang="ru-RU" sz="2800" b="1"/>
          </a:p>
        </p:txBody>
      </p:sp>
      <p:sp>
        <p:nvSpPr>
          <p:cNvPr id="322563" name="Rectangle 3"/>
          <p:cNvSpPr>
            <a:spLocks noGrp="1" noChangeArrowheads="1"/>
          </p:cNvSpPr>
          <p:nvPr>
            <p:ph type="body" idx="1"/>
          </p:nvPr>
        </p:nvSpPr>
        <p:spPr>
          <a:xfrm>
            <a:off x="431800" y="1449388"/>
            <a:ext cx="8229600" cy="4608512"/>
          </a:xfrm>
        </p:spPr>
        <p:txBody>
          <a:bodyPr/>
          <a:lstStyle/>
          <a:p>
            <a:pPr>
              <a:lnSpc>
                <a:spcPct val="90000"/>
              </a:lnSpc>
              <a:buFontTx/>
              <a:buNone/>
            </a:pPr>
            <a:r>
              <a:rPr lang="en-US" sz="2800"/>
              <a:t>Objectives</a:t>
            </a:r>
          </a:p>
          <a:p>
            <a:pPr>
              <a:lnSpc>
                <a:spcPct val="90000"/>
              </a:lnSpc>
              <a:spcBef>
                <a:spcPct val="40000"/>
              </a:spcBef>
            </a:pPr>
            <a:r>
              <a:rPr lang="en-US" sz="2400"/>
              <a:t>To find the optimal gas composition and pressure in the coaxial plasmatrons and in the pressure vessel of experimental facility.</a:t>
            </a:r>
          </a:p>
          <a:p>
            <a:pPr>
              <a:lnSpc>
                <a:spcPct val="90000"/>
              </a:lnSpc>
              <a:spcBef>
                <a:spcPct val="40000"/>
              </a:spcBef>
            </a:pPr>
            <a:r>
              <a:rPr lang="en-US" sz="2400"/>
              <a:t>To increase the average electric power of plasmatrons.</a:t>
            </a:r>
          </a:p>
          <a:p>
            <a:pPr>
              <a:lnSpc>
                <a:spcPct val="90000"/>
              </a:lnSpc>
              <a:buFontTx/>
              <a:buNone/>
            </a:pPr>
            <a:endParaRPr lang="en-US" sz="2800"/>
          </a:p>
          <a:p>
            <a:pPr>
              <a:lnSpc>
                <a:spcPct val="90000"/>
              </a:lnSpc>
              <a:buFontTx/>
              <a:buNone/>
            </a:pPr>
            <a:r>
              <a:rPr lang="en-US" sz="2800"/>
              <a:t>Varied parameters</a:t>
            </a:r>
          </a:p>
          <a:p>
            <a:pPr>
              <a:lnSpc>
                <a:spcPct val="90000"/>
              </a:lnSpc>
            </a:pPr>
            <a:r>
              <a:rPr lang="en-US" sz="2400"/>
              <a:t>Gas composition</a:t>
            </a:r>
          </a:p>
          <a:p>
            <a:pPr>
              <a:lnSpc>
                <a:spcPct val="90000"/>
              </a:lnSpc>
            </a:pPr>
            <a:r>
              <a:rPr lang="en-US" sz="2400"/>
              <a:t>Ratio between pressure inside coaxial plasmatrons and pressure vessel volume</a:t>
            </a:r>
          </a:p>
          <a:p>
            <a:pPr>
              <a:lnSpc>
                <a:spcPct val="90000"/>
              </a:lnSpc>
            </a:pPr>
            <a:r>
              <a:rPr lang="en-US" sz="2400"/>
              <a:t>Changes of electrical circuit components</a:t>
            </a:r>
            <a:endParaRPr lang="ru-RU"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6B660E2A-3C0D-47AF-9E0D-E4D4B96442F6}" type="slidenum">
              <a:rPr lang="ru-RU"/>
              <a:pPr/>
              <a:t>6</a:t>
            </a:fld>
            <a:endParaRPr lang="ru-RU"/>
          </a:p>
        </p:txBody>
      </p:sp>
      <p:sp>
        <p:nvSpPr>
          <p:cNvPr id="324610" name="Rectangle 2"/>
          <p:cNvSpPr>
            <a:spLocks noGrp="1" noChangeArrowheads="1"/>
          </p:cNvSpPr>
          <p:nvPr>
            <p:ph type="title"/>
          </p:nvPr>
        </p:nvSpPr>
        <p:spPr>
          <a:xfrm>
            <a:off x="457200" y="441325"/>
            <a:ext cx="8229600" cy="792163"/>
          </a:xfrm>
        </p:spPr>
        <p:txBody>
          <a:bodyPr/>
          <a:lstStyle/>
          <a:p>
            <a:pPr algn="ctr"/>
            <a:r>
              <a:rPr lang="en-US" sz="2800" b="1"/>
              <a:t>Testing of device for decay heat modeling</a:t>
            </a:r>
            <a:endParaRPr lang="ru-RU" sz="2800" b="1"/>
          </a:p>
        </p:txBody>
      </p:sp>
      <p:sp>
        <p:nvSpPr>
          <p:cNvPr id="324611" name="Rectangle 3"/>
          <p:cNvSpPr>
            <a:spLocks noGrp="1" noChangeArrowheads="1"/>
          </p:cNvSpPr>
          <p:nvPr>
            <p:ph type="body" idx="1"/>
          </p:nvPr>
        </p:nvSpPr>
        <p:spPr>
          <a:xfrm>
            <a:off x="468313" y="4437063"/>
            <a:ext cx="3887787" cy="574675"/>
          </a:xfrm>
        </p:spPr>
        <p:txBody>
          <a:bodyPr/>
          <a:lstStyle/>
          <a:p>
            <a:pPr marL="0" indent="0" algn="ctr">
              <a:buFontTx/>
              <a:buNone/>
            </a:pPr>
            <a:r>
              <a:rPr lang="en-US" sz="1800"/>
              <a:t>Testing mode of plasmatrons </a:t>
            </a:r>
            <a:br>
              <a:rPr lang="en-US" sz="1800"/>
            </a:br>
            <a:r>
              <a:rPr lang="en-US" sz="1800"/>
              <a:t>(5</a:t>
            </a:r>
            <a:r>
              <a:rPr lang="en-US" sz="1800" baseline="30000"/>
              <a:t>th</a:t>
            </a:r>
            <a:r>
              <a:rPr lang="en-US" sz="1800"/>
              <a:t> experiment)</a:t>
            </a:r>
            <a:endParaRPr lang="ru-RU" sz="1800"/>
          </a:p>
        </p:txBody>
      </p:sp>
      <p:pic>
        <p:nvPicPr>
          <p:cNvPr id="324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67518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3" name="Picture 5"/>
          <p:cNvPicPr>
            <a:picLocks noChangeAspect="1" noChangeArrowheads="1"/>
          </p:cNvPicPr>
          <p:nvPr/>
        </p:nvPicPr>
        <p:blipFill>
          <a:blip r:embed="rId3">
            <a:extLst>
              <a:ext uri="{28A0092B-C50C-407E-A947-70E740481C1C}">
                <a14:useLocalDpi xmlns:a14="http://schemas.microsoft.com/office/drawing/2010/main" val="0"/>
              </a:ext>
            </a:extLst>
          </a:blip>
          <a:srcRect r="1047"/>
          <a:stretch>
            <a:fillRect/>
          </a:stretch>
        </p:blipFill>
        <p:spPr bwMode="auto">
          <a:xfrm>
            <a:off x="4679950" y="1484313"/>
            <a:ext cx="450056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ChangeArrowheads="1"/>
          </p:cNvSpPr>
          <p:nvPr/>
        </p:nvSpPr>
        <p:spPr bwMode="auto">
          <a:xfrm>
            <a:off x="4824413" y="4365625"/>
            <a:ext cx="42481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Influence of the nitrogen concentration in a mix of gases </a:t>
            </a:r>
            <a:br>
              <a:rPr lang="en-US" sz="1800">
                <a:effectLst>
                  <a:outerShdw blurRad="38100" dist="38100" dir="2700000" algn="tl">
                    <a:srgbClr val="000000"/>
                  </a:outerShdw>
                </a:effectLst>
              </a:rPr>
            </a:br>
            <a:r>
              <a:rPr lang="en-US" sz="1800">
                <a:effectLst>
                  <a:outerShdw blurRad="38100" dist="38100" dir="2700000" algn="tl">
                    <a:srgbClr val="000000"/>
                  </a:outerShdw>
                </a:effectLst>
              </a:rPr>
              <a:t>on plasmatrons power</a:t>
            </a:r>
            <a:endParaRPr lang="ru-RU" sz="3200">
              <a:effectLst>
                <a:outerShdw blurRad="38100" dist="38100" dir="2700000" algn="tl">
                  <a:srgbClr val="000000"/>
                </a:outerShdw>
              </a:effectLst>
            </a:endParaRPr>
          </a:p>
        </p:txBody>
      </p:sp>
      <p:sp>
        <p:nvSpPr>
          <p:cNvPr id="324615" name="Rectangle 7"/>
          <p:cNvSpPr>
            <a:spLocks noChangeArrowheads="1"/>
          </p:cNvSpPr>
          <p:nvPr/>
        </p:nvSpPr>
        <p:spPr bwMode="auto">
          <a:xfrm>
            <a:off x="250825" y="5337175"/>
            <a:ext cx="83899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120000"/>
            </a:pPr>
            <a:r>
              <a:rPr lang="en-US" sz="1600">
                <a:effectLst>
                  <a:outerShdw blurRad="38100" dist="38100" dir="2700000" algn="tl">
                    <a:srgbClr val="000000"/>
                  </a:outerShdw>
                </a:effectLst>
              </a:rPr>
              <a:t>Experimental data show, that starting from at ~13 % the nitrogen maintenance in a mix of gases plasmatrons power becomes practically constant. </a:t>
            </a:r>
          </a:p>
          <a:p>
            <a:pPr>
              <a:spcBef>
                <a:spcPct val="20000"/>
              </a:spcBef>
              <a:buClr>
                <a:schemeClr val="hlink"/>
              </a:buClr>
              <a:buSzPct val="120000"/>
            </a:pPr>
            <a:r>
              <a:rPr lang="en-US" sz="1600">
                <a:effectLst>
                  <a:outerShdw blurRad="38100" dist="38100" dir="2700000" algn="tl">
                    <a:srgbClr val="000000"/>
                  </a:outerShdw>
                </a:effectLst>
              </a:rPr>
              <a:t>It is enough to add to the argon flow the nitrogen equal to ~15 % of the argon flow rate and plasmatrons power increase from 11…12 kW to 17…20 kW.</a:t>
            </a:r>
            <a:endParaRPr lang="ru-RU" sz="1600">
              <a:effectLst>
                <a:outerShdw blurRad="38100" dist="38100" dir="2700000" algn="tl">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29A9E070-C4E8-4E87-A24C-17DE77BCC31E}" type="slidenum">
              <a:rPr lang="ru-RU"/>
              <a:pPr/>
              <a:t>7</a:t>
            </a:fld>
            <a:endParaRPr lang="ru-RU"/>
          </a:p>
        </p:txBody>
      </p:sp>
      <p:sp>
        <p:nvSpPr>
          <p:cNvPr id="327682" name="Rectangle 2"/>
          <p:cNvSpPr>
            <a:spLocks noGrp="1" noChangeArrowheads="1"/>
          </p:cNvSpPr>
          <p:nvPr>
            <p:ph type="title"/>
          </p:nvPr>
        </p:nvSpPr>
        <p:spPr>
          <a:xfrm>
            <a:off x="457200" y="584200"/>
            <a:ext cx="8229600" cy="684213"/>
          </a:xfrm>
        </p:spPr>
        <p:txBody>
          <a:bodyPr/>
          <a:lstStyle/>
          <a:p>
            <a:pPr algn="ctr"/>
            <a:r>
              <a:rPr lang="en-US" sz="2800" b="1"/>
              <a:t>Testing of device for decay heat modeling</a:t>
            </a:r>
            <a:endParaRPr lang="ru-RU" sz="2800" b="1"/>
          </a:p>
        </p:txBody>
      </p:sp>
      <p:sp>
        <p:nvSpPr>
          <p:cNvPr id="327683" name="Rectangle 3"/>
          <p:cNvSpPr>
            <a:spLocks noGrp="1" noChangeArrowheads="1"/>
          </p:cNvSpPr>
          <p:nvPr>
            <p:ph type="body" idx="1"/>
          </p:nvPr>
        </p:nvSpPr>
        <p:spPr>
          <a:xfrm>
            <a:off x="179388" y="1665288"/>
            <a:ext cx="8713787" cy="4427537"/>
          </a:xfrm>
        </p:spPr>
        <p:txBody>
          <a:bodyPr/>
          <a:lstStyle/>
          <a:p>
            <a:pPr>
              <a:lnSpc>
                <a:spcPct val="80000"/>
              </a:lnSpc>
            </a:pPr>
            <a:r>
              <a:rPr lang="en-US" sz="2000"/>
              <a:t>Maximum gas pressure in the pressure vessel reached at plasmatrons operation:</a:t>
            </a:r>
          </a:p>
          <a:p>
            <a:pPr>
              <a:lnSpc>
                <a:spcPct val="80000"/>
              </a:lnSpc>
              <a:buFont typeface="Wingdings" pitchFamily="2" charset="2"/>
              <a:buChar char="ü"/>
            </a:pPr>
            <a:r>
              <a:rPr lang="en-US" sz="2000"/>
              <a:t>With argon gas					0,68 MPa. </a:t>
            </a:r>
          </a:p>
          <a:p>
            <a:pPr>
              <a:lnSpc>
                <a:spcPct val="80000"/>
              </a:lnSpc>
              <a:buFont typeface="Wingdings" pitchFamily="2" charset="2"/>
              <a:buChar char="ü"/>
            </a:pPr>
            <a:r>
              <a:rPr lang="en-US" sz="2000"/>
              <a:t>with nitrogen 					0,19 MPa. </a:t>
            </a:r>
          </a:p>
          <a:p>
            <a:pPr>
              <a:lnSpc>
                <a:spcPct val="80000"/>
              </a:lnSpc>
              <a:buFont typeface="Wingdings" pitchFamily="2" charset="2"/>
              <a:buChar char="ü"/>
            </a:pPr>
            <a:r>
              <a:rPr lang="en-US" sz="2000"/>
              <a:t>with an mix argon (87%) and nitrogen (13%)		0,52 MPa. </a:t>
            </a:r>
          </a:p>
          <a:p>
            <a:pPr>
              <a:lnSpc>
                <a:spcPct val="115000"/>
              </a:lnSpc>
            </a:pPr>
            <a:r>
              <a:rPr lang="en-US" sz="2000"/>
              <a:t>Increase of gas pressure in inter-electrode space leads to risk increase of arc interruption.</a:t>
            </a:r>
          </a:p>
          <a:p>
            <a:pPr>
              <a:lnSpc>
                <a:spcPct val="115000"/>
              </a:lnSpc>
            </a:pPr>
            <a:r>
              <a:rPr lang="en-US" sz="2000"/>
              <a:t>Thus, there occurs pollution of internal surfaces of plasmatrons with graphite dust as the by-effect at plasmatrons operation. And that can lead to arc formation in any part of plasmatrons and to its failure.</a:t>
            </a:r>
          </a:p>
          <a:p>
            <a:pPr>
              <a:lnSpc>
                <a:spcPct val="115000"/>
              </a:lnSpc>
            </a:pPr>
            <a:r>
              <a:rPr lang="en-US" sz="2000"/>
              <a:t>Presence of soot in inter-electrode space can reduce the radiant heat flux from inner electrode of plasmatrons to outer electrode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6FF92EF8-2E6F-47AB-AC87-76C4CA310582}" type="slidenum">
              <a:rPr lang="ru-RU"/>
              <a:pPr/>
              <a:t>8</a:t>
            </a:fld>
            <a:endParaRPr lang="ru-RU"/>
          </a:p>
        </p:txBody>
      </p:sp>
      <p:sp>
        <p:nvSpPr>
          <p:cNvPr id="328706" name="Rectangle 2"/>
          <p:cNvSpPr>
            <a:spLocks noGrp="1" noChangeArrowheads="1"/>
          </p:cNvSpPr>
          <p:nvPr>
            <p:ph type="title"/>
          </p:nvPr>
        </p:nvSpPr>
        <p:spPr>
          <a:xfrm>
            <a:off x="431800" y="512763"/>
            <a:ext cx="8229600" cy="792162"/>
          </a:xfrm>
        </p:spPr>
        <p:txBody>
          <a:bodyPr/>
          <a:lstStyle/>
          <a:p>
            <a:pPr algn="ctr"/>
            <a:r>
              <a:rPr lang="en-US" sz="2800" b="1"/>
              <a:t>Tests with one plasmatrons (TOP)</a:t>
            </a:r>
            <a:br>
              <a:rPr lang="en-US" sz="2800" b="1"/>
            </a:br>
            <a:r>
              <a:rPr lang="en-US" sz="2800"/>
              <a:t>Preparation of experimental cell (1)</a:t>
            </a:r>
            <a:endParaRPr lang="ru-RU" sz="2800"/>
          </a:p>
        </p:txBody>
      </p:sp>
      <p:sp>
        <p:nvSpPr>
          <p:cNvPr id="328708" name="Rectangle 4"/>
          <p:cNvSpPr>
            <a:spLocks noChangeArrowheads="1"/>
          </p:cNvSpPr>
          <p:nvPr/>
        </p:nvSpPr>
        <p:spPr bwMode="auto">
          <a:xfrm>
            <a:off x="1476375" y="6092825"/>
            <a:ext cx="6408738"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Scheme of loading (corium C-30; loaded mass 12,1 kg)</a:t>
            </a:r>
            <a:endParaRPr lang="ru-RU" sz="2000">
              <a:effectLst>
                <a:outerShdw blurRad="38100" dist="38100" dir="2700000" algn="tl">
                  <a:srgbClr val="000000"/>
                </a:outerShdw>
              </a:effectLst>
            </a:endParaRPr>
          </a:p>
        </p:txBody>
      </p:sp>
      <p:pic>
        <p:nvPicPr>
          <p:cNvPr id="3287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1412875"/>
            <a:ext cx="35941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11" name="Rectangle 7"/>
          <p:cNvSpPr>
            <a:spLocks noChangeArrowheads="1"/>
          </p:cNvSpPr>
          <p:nvPr/>
        </p:nvSpPr>
        <p:spPr bwMode="auto">
          <a:xfrm>
            <a:off x="287338" y="5481638"/>
            <a:ext cx="84963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Clr>
                <a:schemeClr val="hlink"/>
              </a:buClr>
              <a:buSzPct val="120000"/>
            </a:pPr>
            <a:r>
              <a:rPr lang="en-US" sz="1400">
                <a:effectLst>
                  <a:outerShdw blurRad="38100" dist="38100" dir="2700000" algn="tl">
                    <a:srgbClr val="000000"/>
                  </a:outerShdw>
                </a:effectLst>
              </a:rPr>
              <a:t>1 – glass fabric; 2 – centering Zr-rings; 3 – outer electrode nozzle with protective coating; 4 – corium (UO2 (pellets) ZrO2 (powder) + Zr (granules); 5 – inner vessel; 6 – outer case of cell.</a:t>
            </a:r>
            <a:endParaRPr lang="ru-RU" sz="1400">
              <a:effectLst>
                <a:outerShdw blurRad="38100" dist="38100" dir="2700000" algn="tl">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C3E2B21D-0A52-413D-806F-49DE508C7393}" type="slidenum">
              <a:rPr lang="ru-RU"/>
              <a:pPr/>
              <a:t>9</a:t>
            </a:fld>
            <a:endParaRPr lang="ru-RU"/>
          </a:p>
        </p:txBody>
      </p:sp>
      <p:sp>
        <p:nvSpPr>
          <p:cNvPr id="329730" name="Rectangle 2"/>
          <p:cNvSpPr>
            <a:spLocks noGrp="1" noChangeArrowheads="1"/>
          </p:cNvSpPr>
          <p:nvPr>
            <p:ph type="title"/>
          </p:nvPr>
        </p:nvSpPr>
        <p:spPr>
          <a:xfrm>
            <a:off x="457200" y="292100"/>
            <a:ext cx="8229600" cy="1084263"/>
          </a:xfrm>
        </p:spPr>
        <p:txBody>
          <a:bodyPr/>
          <a:lstStyle/>
          <a:p>
            <a:pPr algn="ctr"/>
            <a:r>
              <a:rPr lang="en-US" sz="2800" b="1"/>
              <a:t>Tests with one plasmatrons (TOP)</a:t>
            </a:r>
            <a:br>
              <a:rPr lang="en-US" sz="2800" b="1"/>
            </a:br>
            <a:r>
              <a:rPr lang="en-US" sz="2800"/>
              <a:t>Preparation of experimental cell (2)</a:t>
            </a:r>
            <a:endParaRPr lang="ru-RU" sz="2800"/>
          </a:p>
        </p:txBody>
      </p:sp>
      <p:sp>
        <p:nvSpPr>
          <p:cNvPr id="329732" name="Rectangle 4"/>
          <p:cNvSpPr>
            <a:spLocks noChangeArrowheads="1"/>
          </p:cNvSpPr>
          <p:nvPr>
            <p:ph type="body" idx="1"/>
          </p:nvPr>
        </p:nvSpPr>
        <p:spPr>
          <a:xfrm>
            <a:off x="2627313" y="6129338"/>
            <a:ext cx="4211637" cy="431800"/>
          </a:xfrm>
          <a:noFill/>
          <a:ln/>
        </p:spPr>
        <p:txBody>
          <a:bodyPr/>
          <a:lstStyle/>
          <a:p>
            <a:pPr algn="ctr">
              <a:lnSpc>
                <a:spcPct val="90000"/>
              </a:lnSpc>
              <a:buFontTx/>
              <a:buNone/>
            </a:pPr>
            <a:r>
              <a:rPr lang="en-US" sz="2000"/>
              <a:t>Thermocouples layout</a:t>
            </a:r>
            <a:endParaRPr lang="ru-RU" sz="2000"/>
          </a:p>
        </p:txBody>
      </p:sp>
      <p:sp>
        <p:nvSpPr>
          <p:cNvPr id="329734" name="Rectangle 6"/>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29733" name="Object 5"/>
          <p:cNvGraphicFramePr>
            <a:graphicFrameLocks noChangeAspect="1"/>
          </p:cNvGraphicFramePr>
          <p:nvPr/>
        </p:nvGraphicFramePr>
        <p:xfrm>
          <a:off x="287338" y="1484313"/>
          <a:ext cx="3382962" cy="3729037"/>
        </p:xfrm>
        <a:graphic>
          <a:graphicData uri="http://schemas.openxmlformats.org/presentationml/2006/ole">
            <mc:AlternateContent xmlns:mc="http://schemas.openxmlformats.org/markup-compatibility/2006">
              <mc:Choice xmlns:v="urn:schemas-microsoft-com:vml" Requires="v">
                <p:oleObj spid="_x0000_s329739" name="Visio" r:id="rId3" imgW="6790563" imgH="7500518" progId="Visio.Drawing.11">
                  <p:embed/>
                </p:oleObj>
              </mc:Choice>
              <mc:Fallback>
                <p:oleObj name="Visio" r:id="rId3" imgW="6790563" imgH="750051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484313"/>
                        <a:ext cx="3382962" cy="372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973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738" y="1484313"/>
            <a:ext cx="2555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6" name="Rectangle 8"/>
          <p:cNvSpPr>
            <a:spLocks noChangeArrowheads="1"/>
          </p:cNvSpPr>
          <p:nvPr/>
        </p:nvSpPr>
        <p:spPr bwMode="auto">
          <a:xfrm>
            <a:off x="107950" y="5121275"/>
            <a:ext cx="37798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b="1">
                <a:effectLst>
                  <a:outerShdw blurRad="38100" dist="38100" dir="2700000" algn="tl">
                    <a:srgbClr val="000000"/>
                  </a:outerShdw>
                </a:effectLst>
              </a:rPr>
              <a:t>Corium</a:t>
            </a: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Т1</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.04, </a:t>
            </a:r>
            <a:r>
              <a:rPr lang="ru-RU" sz="1800" b="1">
                <a:effectLst>
                  <a:outerShdw blurRad="38100" dist="38100" dir="2700000" algn="tl">
                    <a:srgbClr val="000000"/>
                  </a:outerShdw>
                </a:effectLst>
              </a:rPr>
              <a:t>Т2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.14, </a:t>
            </a:r>
            <a:endParaRPr lang="en-US" sz="1800">
              <a:effectLst>
                <a:outerShdw blurRad="38100" dist="38100" dir="2700000" algn="tl">
                  <a:srgbClr val="000000"/>
                </a:outerShdw>
              </a:effectLst>
            </a:endParaRP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Т3</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.31, </a:t>
            </a:r>
            <a:r>
              <a:rPr lang="ru-RU" sz="1800" b="1">
                <a:effectLst>
                  <a:outerShdw blurRad="38100" dist="38100" dir="2700000" algn="tl">
                    <a:srgbClr val="000000"/>
                  </a:outerShdw>
                </a:effectLst>
              </a:rPr>
              <a:t>Т4</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.103 </a:t>
            </a:r>
          </a:p>
        </p:txBody>
      </p:sp>
      <p:sp>
        <p:nvSpPr>
          <p:cNvPr id="329737" name="Rectangle 9"/>
          <p:cNvSpPr>
            <a:spLocks noChangeArrowheads="1"/>
          </p:cNvSpPr>
          <p:nvPr/>
        </p:nvSpPr>
        <p:spPr bwMode="auto">
          <a:xfrm>
            <a:off x="4751388" y="5157788"/>
            <a:ext cx="4211637"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b="1">
                <a:effectLst>
                  <a:outerShdw blurRad="38100" dist="38100" dir="2700000" algn="tl">
                    <a:srgbClr val="000000"/>
                  </a:outerShdw>
                </a:effectLst>
              </a:rPr>
              <a:t>Inner vessel wall</a:t>
            </a: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Т1</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L</a:t>
            </a:r>
            <a:r>
              <a:rPr lang="ru-RU" sz="1800">
                <a:effectLst>
                  <a:outerShdw blurRad="38100" dist="38100" dir="2700000" algn="tl">
                    <a:srgbClr val="000000"/>
                  </a:outerShdw>
                </a:effectLst>
              </a:rPr>
              <a:t>.Т.31, </a:t>
            </a:r>
            <a:r>
              <a:rPr lang="ru-RU" sz="1800" b="1">
                <a:effectLst>
                  <a:outerShdw blurRad="38100" dist="38100" dir="2700000" algn="tl">
                    <a:srgbClr val="000000"/>
                  </a:outerShdw>
                </a:effectLst>
              </a:rPr>
              <a:t>Т2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.44, </a:t>
            </a:r>
            <a:r>
              <a:rPr lang="ru-RU" sz="1800" b="1">
                <a:effectLst>
                  <a:outerShdw blurRad="38100" dist="38100" dir="2700000" algn="tl">
                    <a:srgbClr val="000000"/>
                  </a:outerShdw>
                </a:effectLst>
              </a:rPr>
              <a:t>Т3</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.02, </a:t>
            </a:r>
            <a:r>
              <a:rPr lang="ru-RU" sz="1800" b="1">
                <a:effectLst>
                  <a:outerShdw blurRad="38100" dist="38100" dir="2700000" algn="tl">
                    <a:srgbClr val="000000"/>
                  </a:outerShdw>
                </a:effectLst>
              </a:rPr>
              <a:t>Т4</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.22, </a:t>
            </a:r>
            <a:r>
              <a:rPr lang="ru-RU" sz="1800" b="1">
                <a:effectLst>
                  <a:outerShdw blurRad="38100" dist="38100" dir="2700000" algn="tl">
                    <a:srgbClr val="000000"/>
                  </a:outerShdw>
                </a:effectLst>
              </a:rPr>
              <a:t>Т5</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.11 </a:t>
            </a:r>
          </a:p>
        </p:txBody>
      </p:sp>
      <p:pic>
        <p:nvPicPr>
          <p:cNvPr id="329738" name="Picture 10" descr="Изображение 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075" y="1700213"/>
            <a:ext cx="23114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3808</TotalTime>
  <Words>2084</Words>
  <Application>Microsoft Office PowerPoint</Application>
  <PresentationFormat>Bildschirmpräsentation (4:3)</PresentationFormat>
  <Paragraphs>380</Paragraphs>
  <Slides>26</Slides>
  <Notes>19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5" baseType="lpstr">
      <vt:lpstr>Arial</vt:lpstr>
      <vt:lpstr>Tahoma</vt:lpstr>
      <vt:lpstr>Wingdings</vt:lpstr>
      <vt:lpstr>MS PGothic</vt:lpstr>
      <vt:lpstr>Symbol</vt:lpstr>
      <vt:lpstr>Times New Roman</vt:lpstr>
      <vt:lpstr>Batang</vt:lpstr>
      <vt:lpstr>Океан</vt:lpstr>
      <vt:lpstr>Документ Microsoft Office Visio</vt:lpstr>
      <vt:lpstr>ISTC project K-1265: Experimental study of core melt in-vessel retention  IN-VEssel COrium Retention (INVECOR)  </vt:lpstr>
      <vt:lpstr>Presentation contents</vt:lpstr>
      <vt:lpstr>Introduction</vt:lpstr>
      <vt:lpstr>Testing of device for decay heat modeling</vt:lpstr>
      <vt:lpstr>Testing of device for decay heat modeling</vt:lpstr>
      <vt:lpstr>Testing of device for decay heat modeling</vt:lpstr>
      <vt:lpstr>Testing of device for decay heat modeling</vt:lpstr>
      <vt:lpstr>Tests with one plasmatrons (TOP) Preparation of experimental cell (1)</vt:lpstr>
      <vt:lpstr>Tests with one plasmatrons (TOP) Preparation of experimental cell (2)</vt:lpstr>
      <vt:lpstr>Tests with one plasmatrons (TOP) Preparation of experimental cell (3)</vt:lpstr>
      <vt:lpstr>Testing of device for decay heat modeling  test TOP-4 (1)</vt:lpstr>
      <vt:lpstr>Testing of device for decay heat modeling  test TOP-4 (2) </vt:lpstr>
      <vt:lpstr>Testing of device for decay heat modeling  test TOP-4 (3)</vt:lpstr>
      <vt:lpstr>Testing of device for decay heat modeling  test TOP-4 (4)</vt:lpstr>
      <vt:lpstr>Testing of device for decay heat modeling  test TOP-5 (1)</vt:lpstr>
      <vt:lpstr>Testing of device for decay heat modeling  test TOP-5 (2)</vt:lpstr>
      <vt:lpstr>Testing of device for decay heat modeling  test TOP-5 (3)</vt:lpstr>
      <vt:lpstr>Testing of device for decay heat modeling  test TOP-6 (1)</vt:lpstr>
      <vt:lpstr>Testing of device for decay heat modeling  test TOP-6 (2)</vt:lpstr>
      <vt:lpstr>Testing of device for decay heat modeling  Comparative analysis (1)</vt:lpstr>
      <vt:lpstr>Testing of device for decay heat modeling  Comparative analysis (2)</vt:lpstr>
      <vt:lpstr>Testing of device for decay heat modeling  Comparative analysis (3)</vt:lpstr>
      <vt:lpstr>Testing of device for decay heat modeling  Comparative analysis (3)</vt:lpstr>
      <vt:lpstr>Analysis of plasmatrons operation</vt:lpstr>
      <vt:lpstr>Summary on TOP tests results</vt:lpstr>
      <vt:lpstr>Conclusions</vt:lpstr>
    </vt:vector>
  </TitlesOfParts>
  <Company>IAE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proposal: Real corium experimental research (RECOREX)</dc:title>
  <dc:creator>ЖДАНОВ В.С.</dc:creator>
  <cp:lastModifiedBy>Peters, Ursula</cp:lastModifiedBy>
  <cp:revision>265</cp:revision>
  <dcterms:created xsi:type="dcterms:W3CDTF">2004-11-09T04:09:17Z</dcterms:created>
  <dcterms:modified xsi:type="dcterms:W3CDTF">2012-10-18T19:33:39Z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of ISTC project K-1265 (July 2008)</vt:lpwstr>
  </property>
</Properties>
</file>