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29"/>
  </p:notesMasterIdLst>
  <p:handoutMasterIdLst>
    <p:handoutMasterId r:id="rId30"/>
  </p:handoutMasterIdLst>
  <p:sldIdLst>
    <p:sldId id="286" r:id="rId2"/>
    <p:sldId id="287" r:id="rId3"/>
    <p:sldId id="389" r:id="rId4"/>
    <p:sldId id="290" r:id="rId5"/>
    <p:sldId id="375" r:id="rId6"/>
    <p:sldId id="348" r:id="rId7"/>
    <p:sldId id="372" r:id="rId8"/>
    <p:sldId id="377" r:id="rId9"/>
    <p:sldId id="378" r:id="rId10"/>
    <p:sldId id="376" r:id="rId11"/>
    <p:sldId id="379" r:id="rId12"/>
    <p:sldId id="380" r:id="rId13"/>
    <p:sldId id="381" r:id="rId14"/>
    <p:sldId id="382" r:id="rId15"/>
    <p:sldId id="368" r:id="rId16"/>
    <p:sldId id="383" r:id="rId17"/>
    <p:sldId id="388" r:id="rId18"/>
    <p:sldId id="384" r:id="rId19"/>
    <p:sldId id="385" r:id="rId20"/>
    <p:sldId id="386" r:id="rId21"/>
    <p:sldId id="387" r:id="rId22"/>
    <p:sldId id="365" r:id="rId23"/>
    <p:sldId id="364" r:id="rId24"/>
    <p:sldId id="373" r:id="rId25"/>
    <p:sldId id="374" r:id="rId26"/>
    <p:sldId id="369" r:id="rId27"/>
    <p:sldId id="370" r:id="rId28"/>
  </p:sldIdLst>
  <p:sldSz cx="9144000" cy="6858000" type="screen4x3"/>
  <p:notesSz cx="7581900" cy="10917238"/>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A50021"/>
    <a:srgbClr val="F8F8F8"/>
    <a:srgbClr val="EAEAEA"/>
    <a:srgbClr val="003399"/>
    <a:srgbClr val="FFFFCC"/>
    <a:srgbClr val="D0F9F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2" autoAdjust="0"/>
    <p:restoredTop sz="94660"/>
  </p:normalViewPr>
  <p:slideViewPr>
    <p:cSldViewPr snapToGrid="0">
      <p:cViewPr>
        <p:scale>
          <a:sx n="96" d="100"/>
          <a:sy n="96" d="100"/>
        </p:scale>
        <p:origin x="-1152" y="-24"/>
      </p:cViewPr>
      <p:guideLst>
        <p:guide orient="horz" pos="2169"/>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49" d="100"/>
          <a:sy n="49" d="100"/>
        </p:scale>
        <p:origin x="-1938" y="-102"/>
      </p:cViewPr>
      <p:guideLst>
        <p:guide orient="horz" pos="3438"/>
        <p:guide pos="23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emf"/><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28612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054" tIns="51026" rIns="102054" bIns="51026" numCol="1" anchor="t" anchorCtr="0" compatLnSpc="1">
            <a:prstTxWarp prst="textNoShape">
              <a:avLst/>
            </a:prstTxWarp>
          </a:bodyPr>
          <a:lstStyle>
            <a:lvl1pPr algn="l" defTabSz="1019175">
              <a:defRPr sz="1300"/>
            </a:lvl1pPr>
          </a:lstStyle>
          <a:p>
            <a:endParaRPr lang="ru-RU"/>
          </a:p>
        </p:txBody>
      </p:sp>
      <p:sp>
        <p:nvSpPr>
          <p:cNvPr id="9219" name="Rectangle 3"/>
          <p:cNvSpPr>
            <a:spLocks noGrp="1" noChangeArrowheads="1"/>
          </p:cNvSpPr>
          <p:nvPr>
            <p:ph type="dt" sz="quarter" idx="1"/>
          </p:nvPr>
        </p:nvSpPr>
        <p:spPr bwMode="auto">
          <a:xfrm>
            <a:off x="4295775" y="0"/>
            <a:ext cx="328612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054" tIns="51026" rIns="102054" bIns="51026" numCol="1" anchor="t" anchorCtr="0" compatLnSpc="1">
            <a:prstTxWarp prst="textNoShape">
              <a:avLst/>
            </a:prstTxWarp>
          </a:bodyPr>
          <a:lstStyle>
            <a:lvl1pPr algn="r" defTabSz="1019175">
              <a:defRPr sz="1300"/>
            </a:lvl1pPr>
          </a:lstStyle>
          <a:p>
            <a:endParaRPr lang="ru-RU"/>
          </a:p>
        </p:txBody>
      </p:sp>
      <p:sp>
        <p:nvSpPr>
          <p:cNvPr id="9220" name="Rectangle 4"/>
          <p:cNvSpPr>
            <a:spLocks noGrp="1" noChangeArrowheads="1"/>
          </p:cNvSpPr>
          <p:nvPr>
            <p:ph type="ftr" sz="quarter" idx="2"/>
          </p:nvPr>
        </p:nvSpPr>
        <p:spPr bwMode="auto">
          <a:xfrm>
            <a:off x="0" y="10372725"/>
            <a:ext cx="328612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054" tIns="51026" rIns="102054" bIns="51026" numCol="1" anchor="b" anchorCtr="0" compatLnSpc="1">
            <a:prstTxWarp prst="textNoShape">
              <a:avLst/>
            </a:prstTxWarp>
          </a:bodyPr>
          <a:lstStyle>
            <a:lvl1pPr algn="l" defTabSz="1019175">
              <a:defRPr sz="1300"/>
            </a:lvl1pPr>
          </a:lstStyle>
          <a:p>
            <a:endParaRPr lang="ru-RU"/>
          </a:p>
        </p:txBody>
      </p:sp>
      <p:sp>
        <p:nvSpPr>
          <p:cNvPr id="9221" name="Rectangle 5"/>
          <p:cNvSpPr>
            <a:spLocks noGrp="1" noChangeArrowheads="1"/>
          </p:cNvSpPr>
          <p:nvPr>
            <p:ph type="sldNum" sz="quarter" idx="3"/>
          </p:nvPr>
        </p:nvSpPr>
        <p:spPr bwMode="auto">
          <a:xfrm>
            <a:off x="4295775" y="10372725"/>
            <a:ext cx="328612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054" tIns="51026" rIns="102054" bIns="51026" numCol="1" anchor="b" anchorCtr="0" compatLnSpc="1">
            <a:prstTxWarp prst="textNoShape">
              <a:avLst/>
            </a:prstTxWarp>
          </a:bodyPr>
          <a:lstStyle>
            <a:lvl1pPr algn="r" defTabSz="1019175">
              <a:defRPr sz="1300"/>
            </a:lvl1pPr>
          </a:lstStyle>
          <a:p>
            <a:fld id="{E7FFD91D-7C68-4E7D-86AC-ABE8C52BB286}" type="slidenum">
              <a:rPr lang="ru-RU"/>
              <a:pPr/>
              <a:t>‹Nr.›</a:t>
            </a:fld>
            <a:endParaRPr lang="ru-RU"/>
          </a:p>
        </p:txBody>
      </p:sp>
    </p:spTree>
    <p:extLst>
      <p:ext uri="{BB962C8B-B14F-4D97-AF65-F5344CB8AC3E}">
        <p14:creationId xmlns:p14="http://schemas.microsoft.com/office/powerpoint/2010/main" val="159492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28612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054" tIns="51026" rIns="102054" bIns="51026" numCol="1" anchor="t" anchorCtr="0" compatLnSpc="1">
            <a:prstTxWarp prst="textNoShape">
              <a:avLst/>
            </a:prstTxWarp>
          </a:bodyPr>
          <a:lstStyle>
            <a:lvl1pPr algn="l" defTabSz="1019175">
              <a:defRPr sz="1300"/>
            </a:lvl1pPr>
          </a:lstStyle>
          <a:p>
            <a:endParaRPr lang="ru-RU"/>
          </a:p>
        </p:txBody>
      </p:sp>
      <p:sp>
        <p:nvSpPr>
          <p:cNvPr id="7171" name="Rectangle 3"/>
          <p:cNvSpPr>
            <a:spLocks noGrp="1" noChangeArrowheads="1"/>
          </p:cNvSpPr>
          <p:nvPr>
            <p:ph type="dt" idx="1"/>
          </p:nvPr>
        </p:nvSpPr>
        <p:spPr bwMode="auto">
          <a:xfrm>
            <a:off x="4295775" y="0"/>
            <a:ext cx="328612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054" tIns="51026" rIns="102054" bIns="51026" numCol="1" anchor="t" anchorCtr="0" compatLnSpc="1">
            <a:prstTxWarp prst="textNoShape">
              <a:avLst/>
            </a:prstTxWarp>
          </a:bodyPr>
          <a:lstStyle>
            <a:lvl1pPr algn="r" defTabSz="1019175">
              <a:defRPr sz="1300"/>
            </a:lvl1pPr>
          </a:lstStyle>
          <a:p>
            <a:endParaRPr lang="ru-RU"/>
          </a:p>
        </p:txBody>
      </p:sp>
      <p:sp>
        <p:nvSpPr>
          <p:cNvPr id="7172" name="Rectangle 4"/>
          <p:cNvSpPr>
            <a:spLocks noChangeArrowheads="1" noTextEdit="1"/>
          </p:cNvSpPr>
          <p:nvPr>
            <p:ph type="sldImg" idx="2"/>
          </p:nvPr>
        </p:nvSpPr>
        <p:spPr bwMode="auto">
          <a:xfrm>
            <a:off x="1060450" y="815975"/>
            <a:ext cx="5465763" cy="4098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1012825" y="5186363"/>
            <a:ext cx="555625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054" tIns="51026" rIns="102054" bIns="51026"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174" name="Rectangle 6"/>
          <p:cNvSpPr>
            <a:spLocks noGrp="1" noChangeArrowheads="1"/>
          </p:cNvSpPr>
          <p:nvPr>
            <p:ph type="ftr" sz="quarter" idx="4"/>
          </p:nvPr>
        </p:nvSpPr>
        <p:spPr bwMode="auto">
          <a:xfrm>
            <a:off x="0" y="10372725"/>
            <a:ext cx="328612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054" tIns="51026" rIns="102054" bIns="51026" numCol="1" anchor="b" anchorCtr="0" compatLnSpc="1">
            <a:prstTxWarp prst="textNoShape">
              <a:avLst/>
            </a:prstTxWarp>
          </a:bodyPr>
          <a:lstStyle>
            <a:lvl1pPr algn="l" defTabSz="1019175">
              <a:defRPr sz="1300"/>
            </a:lvl1pPr>
          </a:lstStyle>
          <a:p>
            <a:endParaRPr lang="ru-RU"/>
          </a:p>
        </p:txBody>
      </p:sp>
      <p:sp>
        <p:nvSpPr>
          <p:cNvPr id="7175" name="Rectangle 7"/>
          <p:cNvSpPr>
            <a:spLocks noGrp="1" noChangeArrowheads="1"/>
          </p:cNvSpPr>
          <p:nvPr>
            <p:ph type="sldNum" sz="quarter" idx="5"/>
          </p:nvPr>
        </p:nvSpPr>
        <p:spPr bwMode="auto">
          <a:xfrm>
            <a:off x="4295775" y="10372725"/>
            <a:ext cx="328612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054" tIns="51026" rIns="102054" bIns="51026" numCol="1" anchor="b" anchorCtr="0" compatLnSpc="1">
            <a:prstTxWarp prst="textNoShape">
              <a:avLst/>
            </a:prstTxWarp>
          </a:bodyPr>
          <a:lstStyle>
            <a:lvl1pPr algn="r" defTabSz="1019175">
              <a:defRPr sz="1300"/>
            </a:lvl1pPr>
          </a:lstStyle>
          <a:p>
            <a:fld id="{647B56B6-DE0F-4D5D-AC22-8D440180CCDB}" type="slidenum">
              <a:rPr lang="ru-RU"/>
              <a:pPr/>
              <a:t>‹Nr.›</a:t>
            </a:fld>
            <a:endParaRPr lang="ru-RU"/>
          </a:p>
        </p:txBody>
      </p:sp>
    </p:spTree>
    <p:extLst>
      <p:ext uri="{BB962C8B-B14F-4D97-AF65-F5344CB8AC3E}">
        <p14:creationId xmlns:p14="http://schemas.microsoft.com/office/powerpoint/2010/main" val="3132450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19EFF-116A-4099-A79B-31B412046707}" type="slidenum">
              <a:rPr lang="ru-RU"/>
              <a:pPr/>
              <a:t>1</a:t>
            </a:fld>
            <a:endParaRPr lang="ru-RU"/>
          </a:p>
        </p:txBody>
      </p:sp>
      <p:sp>
        <p:nvSpPr>
          <p:cNvPr id="246786" name="Rectangle 2"/>
          <p:cNvSpPr>
            <a:spLocks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7789B-826A-4FD2-8F89-FDE6503F6979}" type="slidenum">
              <a:rPr lang="ru-RU"/>
              <a:pPr/>
              <a:t>10</a:t>
            </a:fld>
            <a:endParaRPr lang="ru-RU"/>
          </a:p>
        </p:txBody>
      </p:sp>
      <p:sp>
        <p:nvSpPr>
          <p:cNvPr id="276482" name="Rectangle 2"/>
          <p:cNvSpPr>
            <a:spLocks noChangeArrowheads="1" noTextEdit="1"/>
          </p:cNvSpPr>
          <p:nvPr>
            <p:ph type="sldImg"/>
          </p:nvPr>
        </p:nvSpPr>
        <p:spPr>
          <a:xfrm>
            <a:off x="1062038" y="815975"/>
            <a:ext cx="5462587" cy="4097338"/>
          </a:xfrm>
          <a:ln/>
        </p:spPr>
      </p:sp>
      <p:sp>
        <p:nvSpPr>
          <p:cNvPr id="276483"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D5ACF-5921-4E63-8A95-17FBEFE79E92}" type="slidenum">
              <a:rPr lang="ru-RU"/>
              <a:pPr/>
              <a:t>11</a:t>
            </a:fld>
            <a:endParaRPr lang="ru-RU"/>
          </a:p>
        </p:txBody>
      </p:sp>
      <p:sp>
        <p:nvSpPr>
          <p:cNvPr id="282626" name="Rectangle 2"/>
          <p:cNvSpPr>
            <a:spLocks noChangeArrowheads="1" noTextEdit="1"/>
          </p:cNvSpPr>
          <p:nvPr>
            <p:ph type="sldImg"/>
          </p:nvPr>
        </p:nvSpPr>
        <p:spPr>
          <a:xfrm>
            <a:off x="1062038" y="815975"/>
            <a:ext cx="5462587" cy="4097338"/>
          </a:xfrm>
          <a:ln/>
        </p:spPr>
      </p:sp>
      <p:sp>
        <p:nvSpPr>
          <p:cNvPr id="282627"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F012B-53BB-4C73-B24C-B7188F42D3C5}" type="slidenum">
              <a:rPr lang="ru-RU"/>
              <a:pPr/>
              <a:t>12</a:t>
            </a:fld>
            <a:endParaRPr lang="ru-RU"/>
          </a:p>
        </p:txBody>
      </p:sp>
      <p:sp>
        <p:nvSpPr>
          <p:cNvPr id="284674" name="Rectangle 2"/>
          <p:cNvSpPr>
            <a:spLocks noChangeArrowheads="1" noTextEdit="1"/>
          </p:cNvSpPr>
          <p:nvPr>
            <p:ph type="sldImg"/>
          </p:nvPr>
        </p:nvSpPr>
        <p:spPr>
          <a:xfrm>
            <a:off x="1062038" y="815975"/>
            <a:ext cx="5462587" cy="4097338"/>
          </a:xfrm>
          <a:ln/>
        </p:spPr>
      </p:sp>
      <p:sp>
        <p:nvSpPr>
          <p:cNvPr id="284675"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8F32C-CBB9-43C0-95D6-182FABA697B9}" type="slidenum">
              <a:rPr lang="ru-RU"/>
              <a:pPr/>
              <a:t>13</a:t>
            </a:fld>
            <a:endParaRPr lang="ru-RU"/>
          </a:p>
        </p:txBody>
      </p:sp>
      <p:sp>
        <p:nvSpPr>
          <p:cNvPr id="286722" name="Rectangle 2"/>
          <p:cNvSpPr>
            <a:spLocks noChangeArrowheads="1" noTextEdit="1"/>
          </p:cNvSpPr>
          <p:nvPr>
            <p:ph type="sldImg"/>
          </p:nvPr>
        </p:nvSpPr>
        <p:spPr>
          <a:xfrm>
            <a:off x="1062038" y="815975"/>
            <a:ext cx="5462587" cy="4097338"/>
          </a:xfrm>
          <a:ln/>
        </p:spPr>
      </p:sp>
      <p:sp>
        <p:nvSpPr>
          <p:cNvPr id="286723"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5A3E1-80C9-40BB-AA54-E3199175096B}" type="slidenum">
              <a:rPr lang="ru-RU"/>
              <a:pPr/>
              <a:t>14</a:t>
            </a:fld>
            <a:endParaRPr lang="ru-RU"/>
          </a:p>
        </p:txBody>
      </p:sp>
      <p:sp>
        <p:nvSpPr>
          <p:cNvPr id="288770" name="Rectangle 2"/>
          <p:cNvSpPr>
            <a:spLocks noChangeArrowheads="1" noTextEdit="1"/>
          </p:cNvSpPr>
          <p:nvPr>
            <p:ph type="sldImg"/>
          </p:nvPr>
        </p:nvSpPr>
        <p:spPr>
          <a:xfrm>
            <a:off x="1062038" y="815975"/>
            <a:ext cx="5462587" cy="4097338"/>
          </a:xfrm>
          <a:ln/>
        </p:spPr>
      </p:sp>
      <p:sp>
        <p:nvSpPr>
          <p:cNvPr id="288771"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D5879-A8BF-461B-954A-537E9CFB5325}" type="slidenum">
              <a:rPr lang="ru-RU"/>
              <a:pPr/>
              <a:t>15</a:t>
            </a:fld>
            <a:endParaRPr lang="ru-RU"/>
          </a:p>
        </p:txBody>
      </p:sp>
      <p:sp>
        <p:nvSpPr>
          <p:cNvPr id="258050" name="Rectangle 2"/>
          <p:cNvSpPr>
            <a:spLocks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581E7-D0A4-4F0F-96F5-3DED8944764C}" type="slidenum">
              <a:rPr lang="ru-RU"/>
              <a:pPr/>
              <a:t>16</a:t>
            </a:fld>
            <a:endParaRPr lang="ru-RU"/>
          </a:p>
        </p:txBody>
      </p:sp>
      <p:sp>
        <p:nvSpPr>
          <p:cNvPr id="290818" name="Rectangle 2"/>
          <p:cNvSpPr>
            <a:spLocks noChangeArrowheads="1" noTextEdit="1"/>
          </p:cNvSpPr>
          <p:nvPr>
            <p:ph type="sldImg"/>
          </p:nvPr>
        </p:nvSpPr>
        <p:spPr>
          <a:xfrm>
            <a:off x="1062038" y="815975"/>
            <a:ext cx="5465762" cy="4098925"/>
          </a:xfrm>
          <a:ln/>
        </p:spPr>
      </p:sp>
      <p:sp>
        <p:nvSpPr>
          <p:cNvPr id="2908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B6ED0-631A-4352-AFED-073BC86AA961}" type="slidenum">
              <a:rPr lang="ru-RU"/>
              <a:pPr/>
              <a:t>18</a:t>
            </a:fld>
            <a:endParaRPr lang="ru-RU"/>
          </a:p>
        </p:txBody>
      </p:sp>
      <p:sp>
        <p:nvSpPr>
          <p:cNvPr id="292866" name="Rectangle 2"/>
          <p:cNvSpPr>
            <a:spLocks noChangeArrowheads="1" noTextEdit="1"/>
          </p:cNvSpPr>
          <p:nvPr>
            <p:ph type="sldImg"/>
          </p:nvPr>
        </p:nvSpPr>
        <p:spPr>
          <a:xfrm>
            <a:off x="1060450" y="815975"/>
            <a:ext cx="5462588" cy="4097338"/>
          </a:xfrm>
          <a:ln/>
        </p:spPr>
      </p:sp>
      <p:sp>
        <p:nvSpPr>
          <p:cNvPr id="292867"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359795-F103-422E-9EB3-5E492D21A7A9}" type="slidenum">
              <a:rPr lang="ru-RU"/>
              <a:pPr/>
              <a:t>19</a:t>
            </a:fld>
            <a:endParaRPr lang="ru-RU"/>
          </a:p>
        </p:txBody>
      </p:sp>
      <p:sp>
        <p:nvSpPr>
          <p:cNvPr id="294914" name="Rectangle 2"/>
          <p:cNvSpPr>
            <a:spLocks noChangeArrowheads="1" noTextEdit="1"/>
          </p:cNvSpPr>
          <p:nvPr>
            <p:ph type="sldImg"/>
          </p:nvPr>
        </p:nvSpPr>
        <p:spPr>
          <a:xfrm>
            <a:off x="1060450" y="815975"/>
            <a:ext cx="5462588" cy="4097338"/>
          </a:xfrm>
          <a:ln/>
        </p:spPr>
      </p:sp>
      <p:sp>
        <p:nvSpPr>
          <p:cNvPr id="294915"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A8E96-A941-40D6-85E8-675BB6FDDA20}" type="slidenum">
              <a:rPr lang="ru-RU"/>
              <a:pPr/>
              <a:t>20</a:t>
            </a:fld>
            <a:endParaRPr lang="ru-RU"/>
          </a:p>
        </p:txBody>
      </p:sp>
      <p:sp>
        <p:nvSpPr>
          <p:cNvPr id="296962" name="Rectangle 2"/>
          <p:cNvSpPr>
            <a:spLocks noChangeArrowheads="1" noTextEdit="1"/>
          </p:cNvSpPr>
          <p:nvPr>
            <p:ph type="sldImg"/>
          </p:nvPr>
        </p:nvSpPr>
        <p:spPr>
          <a:xfrm>
            <a:off x="1062038" y="815975"/>
            <a:ext cx="5462587" cy="4097338"/>
          </a:xfrm>
          <a:ln/>
        </p:spPr>
      </p:sp>
      <p:sp>
        <p:nvSpPr>
          <p:cNvPr id="296963"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389B1-DC44-436E-8A96-9E907A567903}" type="slidenum">
              <a:rPr lang="ru-RU"/>
              <a:pPr/>
              <a:t>2</a:t>
            </a:fld>
            <a:endParaRPr lang="ru-RU"/>
          </a:p>
        </p:txBody>
      </p:sp>
      <p:sp>
        <p:nvSpPr>
          <p:cNvPr id="247810" name="Rectangle 2"/>
          <p:cNvSpPr>
            <a:spLocks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56010-CADF-4E31-8599-295B24FF2F2A}" type="slidenum">
              <a:rPr lang="ru-RU"/>
              <a:pPr/>
              <a:t>21</a:t>
            </a:fld>
            <a:endParaRPr lang="ru-RU"/>
          </a:p>
        </p:txBody>
      </p:sp>
      <p:sp>
        <p:nvSpPr>
          <p:cNvPr id="299010" name="Rectangle 2"/>
          <p:cNvSpPr>
            <a:spLocks noChangeArrowheads="1" noTextEdit="1"/>
          </p:cNvSpPr>
          <p:nvPr>
            <p:ph type="sldImg"/>
          </p:nvPr>
        </p:nvSpPr>
        <p:spPr>
          <a:xfrm>
            <a:off x="1060450" y="815975"/>
            <a:ext cx="5462588" cy="4097338"/>
          </a:xfrm>
          <a:ln/>
        </p:spPr>
      </p:sp>
      <p:sp>
        <p:nvSpPr>
          <p:cNvPr id="299011"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B0A24-ED05-48EC-B703-FCBFC3BE9DB1}" type="slidenum">
              <a:rPr lang="ru-RU"/>
              <a:pPr/>
              <a:t>22</a:t>
            </a:fld>
            <a:endParaRPr lang="ru-RU"/>
          </a:p>
        </p:txBody>
      </p:sp>
      <p:sp>
        <p:nvSpPr>
          <p:cNvPr id="234498" name="Rectangle 2"/>
          <p:cNvSpPr>
            <a:spLocks noChangeArrowheads="1" noTextEdit="1"/>
          </p:cNvSpPr>
          <p:nvPr>
            <p:ph type="sldImg"/>
          </p:nvPr>
        </p:nvSpPr>
        <p:spPr>
          <a:xfrm>
            <a:off x="1062038" y="815975"/>
            <a:ext cx="5462587" cy="4097338"/>
          </a:xfrm>
          <a:ln/>
        </p:spPr>
      </p:sp>
      <p:sp>
        <p:nvSpPr>
          <p:cNvPr id="234499"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B64F1-910A-4451-8F19-B5144CD28253}" type="slidenum">
              <a:rPr lang="ru-RU"/>
              <a:pPr/>
              <a:t>23</a:t>
            </a:fld>
            <a:endParaRPr lang="ru-RU"/>
          </a:p>
        </p:txBody>
      </p:sp>
      <p:sp>
        <p:nvSpPr>
          <p:cNvPr id="232450" name="Rectangle 2"/>
          <p:cNvSpPr>
            <a:spLocks noChangeArrowheads="1" noTextEdit="1"/>
          </p:cNvSpPr>
          <p:nvPr>
            <p:ph type="sldImg"/>
          </p:nvPr>
        </p:nvSpPr>
        <p:spPr>
          <a:xfrm>
            <a:off x="1060450" y="815975"/>
            <a:ext cx="5462588" cy="4097338"/>
          </a:xfrm>
          <a:ln/>
        </p:spPr>
      </p:sp>
      <p:sp>
        <p:nvSpPr>
          <p:cNvPr id="232451"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8FB3C-F8E4-4028-995A-21209E6CD66C}" type="slidenum">
              <a:rPr lang="ru-RU"/>
              <a:pPr/>
              <a:t>24</a:t>
            </a:fld>
            <a:endParaRPr lang="ru-RU"/>
          </a:p>
        </p:txBody>
      </p:sp>
      <p:sp>
        <p:nvSpPr>
          <p:cNvPr id="261122" name="Rectangle 2"/>
          <p:cNvSpPr>
            <a:spLocks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7A9BD-E470-47BF-A6ED-EEFB741D5469}" type="slidenum">
              <a:rPr lang="ru-RU"/>
              <a:pPr/>
              <a:t>25</a:t>
            </a:fld>
            <a:endParaRPr lang="ru-RU"/>
          </a:p>
        </p:txBody>
      </p:sp>
      <p:sp>
        <p:nvSpPr>
          <p:cNvPr id="263170" name="Rectangle 2"/>
          <p:cNvSpPr>
            <a:spLocks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88C49-BB94-4214-BC01-268897487768}" type="slidenum">
              <a:rPr lang="ru-RU"/>
              <a:pPr/>
              <a:t>26</a:t>
            </a:fld>
            <a:endParaRPr lang="ru-RU"/>
          </a:p>
        </p:txBody>
      </p:sp>
      <p:sp>
        <p:nvSpPr>
          <p:cNvPr id="241666" name="Rectangle 2"/>
          <p:cNvSpPr>
            <a:spLocks noChangeArrowheads="1" noTextEdit="1"/>
          </p:cNvSpPr>
          <p:nvPr>
            <p:ph type="sldImg"/>
          </p:nvPr>
        </p:nvSpPr>
        <p:spPr>
          <a:xfrm>
            <a:off x="1062038" y="815975"/>
            <a:ext cx="5462587" cy="4097338"/>
          </a:xfrm>
          <a:ln/>
        </p:spPr>
      </p:sp>
      <p:sp>
        <p:nvSpPr>
          <p:cNvPr id="241667"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7265F-E62E-4B1D-9532-5A35A0896A00}" type="slidenum">
              <a:rPr lang="ru-RU"/>
              <a:pPr/>
              <a:t>27</a:t>
            </a:fld>
            <a:endParaRPr lang="ru-RU"/>
          </a:p>
        </p:txBody>
      </p:sp>
      <p:sp>
        <p:nvSpPr>
          <p:cNvPr id="243714" name="Rectangle 2"/>
          <p:cNvSpPr>
            <a:spLocks noChangeArrowheads="1" noTextEdit="1"/>
          </p:cNvSpPr>
          <p:nvPr>
            <p:ph type="sldImg"/>
          </p:nvPr>
        </p:nvSpPr>
        <p:spPr>
          <a:xfrm>
            <a:off x="1062038" y="815975"/>
            <a:ext cx="5462587" cy="4097338"/>
          </a:xfrm>
          <a:ln/>
        </p:spPr>
      </p:sp>
      <p:sp>
        <p:nvSpPr>
          <p:cNvPr id="243715"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B397D-4C91-4C3B-959A-A2F7AA3A015E}" type="slidenum">
              <a:rPr lang="ru-RU"/>
              <a:pPr/>
              <a:t>3</a:t>
            </a:fld>
            <a:endParaRPr lang="ru-RU"/>
          </a:p>
        </p:txBody>
      </p:sp>
      <p:sp>
        <p:nvSpPr>
          <p:cNvPr id="302082" name="Rectangle 2"/>
          <p:cNvSpPr>
            <a:spLocks noChangeArrowheads="1" noTextEdit="1"/>
          </p:cNvSpPr>
          <p:nvPr>
            <p:ph type="sldImg"/>
          </p:nvPr>
        </p:nvSpPr>
        <p:spPr>
          <a:xfrm>
            <a:off x="1060450" y="817563"/>
            <a:ext cx="5465763" cy="4098925"/>
          </a:xfrm>
          <a:ln/>
        </p:spPr>
      </p:sp>
      <p:sp>
        <p:nvSpPr>
          <p:cNvPr id="302083" name="Rectangle 3"/>
          <p:cNvSpPr>
            <a:spLocks noGrp="1" noChangeArrowheads="1"/>
          </p:cNvSpPr>
          <p:nvPr>
            <p:ph type="body" idx="1"/>
          </p:nvPr>
        </p:nvSpPr>
        <p:spPr>
          <a:xfrm>
            <a:off x="1011238" y="5183188"/>
            <a:ext cx="5559425" cy="4916487"/>
          </a:xfrm>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E2BBD-F244-40BC-A11C-41B8199A1410}" type="slidenum">
              <a:rPr lang="ru-RU"/>
              <a:pPr/>
              <a:t>4</a:t>
            </a:fld>
            <a:endParaRPr lang="ru-RU"/>
          </a:p>
        </p:txBody>
      </p:sp>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9C59D-E189-4920-8873-A18DD887E6B2}" type="slidenum">
              <a:rPr lang="ru-RU"/>
              <a:pPr/>
              <a:t>5</a:t>
            </a:fld>
            <a:endParaRPr lang="ru-RU"/>
          </a:p>
        </p:txBody>
      </p:sp>
      <p:sp>
        <p:nvSpPr>
          <p:cNvPr id="266242" name="Rectangle 2"/>
          <p:cNvSpPr>
            <a:spLocks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F6409-4C45-48A9-AAE7-F64864925456}" type="slidenum">
              <a:rPr lang="ru-RU"/>
              <a:pPr/>
              <a:t>6</a:t>
            </a:fld>
            <a:endParaRPr lang="ru-RU"/>
          </a:p>
        </p:txBody>
      </p:sp>
      <p:sp>
        <p:nvSpPr>
          <p:cNvPr id="249858" name="Rectangle 2"/>
          <p:cNvSpPr>
            <a:spLocks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D1D16-9157-4A40-B60E-1AAFD324B88C}" type="slidenum">
              <a:rPr lang="ru-RU"/>
              <a:pPr/>
              <a:t>7</a:t>
            </a:fld>
            <a:endParaRPr lang="ru-RU"/>
          </a:p>
        </p:txBody>
      </p:sp>
      <p:sp>
        <p:nvSpPr>
          <p:cNvPr id="250882" name="Rectangle 2"/>
          <p:cNvSpPr>
            <a:spLocks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2D8C2-EFE2-49AA-B2BF-DF251B3162BE}" type="slidenum">
              <a:rPr lang="ru-RU"/>
              <a:pPr/>
              <a:t>8</a:t>
            </a:fld>
            <a:endParaRPr lang="ru-RU"/>
          </a:p>
        </p:txBody>
      </p:sp>
      <p:sp>
        <p:nvSpPr>
          <p:cNvPr id="278530" name="Rectangle 2"/>
          <p:cNvSpPr>
            <a:spLocks noChangeArrowheads="1" noTextEdit="1"/>
          </p:cNvSpPr>
          <p:nvPr>
            <p:ph type="sldImg"/>
          </p:nvPr>
        </p:nvSpPr>
        <p:spPr>
          <a:xfrm>
            <a:off x="1062038" y="815975"/>
            <a:ext cx="5462587" cy="4097338"/>
          </a:xfrm>
          <a:ln/>
        </p:spPr>
      </p:sp>
      <p:sp>
        <p:nvSpPr>
          <p:cNvPr id="278531"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174CD-07B2-4134-97BA-6FC24237A9D0}" type="slidenum">
              <a:rPr lang="ru-RU"/>
              <a:pPr/>
              <a:t>9</a:t>
            </a:fld>
            <a:endParaRPr lang="ru-RU"/>
          </a:p>
        </p:txBody>
      </p:sp>
      <p:sp>
        <p:nvSpPr>
          <p:cNvPr id="280578" name="Rectangle 2"/>
          <p:cNvSpPr>
            <a:spLocks noChangeArrowheads="1" noTextEdit="1"/>
          </p:cNvSpPr>
          <p:nvPr>
            <p:ph type="sldImg"/>
          </p:nvPr>
        </p:nvSpPr>
        <p:spPr>
          <a:xfrm>
            <a:off x="1062038" y="815975"/>
            <a:ext cx="5462587" cy="4097338"/>
          </a:xfrm>
          <a:ln/>
        </p:spPr>
      </p:sp>
      <p:sp>
        <p:nvSpPr>
          <p:cNvPr id="280579" name="Rectangle 3"/>
          <p:cNvSpPr>
            <a:spLocks noGrp="1" noChangeArrowheads="1"/>
          </p:cNvSpPr>
          <p:nvPr>
            <p:ph type="body" idx="1"/>
          </p:nvPr>
        </p:nvSpPr>
        <p:spPr>
          <a:xfrm>
            <a:off x="1011238" y="5186363"/>
            <a:ext cx="5559425" cy="4914900"/>
          </a:xfrm>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9458" name="Group 2"/>
          <p:cNvGrpSpPr>
            <a:grpSpLocks/>
          </p:cNvGrpSpPr>
          <p:nvPr/>
        </p:nvGrpSpPr>
        <p:grpSpPr bwMode="auto">
          <a:xfrm>
            <a:off x="379413" y="1676400"/>
            <a:ext cx="8388350" cy="4421188"/>
            <a:chOff x="238" y="1056"/>
            <a:chExt cx="5285" cy="2785"/>
          </a:xfrm>
        </p:grpSpPr>
        <p:grpSp>
          <p:nvGrpSpPr>
            <p:cNvPr id="19459" name="Group 3"/>
            <p:cNvGrpSpPr>
              <a:grpSpLocks/>
            </p:cNvGrpSpPr>
            <p:nvPr/>
          </p:nvGrpSpPr>
          <p:grpSpPr bwMode="auto">
            <a:xfrm>
              <a:off x="238" y="1056"/>
              <a:ext cx="5285" cy="1393"/>
              <a:chOff x="238" y="1056"/>
              <a:chExt cx="5285" cy="1393"/>
            </a:xfrm>
          </p:grpSpPr>
          <p:sp>
            <p:nvSpPr>
              <p:cNvPr id="19460" name="Rectangle 4"/>
              <p:cNvSpPr>
                <a:spLocks noChangeArrowheads="1"/>
              </p:cNvSpPr>
              <p:nvPr/>
            </p:nvSpPr>
            <p:spPr bwMode="auto">
              <a:xfrm>
                <a:off x="243" y="1057"/>
                <a:ext cx="5272" cy="1391"/>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1"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Lst>
                <a:ahLst/>
                <a:cxnLst>
                  <a:cxn ang="0">
                    <a:pos x="T0" y="T1"/>
                  </a:cxn>
                  <a:cxn ang="0">
                    <a:pos x="T2" y="T3"/>
                  </a:cxn>
                  <a:cxn ang="0">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2"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Lst>
                <a:ahLst/>
                <a:cxnLst>
                  <a:cxn ang="0">
                    <a:pos x="T0" y="T1"/>
                  </a:cxn>
                  <a:cxn ang="0">
                    <a:pos x="T2" y="T3"/>
                  </a:cxn>
                  <a:cxn ang="0">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3" name="Group 7"/>
            <p:cNvGrpSpPr>
              <a:grpSpLocks/>
            </p:cNvGrpSpPr>
            <p:nvPr/>
          </p:nvGrpSpPr>
          <p:grpSpPr bwMode="auto">
            <a:xfrm>
              <a:off x="240" y="3744"/>
              <a:ext cx="5281" cy="97"/>
              <a:chOff x="240" y="3744"/>
              <a:chExt cx="5281" cy="97"/>
            </a:xfrm>
          </p:grpSpPr>
          <p:sp>
            <p:nvSpPr>
              <p:cNvPr id="19464" name="Rectangle 8"/>
              <p:cNvSpPr>
                <a:spLocks noChangeArrowheads="1"/>
              </p:cNvSpPr>
              <p:nvPr/>
            </p:nvSpPr>
            <p:spPr bwMode="auto">
              <a:xfrm>
                <a:off x="240" y="3744"/>
                <a:ext cx="5280" cy="96"/>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5"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Lst>
                <a:ahLst/>
                <a:cxnLst>
                  <a:cxn ang="0">
                    <a:pos x="T0" y="T1"/>
                  </a:cxn>
                  <a:cxn ang="0">
                    <a:pos x="T2" y="T3"/>
                  </a:cxn>
                  <a:cxn ang="0">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6"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Lst>
                <a:ahLst/>
                <a:cxnLst>
                  <a:cxn ang="0">
                    <a:pos x="T0" y="T1"/>
                  </a:cxn>
                  <a:cxn ang="0">
                    <a:pos x="T2" y="T3"/>
                  </a:cxn>
                  <a:cxn ang="0">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7" name="Group 11"/>
            <p:cNvGrpSpPr>
              <a:grpSpLocks/>
            </p:cNvGrpSpPr>
            <p:nvPr/>
          </p:nvGrpSpPr>
          <p:grpSpPr bwMode="auto">
            <a:xfrm>
              <a:off x="338" y="1200"/>
              <a:ext cx="97" cy="1104"/>
              <a:chOff x="338" y="1200"/>
              <a:chExt cx="97" cy="1104"/>
            </a:xfrm>
          </p:grpSpPr>
          <p:sp useBgFill="1">
            <p:nvSpPr>
              <p:cNvPr id="19468" name="Rectangle 12"/>
              <p:cNvSpPr>
                <a:spLocks noChangeArrowheads="1"/>
              </p:cNvSpPr>
              <p:nvPr/>
            </p:nvSpPr>
            <p:spPr bwMode="auto">
              <a:xfrm>
                <a:off x="338" y="1201"/>
                <a:ext cx="96" cy="110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Lst>
                <a:ahLst/>
                <a:cxnLst>
                  <a:cxn ang="0">
                    <a:pos x="T0" y="T1"/>
                  </a:cxn>
                  <a:cxn ang="0">
                    <a:pos x="T2" y="T3"/>
                  </a:cxn>
                  <a:cxn ang="0">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7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Lst>
                <a:ahLst/>
                <a:cxnLst>
                  <a:cxn ang="0">
                    <a:pos x="T0" y="T1"/>
                  </a:cxn>
                  <a:cxn ang="0">
                    <a:pos x="T2" y="T3"/>
                  </a:cxn>
                  <a:cxn ang="0">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9471" name="Rectangle 15"/>
          <p:cNvSpPr>
            <a:spLocks noGrp="1" noChangeArrowheads="1"/>
          </p:cNvSpPr>
          <p:nvPr>
            <p:ph type="ctrTitle" sz="quarter"/>
          </p:nvPr>
        </p:nvSpPr>
        <p:spPr bwMode="auto">
          <a:xfrm>
            <a:off x="836613" y="21336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a:lvl1pPr>
          </a:lstStyle>
          <a:p>
            <a:pPr lvl="0"/>
            <a:r>
              <a:rPr lang="ru-RU" noProof="0" smtClean="0"/>
              <a:t>Щелчок правит образец заголовка</a:t>
            </a:r>
          </a:p>
        </p:txBody>
      </p:sp>
      <p:sp>
        <p:nvSpPr>
          <p:cNvPr id="19472" name="Rectangle 16"/>
          <p:cNvSpPr>
            <a:spLocks noGrp="1" noChangeArrowheads="1"/>
          </p:cNvSpPr>
          <p:nvPr>
            <p:ph type="subTitle" sz="quarter" idx="1"/>
          </p:nvPr>
        </p:nvSpPr>
        <p:spPr bwMode="auto">
          <a:xfrm>
            <a:off x="1371600" y="40386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indent="0" algn="ctr">
              <a:buFont typeface="Monotype Sorts" pitchFamily="2" charset="2"/>
              <a:buNone/>
              <a:defRPr/>
            </a:lvl1pPr>
          </a:lstStyle>
          <a:p>
            <a:pPr lvl="0"/>
            <a:r>
              <a:rPr lang="ru-RU" noProof="0" smtClean="0"/>
              <a:t>Щелчок правит образец подзаголовка</a:t>
            </a:r>
          </a:p>
        </p:txBody>
      </p:sp>
      <p:sp>
        <p:nvSpPr>
          <p:cNvPr id="19473" name="Rectangle 17"/>
          <p:cNvSpPr>
            <a:spLocks noGrp="1" noChangeArrowheads="1"/>
          </p:cNvSpPr>
          <p:nvPr>
            <p:ph type="dt" sz="quarter" idx="2"/>
          </p:nvPr>
        </p:nvSpPr>
        <p:spPr bwMode="auto">
          <a:xfrm>
            <a:off x="3810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400"/>
            </a:lvl1pPr>
          </a:lstStyle>
          <a:p>
            <a:endParaRPr lang="ru-RU"/>
          </a:p>
        </p:txBody>
      </p:sp>
      <p:sp>
        <p:nvSpPr>
          <p:cNvPr id="19474" name="Rectangle 18"/>
          <p:cNvSpPr>
            <a:spLocks noGrp="1" noChangeArrowheads="1"/>
          </p:cNvSpPr>
          <p:nvPr>
            <p:ph type="ftr" sz="quarter" idx="3"/>
          </p:nvPr>
        </p:nvSpPr>
        <p:spPr>
          <a:xfrm>
            <a:off x="3124200" y="6324600"/>
            <a:ext cx="2895600" cy="457200"/>
          </a:xfrm>
        </p:spPr>
        <p:txBody>
          <a:bodyPr/>
          <a:lstStyle>
            <a:lvl1pPr algn="ctr">
              <a:defRPr sz="1400">
                <a:solidFill>
                  <a:schemeClr val="tx1"/>
                </a:solidFill>
                <a:latin typeface="+mn-lt"/>
              </a:defRPr>
            </a:lvl1pPr>
          </a:lstStyle>
          <a:p>
            <a:endParaRPr lang="ru-RU"/>
          </a:p>
        </p:txBody>
      </p:sp>
      <p:sp>
        <p:nvSpPr>
          <p:cNvPr id="19475" name="Rectangle 19"/>
          <p:cNvSpPr>
            <a:spLocks noGrp="1" noChangeArrowheads="1"/>
          </p:cNvSpPr>
          <p:nvPr>
            <p:ph type="sldNum" sz="quarter" idx="4"/>
          </p:nvPr>
        </p:nvSpPr>
        <p:spPr>
          <a:xfrm>
            <a:off x="6858000" y="6324600"/>
            <a:ext cx="1905000" cy="457200"/>
          </a:xfrm>
        </p:spPr>
        <p:txBody>
          <a:bodyPr/>
          <a:lstStyle>
            <a:lvl1pPr>
              <a:defRPr>
                <a:solidFill>
                  <a:schemeClr val="tx1"/>
                </a:solidFill>
              </a:defRPr>
            </a:lvl1pPr>
          </a:lstStyle>
          <a:p>
            <a:fld id="{1593A241-CA26-4282-B8A2-BD8BCD501A9D}" type="slidenum">
              <a:rPr lang="ru-RU"/>
              <a:pPr/>
              <a:t>‹Nr.›</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60FDC037-AF84-4A5D-8785-EE3170DE8EFB}" type="slidenum">
              <a:rPr lang="ru-RU"/>
              <a:pPr/>
              <a:t>‹Nr.›</a:t>
            </a:fld>
            <a:endParaRPr lang="ru-RU"/>
          </a:p>
        </p:txBody>
      </p:sp>
    </p:spTree>
    <p:extLst>
      <p:ext uri="{BB962C8B-B14F-4D97-AF65-F5344CB8AC3E}">
        <p14:creationId xmlns:p14="http://schemas.microsoft.com/office/powerpoint/2010/main" val="16321780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5E8A42C5-68FA-435F-97F8-59A5F2272D84}" type="slidenum">
              <a:rPr lang="ru-RU"/>
              <a:pPr/>
              <a:t>‹Nr.›</a:t>
            </a:fld>
            <a:endParaRPr lang="ru-RU"/>
          </a:p>
        </p:txBody>
      </p:sp>
    </p:spTree>
    <p:extLst>
      <p:ext uri="{BB962C8B-B14F-4D97-AF65-F5344CB8AC3E}">
        <p14:creationId xmlns:p14="http://schemas.microsoft.com/office/powerpoint/2010/main" val="4186634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a:prstGeom prst="rect">
            <a:avLst/>
          </a:prstGeom>
        </p:spPr>
        <p:txBody>
          <a:bodyPr/>
          <a:lstStyle/>
          <a:p>
            <a:endParaRPr lang="de-DE"/>
          </a:p>
        </p:txBody>
      </p:sp>
      <p:sp>
        <p:nvSpPr>
          <p:cNvPr id="4" name="Fußzeilenplatzhalter 3"/>
          <p:cNvSpPr>
            <a:spLocks noGrp="1"/>
          </p:cNvSpPr>
          <p:nvPr>
            <p:ph type="ftr" sz="quarter" idx="10"/>
          </p:nvPr>
        </p:nvSpPr>
        <p:spPr>
          <a:xfrm>
            <a:off x="684213" y="6519863"/>
            <a:ext cx="6967537" cy="327025"/>
          </a:xfrm>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5" name="Foliennummernplatzhalter 4"/>
          <p:cNvSpPr>
            <a:spLocks noGrp="1"/>
          </p:cNvSpPr>
          <p:nvPr>
            <p:ph type="sldNum" sz="quarter" idx="11"/>
          </p:nvPr>
        </p:nvSpPr>
        <p:spPr>
          <a:xfrm>
            <a:off x="7239000" y="6561138"/>
            <a:ext cx="1905000" cy="296862"/>
          </a:xfrm>
        </p:spPr>
        <p:txBody>
          <a:bodyPr/>
          <a:lstStyle>
            <a:lvl1pPr>
              <a:defRPr/>
            </a:lvl1pPr>
          </a:lstStyle>
          <a:p>
            <a:fld id="{47E560C2-DD18-445A-B466-B16C78585E1E}" type="slidenum">
              <a:rPr lang="ru-RU"/>
              <a:pPr/>
              <a:t>‹Nr.›</a:t>
            </a:fld>
            <a:endParaRPr lang="ru-RU"/>
          </a:p>
        </p:txBody>
      </p:sp>
    </p:spTree>
    <p:extLst>
      <p:ext uri="{BB962C8B-B14F-4D97-AF65-F5344CB8AC3E}">
        <p14:creationId xmlns:p14="http://schemas.microsoft.com/office/powerpoint/2010/main" val="35610562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ußzeilenplatzhalter 2"/>
          <p:cNvSpPr>
            <a:spLocks noGrp="1"/>
          </p:cNvSpPr>
          <p:nvPr>
            <p:ph type="ftr" sz="quarter" idx="10"/>
          </p:nvPr>
        </p:nvSpPr>
        <p:spPr>
          <a:xfrm>
            <a:off x="684213" y="6519863"/>
            <a:ext cx="6967537" cy="327025"/>
          </a:xfrm>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4" name="Foliennummernplatzhalter 3"/>
          <p:cNvSpPr>
            <a:spLocks noGrp="1"/>
          </p:cNvSpPr>
          <p:nvPr>
            <p:ph type="sldNum" sz="quarter" idx="11"/>
          </p:nvPr>
        </p:nvSpPr>
        <p:spPr>
          <a:xfrm>
            <a:off x="7239000" y="6561138"/>
            <a:ext cx="1905000" cy="296862"/>
          </a:xfrm>
        </p:spPr>
        <p:txBody>
          <a:bodyPr/>
          <a:lstStyle>
            <a:lvl1pPr>
              <a:defRPr/>
            </a:lvl1pPr>
          </a:lstStyle>
          <a:p>
            <a:fld id="{ABF76258-7694-406A-A997-2CEC593788A2}" type="slidenum">
              <a:rPr lang="ru-RU"/>
              <a:pPr/>
              <a:t>‹Nr.›</a:t>
            </a:fld>
            <a:endParaRPr lang="ru-RU"/>
          </a:p>
        </p:txBody>
      </p:sp>
    </p:spTree>
    <p:extLst>
      <p:ext uri="{BB962C8B-B14F-4D97-AF65-F5344CB8AC3E}">
        <p14:creationId xmlns:p14="http://schemas.microsoft.com/office/powerpoint/2010/main" val="5585209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57200" y="3938588"/>
            <a:ext cx="8229600" cy="21875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0"/>
          </p:nvPr>
        </p:nvSpPr>
        <p:spPr>
          <a:xfrm>
            <a:off x="684213" y="6519863"/>
            <a:ext cx="6967537" cy="327025"/>
          </a:xfrm>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7" name="Foliennummernplatzhalter 6"/>
          <p:cNvSpPr>
            <a:spLocks noGrp="1"/>
          </p:cNvSpPr>
          <p:nvPr>
            <p:ph type="sldNum" sz="quarter" idx="11"/>
          </p:nvPr>
        </p:nvSpPr>
        <p:spPr>
          <a:xfrm>
            <a:off x="7239000" y="6561138"/>
            <a:ext cx="1905000" cy="296862"/>
          </a:xfrm>
        </p:spPr>
        <p:txBody>
          <a:bodyPr/>
          <a:lstStyle>
            <a:lvl1pPr>
              <a:defRPr/>
            </a:lvl1pPr>
          </a:lstStyle>
          <a:p>
            <a:fld id="{2C39FEF6-A1F5-4EBF-BDBE-3BC878FA7F7C}" type="slidenum">
              <a:rPr lang="ru-RU"/>
              <a:pPr/>
              <a:t>‹Nr.›</a:t>
            </a:fld>
            <a:endParaRPr lang="ru-RU"/>
          </a:p>
        </p:txBody>
      </p:sp>
    </p:spTree>
    <p:extLst>
      <p:ext uri="{BB962C8B-B14F-4D97-AF65-F5344CB8AC3E}">
        <p14:creationId xmlns:p14="http://schemas.microsoft.com/office/powerpoint/2010/main" val="16689864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94EC2FFE-0F7A-4F07-84E8-124003170F0A}" type="slidenum">
              <a:rPr lang="ru-RU"/>
              <a:pPr/>
              <a:t>‹Nr.›</a:t>
            </a:fld>
            <a:endParaRPr lang="ru-RU"/>
          </a:p>
        </p:txBody>
      </p:sp>
    </p:spTree>
    <p:extLst>
      <p:ext uri="{BB962C8B-B14F-4D97-AF65-F5344CB8AC3E}">
        <p14:creationId xmlns:p14="http://schemas.microsoft.com/office/powerpoint/2010/main" val="28238535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C273A58D-F176-4D9A-9FFE-086ABBB964B9}" type="slidenum">
              <a:rPr lang="ru-RU"/>
              <a:pPr/>
              <a:t>‹Nr.›</a:t>
            </a:fld>
            <a:endParaRPr lang="ru-RU"/>
          </a:p>
        </p:txBody>
      </p:sp>
    </p:spTree>
    <p:extLst>
      <p:ext uri="{BB962C8B-B14F-4D97-AF65-F5344CB8AC3E}">
        <p14:creationId xmlns:p14="http://schemas.microsoft.com/office/powerpoint/2010/main" val="2772832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B850B32A-FC36-48B8-8E4C-5AEF1DA831E8}" type="slidenum">
              <a:rPr lang="ru-RU"/>
              <a:pPr/>
              <a:t>‹Nr.›</a:t>
            </a:fld>
            <a:endParaRPr lang="ru-RU"/>
          </a:p>
        </p:txBody>
      </p:sp>
    </p:spTree>
    <p:extLst>
      <p:ext uri="{BB962C8B-B14F-4D97-AF65-F5344CB8AC3E}">
        <p14:creationId xmlns:p14="http://schemas.microsoft.com/office/powerpoint/2010/main" val="31013538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8" name="Foliennummernplatzhalter 7"/>
          <p:cNvSpPr>
            <a:spLocks noGrp="1"/>
          </p:cNvSpPr>
          <p:nvPr>
            <p:ph type="sldNum" sz="quarter" idx="11"/>
          </p:nvPr>
        </p:nvSpPr>
        <p:spPr/>
        <p:txBody>
          <a:bodyPr/>
          <a:lstStyle>
            <a:lvl1pPr>
              <a:defRPr/>
            </a:lvl1pPr>
          </a:lstStyle>
          <a:p>
            <a:fld id="{995824AF-7574-41FA-9A5A-182719757271}" type="slidenum">
              <a:rPr lang="ru-RU"/>
              <a:pPr/>
              <a:t>‹Nr.›</a:t>
            </a:fld>
            <a:endParaRPr lang="ru-RU"/>
          </a:p>
        </p:txBody>
      </p:sp>
    </p:spTree>
    <p:extLst>
      <p:ext uri="{BB962C8B-B14F-4D97-AF65-F5344CB8AC3E}">
        <p14:creationId xmlns:p14="http://schemas.microsoft.com/office/powerpoint/2010/main" val="18666308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4" name="Foliennummernplatzhalter 3"/>
          <p:cNvSpPr>
            <a:spLocks noGrp="1"/>
          </p:cNvSpPr>
          <p:nvPr>
            <p:ph type="sldNum" sz="quarter" idx="11"/>
          </p:nvPr>
        </p:nvSpPr>
        <p:spPr/>
        <p:txBody>
          <a:bodyPr/>
          <a:lstStyle>
            <a:lvl1pPr>
              <a:defRPr/>
            </a:lvl1pPr>
          </a:lstStyle>
          <a:p>
            <a:fld id="{5D562851-B7A9-4BAA-A154-A6A000812270}" type="slidenum">
              <a:rPr lang="ru-RU"/>
              <a:pPr/>
              <a:t>‹Nr.›</a:t>
            </a:fld>
            <a:endParaRPr lang="ru-RU"/>
          </a:p>
        </p:txBody>
      </p:sp>
    </p:spTree>
    <p:extLst>
      <p:ext uri="{BB962C8B-B14F-4D97-AF65-F5344CB8AC3E}">
        <p14:creationId xmlns:p14="http://schemas.microsoft.com/office/powerpoint/2010/main" val="20926744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3" name="Foliennummernplatzhalter 2"/>
          <p:cNvSpPr>
            <a:spLocks noGrp="1"/>
          </p:cNvSpPr>
          <p:nvPr>
            <p:ph type="sldNum" sz="quarter" idx="11"/>
          </p:nvPr>
        </p:nvSpPr>
        <p:spPr/>
        <p:txBody>
          <a:bodyPr/>
          <a:lstStyle>
            <a:lvl1pPr>
              <a:defRPr/>
            </a:lvl1pPr>
          </a:lstStyle>
          <a:p>
            <a:fld id="{6FCCBACD-EC4F-4099-A32F-FF7E4000FFB8}" type="slidenum">
              <a:rPr lang="ru-RU"/>
              <a:pPr/>
              <a:t>‹Nr.›</a:t>
            </a:fld>
            <a:endParaRPr lang="ru-RU"/>
          </a:p>
        </p:txBody>
      </p:sp>
    </p:spTree>
    <p:extLst>
      <p:ext uri="{BB962C8B-B14F-4D97-AF65-F5344CB8AC3E}">
        <p14:creationId xmlns:p14="http://schemas.microsoft.com/office/powerpoint/2010/main" val="297698725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FA6E3FF8-0C1A-4A7B-ADDF-1852FA3B1AEC}" type="slidenum">
              <a:rPr lang="ru-RU"/>
              <a:pPr/>
              <a:t>‹Nr.›</a:t>
            </a:fld>
            <a:endParaRPr lang="ru-RU"/>
          </a:p>
        </p:txBody>
      </p:sp>
    </p:spTree>
    <p:extLst>
      <p:ext uri="{BB962C8B-B14F-4D97-AF65-F5344CB8AC3E}">
        <p14:creationId xmlns:p14="http://schemas.microsoft.com/office/powerpoint/2010/main" val="10736907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353EBA50-FBFC-4707-920B-C968B2FD4259}" type="slidenum">
              <a:rPr lang="ru-RU"/>
              <a:pPr/>
              <a:t>‹Nr.›</a:t>
            </a:fld>
            <a:endParaRPr lang="ru-RU"/>
          </a:p>
        </p:txBody>
      </p:sp>
    </p:spTree>
    <p:extLst>
      <p:ext uri="{BB962C8B-B14F-4D97-AF65-F5344CB8AC3E}">
        <p14:creationId xmlns:p14="http://schemas.microsoft.com/office/powerpoint/2010/main" val="15357495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18450" name="Rectangle 18"/>
          <p:cNvSpPr>
            <a:spLocks noGrp="1" noChangeArrowheads="1"/>
          </p:cNvSpPr>
          <p:nvPr>
            <p:ph type="ftr" sz="quarter" idx="3"/>
          </p:nvPr>
        </p:nvSpPr>
        <p:spPr bwMode="auto">
          <a:xfrm>
            <a:off x="684213" y="6519863"/>
            <a:ext cx="696753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200">
                <a:solidFill>
                  <a:srgbClr val="CC0000"/>
                </a:solidFill>
                <a:latin typeface="Arial" charset="0"/>
              </a:defRPr>
            </a:lvl1pPr>
          </a:lstStyle>
          <a:p>
            <a:r>
              <a:rPr lang="en-US"/>
              <a:t>ISTC – SAM Workshop</a:t>
            </a:r>
            <a:r>
              <a:rPr lang="en-US">
                <a:solidFill>
                  <a:schemeClr val="tx1"/>
                </a:solidFill>
                <a:latin typeface="+mn-lt"/>
              </a:rPr>
              <a:t>	  	</a:t>
            </a:r>
            <a:r>
              <a:rPr lang="en-US">
                <a:latin typeface="+mn-lt"/>
              </a:rPr>
              <a:t>ISTC,</a:t>
            </a:r>
            <a:r>
              <a:rPr lang="en-US">
                <a:solidFill>
                  <a:schemeClr val="tx1"/>
                </a:solidFill>
                <a:latin typeface="+mn-lt"/>
              </a:rPr>
              <a:t> </a:t>
            </a:r>
            <a:r>
              <a:rPr lang="en-US">
                <a:cs typeface="Arial" charset="0"/>
              </a:rPr>
              <a:t>Moscow 		July 14, 2008</a:t>
            </a:r>
            <a:endParaRPr lang="ru-RU">
              <a:cs typeface="Arial" charset="0"/>
            </a:endParaRPr>
          </a:p>
        </p:txBody>
      </p:sp>
      <p:sp>
        <p:nvSpPr>
          <p:cNvPr id="18451" name="Rectangle 19"/>
          <p:cNvSpPr>
            <a:spLocks noGrp="1" noChangeArrowheads="1"/>
          </p:cNvSpPr>
          <p:nvPr>
            <p:ph type="sldNum" sz="quarter" idx="4"/>
          </p:nvPr>
        </p:nvSpPr>
        <p:spPr bwMode="auto">
          <a:xfrm>
            <a:off x="7239000" y="6561138"/>
            <a:ext cx="19050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rgbClr val="A50021"/>
                </a:solidFill>
              </a:defRPr>
            </a:lvl1pPr>
          </a:lstStyle>
          <a:p>
            <a:fld id="{0E00F102-3AE3-4DF3-86D1-955D5D0FA3E1}" type="slidenum">
              <a:rPr lang="ru-RU"/>
              <a:pPr/>
              <a:t>‹Nr.›</a:t>
            </a:fld>
            <a:endParaRPr lang="ru-RU"/>
          </a:p>
        </p:txBody>
      </p:sp>
      <p:sp>
        <p:nvSpPr>
          <p:cNvPr id="18453" name="Rectangle 21"/>
          <p:cNvSpPr>
            <a:spLocks noChangeArrowheads="1"/>
          </p:cNvSpPr>
          <p:nvPr userDrawn="1"/>
        </p:nvSpPr>
        <p:spPr bwMode="auto">
          <a:xfrm>
            <a:off x="4138613" y="304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8452" name="Picture 20"/>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27013" y="71438"/>
            <a:ext cx="9382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00"/>
                </a:solidFill>
                <a:miter lim="800000"/>
                <a:headEnd/>
                <a:tailEnd/>
              </a14:hiddenLine>
            </a:ext>
          </a:extLst>
        </p:spPr>
      </p:pic>
      <p:graphicFrame>
        <p:nvGraphicFramePr>
          <p:cNvPr id="18457" name="Object 25"/>
          <p:cNvGraphicFramePr>
            <a:graphicFrameLocks noChangeAspect="1"/>
          </p:cNvGraphicFramePr>
          <p:nvPr userDrawn="1"/>
        </p:nvGraphicFramePr>
        <p:xfrm>
          <a:off x="8066088" y="74613"/>
          <a:ext cx="862012" cy="873125"/>
        </p:xfrm>
        <a:graphic>
          <a:graphicData uri="http://schemas.openxmlformats.org/presentationml/2006/ole">
            <mc:AlternateContent xmlns:mc="http://schemas.openxmlformats.org/markup-compatibility/2006">
              <mc:Choice xmlns:v="urn:schemas-microsoft-com:vml" Requires="v">
                <p:oleObj spid="_x0000_s18462" name="Документ" r:id="rId19" imgW="705600" imgH="715680" progId="Word.Document.8">
                  <p:embed/>
                </p:oleObj>
              </mc:Choice>
              <mc:Fallback>
                <p:oleObj name="Документ" r:id="rId19" imgW="705600" imgH="715680" progId="Word.Document.8">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66088" y="74613"/>
                        <a:ext cx="862012" cy="8731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60" name="Rectangle 28"/>
          <p:cNvSpPr>
            <a:spLocks noChangeArrowheads="1"/>
          </p:cNvSpPr>
          <p:nvPr userDrawn="1"/>
        </p:nvSpPr>
        <p:spPr bwMode="auto">
          <a:xfrm>
            <a:off x="207963" y="1004888"/>
            <a:ext cx="8759825" cy="5414962"/>
          </a:xfrm>
          <a:prstGeom prst="rect">
            <a:avLst/>
          </a:prstGeom>
          <a:solidFill>
            <a:schemeClr val="bg1"/>
          </a:solidFill>
          <a:ln w="12700" cap="sq">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4.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7.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image" Target="../media/image26.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0.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26.emf"/><Relationship Id="rId4" Type="http://schemas.openxmlformats.org/officeDocument/2006/relationships/oleObject" Target="../embeddings/oleObject15.bin"/><Relationship Id="rId9"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png"/><Relationship Id="rId5" Type="http://schemas.openxmlformats.org/officeDocument/2006/relationships/image" Target="../media/image26.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37.wmf"/><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6.emf"/><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8.xml"/><Relationship Id="rId7" Type="http://schemas.openxmlformats.org/officeDocument/2006/relationships/image" Target="../media/image8.jpe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11" Type="http://schemas.openxmlformats.org/officeDocument/2006/relationships/oleObject" Target="../embeddings/oleObject4.bin"/><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oleObject" Target="../embeddings/oleObject2.bin"/><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oleObject" Target="../embeddings/oleObject5.bin"/><Relationship Id="rId10" Type="http://schemas.openxmlformats.org/officeDocument/2006/relationships/image" Target="../media/image4.png"/><Relationship Id="rId4" Type="http://schemas.openxmlformats.org/officeDocument/2006/relationships/image" Target="../media/image10.wmf"/><Relationship Id="rId9"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6" name="Foliennummernplatzhalter 4"/>
          <p:cNvSpPr>
            <a:spLocks noGrp="1"/>
          </p:cNvSpPr>
          <p:nvPr>
            <p:ph type="sldNum" sz="quarter" idx="11"/>
          </p:nvPr>
        </p:nvSpPr>
        <p:spPr/>
        <p:txBody>
          <a:bodyPr/>
          <a:lstStyle/>
          <a:p>
            <a:fld id="{1814B418-760C-4925-9AA0-D4006C5AF086}" type="slidenum">
              <a:rPr lang="ru-RU"/>
              <a:pPr/>
              <a:t>1</a:t>
            </a:fld>
            <a:endParaRPr lang="ru-RU"/>
          </a:p>
        </p:txBody>
      </p:sp>
      <p:sp>
        <p:nvSpPr>
          <p:cNvPr id="74755" name="Rectangle 3"/>
          <p:cNvSpPr>
            <a:spLocks noChangeArrowheads="1"/>
          </p:cNvSpPr>
          <p:nvPr/>
        </p:nvSpPr>
        <p:spPr bwMode="auto">
          <a:xfrm>
            <a:off x="1679575" y="198438"/>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b="1">
                <a:solidFill>
                  <a:srgbClr val="FF3300"/>
                </a:solidFill>
              </a:rPr>
              <a:t>International Science and Technology Center</a:t>
            </a:r>
            <a:endParaRPr lang="ru-RU" b="1">
              <a:solidFill>
                <a:srgbClr val="FF3300"/>
              </a:solidFill>
            </a:endParaRPr>
          </a:p>
        </p:txBody>
      </p:sp>
      <p:sp>
        <p:nvSpPr>
          <p:cNvPr id="74757" name="Text Box 5"/>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74758" name="Text Box 6"/>
          <p:cNvSpPr txBox="1">
            <a:spLocks noChangeArrowheads="1"/>
          </p:cNvSpPr>
          <p:nvPr/>
        </p:nvSpPr>
        <p:spPr bwMode="auto">
          <a:xfrm>
            <a:off x="342900" y="1141413"/>
            <a:ext cx="8458200"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ts val="600"/>
              </a:spcBef>
            </a:pPr>
            <a:r>
              <a:rPr lang="en-GB" b="1">
                <a:solidFill>
                  <a:srgbClr val="A50021"/>
                </a:solidFill>
                <a:latin typeface="Arial" charset="0"/>
              </a:rPr>
              <a:t>Project Proposal</a:t>
            </a:r>
            <a:endParaRPr lang="en-GB">
              <a:solidFill>
                <a:srgbClr val="A50021"/>
              </a:solidFill>
              <a:latin typeface="Arial" charset="0"/>
            </a:endParaRPr>
          </a:p>
          <a:p>
            <a:pPr eaLnBrk="1" hangingPunct="1"/>
            <a:r>
              <a:rPr lang="en-GB" b="1">
                <a:solidFill>
                  <a:srgbClr val="003399"/>
                </a:solidFill>
                <a:latin typeface="Arial" charset="0"/>
              </a:rPr>
              <a:t>Thermal Hydraulics of U-Zr-O molten pool under oxidising conditions in multi-scale approach (crucible - bundle - reactor scales) </a:t>
            </a:r>
          </a:p>
          <a:p>
            <a:pPr eaLnBrk="1" hangingPunct="1"/>
            <a:endParaRPr lang="en-GB" sz="2000" b="1">
              <a:solidFill>
                <a:srgbClr val="003399"/>
              </a:solidFill>
              <a:latin typeface="Arial" charset="0"/>
              <a:cs typeface="Times New Roman" pitchFamily="18" charset="0"/>
            </a:endParaRPr>
          </a:p>
          <a:p>
            <a:pPr eaLnBrk="1" hangingPunct="1"/>
            <a:r>
              <a:rPr lang="en-GB" sz="2000">
                <a:latin typeface="Arial" charset="0"/>
                <a:cs typeface="Times New Roman" pitchFamily="18" charset="0"/>
              </a:rPr>
              <a:t>Short title:    </a:t>
            </a:r>
            <a:r>
              <a:rPr lang="en-US" sz="2000" b="1">
                <a:solidFill>
                  <a:srgbClr val="003399"/>
                </a:solidFill>
                <a:latin typeface="Arial" charset="0"/>
              </a:rPr>
              <a:t>THOMAS</a:t>
            </a:r>
            <a:endParaRPr lang="en-GB" sz="1800" b="1">
              <a:solidFill>
                <a:srgbClr val="003399"/>
              </a:solidFill>
              <a:latin typeface="Arial" charset="0"/>
              <a:cs typeface="Times New Roman" pitchFamily="18" charset="0"/>
            </a:endParaRPr>
          </a:p>
          <a:p>
            <a:pPr eaLnBrk="1" hangingPunct="1"/>
            <a:r>
              <a:rPr lang="en-US" sz="2000">
                <a:solidFill>
                  <a:srgbClr val="003399"/>
                </a:solidFill>
                <a:latin typeface="Arial" charset="0"/>
              </a:rPr>
              <a:t> (</a:t>
            </a:r>
            <a:r>
              <a:rPr lang="en-GB" sz="2000" b="1" u="sng">
                <a:solidFill>
                  <a:srgbClr val="003399"/>
                </a:solidFill>
                <a:latin typeface="Arial" charset="0"/>
              </a:rPr>
              <a:t>T</a:t>
            </a:r>
            <a:r>
              <a:rPr lang="en-GB" sz="2000">
                <a:solidFill>
                  <a:srgbClr val="003399"/>
                </a:solidFill>
                <a:latin typeface="Arial" charset="0"/>
              </a:rPr>
              <a:t>hermal </a:t>
            </a:r>
            <a:r>
              <a:rPr lang="en-GB" sz="2000" b="1" u="sng">
                <a:solidFill>
                  <a:srgbClr val="003399"/>
                </a:solidFill>
                <a:latin typeface="Arial" charset="0"/>
              </a:rPr>
              <a:t>H</a:t>
            </a:r>
            <a:r>
              <a:rPr lang="en-GB" sz="2000">
                <a:solidFill>
                  <a:srgbClr val="003399"/>
                </a:solidFill>
                <a:latin typeface="Arial" charset="0"/>
              </a:rPr>
              <a:t>ydraulics of </a:t>
            </a:r>
            <a:r>
              <a:rPr lang="en-GB" sz="2000" b="1" u="sng">
                <a:solidFill>
                  <a:srgbClr val="003399"/>
                </a:solidFill>
                <a:latin typeface="Arial" charset="0"/>
              </a:rPr>
              <a:t>O</a:t>
            </a:r>
            <a:r>
              <a:rPr lang="en-GB" sz="2000">
                <a:solidFill>
                  <a:srgbClr val="003399"/>
                </a:solidFill>
                <a:latin typeface="Arial" charset="0"/>
              </a:rPr>
              <a:t>xidising </a:t>
            </a:r>
            <a:r>
              <a:rPr lang="en-GB" sz="2000" b="1" u="sng">
                <a:solidFill>
                  <a:srgbClr val="003399"/>
                </a:solidFill>
                <a:latin typeface="Arial" charset="0"/>
              </a:rPr>
              <a:t>M</a:t>
            </a:r>
            <a:r>
              <a:rPr lang="en-GB" sz="2000">
                <a:solidFill>
                  <a:srgbClr val="003399"/>
                </a:solidFill>
                <a:latin typeface="Arial" charset="0"/>
              </a:rPr>
              <a:t>elt in </a:t>
            </a:r>
            <a:r>
              <a:rPr lang="en-GB" sz="2000" b="1" u="sng">
                <a:solidFill>
                  <a:srgbClr val="003399"/>
                </a:solidFill>
                <a:latin typeface="Arial" charset="0"/>
              </a:rPr>
              <a:t>S</a:t>
            </a:r>
            <a:r>
              <a:rPr lang="en-GB" sz="2000">
                <a:solidFill>
                  <a:srgbClr val="003399"/>
                </a:solidFill>
                <a:latin typeface="Arial" charset="0"/>
              </a:rPr>
              <a:t>evere (</a:t>
            </a:r>
            <a:r>
              <a:rPr lang="en-GB" sz="2000">
                <a:solidFill>
                  <a:srgbClr val="003399"/>
                </a:solidFill>
                <a:latin typeface="Arial" charset="0"/>
                <a:sym typeface="Symbol" pitchFamily="18" charset="2"/>
              </a:rPr>
              <a:t></a:t>
            </a:r>
            <a:r>
              <a:rPr lang="en-GB" sz="2000">
                <a:solidFill>
                  <a:srgbClr val="003399"/>
                </a:solidFill>
                <a:latin typeface="Arial" charset="0"/>
              </a:rPr>
              <a:t>) </a:t>
            </a:r>
            <a:r>
              <a:rPr lang="en-GB" sz="2000" b="1" u="sng">
                <a:solidFill>
                  <a:srgbClr val="003399"/>
                </a:solidFill>
                <a:latin typeface="Arial" charset="0"/>
              </a:rPr>
              <a:t>A</a:t>
            </a:r>
            <a:r>
              <a:rPr lang="en-GB" sz="2000">
                <a:solidFill>
                  <a:srgbClr val="003399"/>
                </a:solidFill>
                <a:latin typeface="Arial" charset="0"/>
              </a:rPr>
              <a:t>ccidents)</a:t>
            </a:r>
            <a:r>
              <a:rPr lang="ru-RU">
                <a:solidFill>
                  <a:schemeClr val="accent1"/>
                </a:solidFill>
              </a:rPr>
              <a:t> </a:t>
            </a:r>
            <a:endParaRPr lang="en-GB" sz="2000">
              <a:solidFill>
                <a:schemeClr val="accent1"/>
              </a:solidFill>
              <a:latin typeface="Arial" charset="0"/>
              <a:cs typeface="Times New Roman" pitchFamily="18" charset="0"/>
            </a:endParaRPr>
          </a:p>
          <a:p>
            <a:pPr>
              <a:lnSpc>
                <a:spcPts val="1500"/>
              </a:lnSpc>
              <a:spcBef>
                <a:spcPts val="600"/>
              </a:spcBef>
            </a:pPr>
            <a:endParaRPr lang="en-GB" sz="2600">
              <a:solidFill>
                <a:schemeClr val="accent1"/>
              </a:solidFill>
              <a:latin typeface="Arial" charset="0"/>
              <a:cs typeface="Times New Roman" pitchFamily="18" charset="0"/>
            </a:endParaRPr>
          </a:p>
          <a:p>
            <a:pPr>
              <a:lnSpc>
                <a:spcPts val="1200"/>
              </a:lnSpc>
              <a:spcBef>
                <a:spcPct val="50000"/>
              </a:spcBef>
            </a:pPr>
            <a:r>
              <a:rPr lang="en-GB" sz="1800" i="1">
                <a:solidFill>
                  <a:srgbClr val="A50021"/>
                </a:solidFill>
                <a:latin typeface="Arial" charset="0"/>
                <a:cs typeface="Times New Roman" pitchFamily="18" charset="0"/>
              </a:rPr>
              <a:t>Presented by</a:t>
            </a:r>
            <a:r>
              <a:rPr lang="en-GB" sz="1800">
                <a:solidFill>
                  <a:srgbClr val="A50021"/>
                </a:solidFill>
                <a:latin typeface="Arial" charset="0"/>
                <a:cs typeface="Times New Roman" pitchFamily="18" charset="0"/>
              </a:rPr>
              <a:t> </a:t>
            </a:r>
          </a:p>
          <a:p>
            <a:pPr>
              <a:lnSpc>
                <a:spcPts val="1200"/>
              </a:lnSpc>
              <a:spcBef>
                <a:spcPct val="50000"/>
              </a:spcBef>
            </a:pPr>
            <a:r>
              <a:rPr lang="en-GB" sz="2000">
                <a:solidFill>
                  <a:srgbClr val="A50021"/>
                </a:solidFill>
                <a:latin typeface="Arial" charset="0"/>
                <a:cs typeface="Times New Roman" pitchFamily="18" charset="0"/>
              </a:rPr>
              <a:t>M.S. Veshchunov (IBRAE)</a:t>
            </a:r>
          </a:p>
          <a:p>
            <a:pPr>
              <a:lnSpc>
                <a:spcPts val="1200"/>
              </a:lnSpc>
              <a:spcBef>
                <a:spcPct val="50000"/>
              </a:spcBef>
            </a:pPr>
            <a:r>
              <a:rPr lang="en-GB" sz="2000">
                <a:solidFill>
                  <a:srgbClr val="A50021"/>
                </a:solidFill>
                <a:latin typeface="Arial" charset="0"/>
                <a:cs typeface="Times New Roman" pitchFamily="18" charset="0"/>
              </a:rPr>
              <a:t>Project Manager</a:t>
            </a:r>
          </a:p>
          <a:p>
            <a:r>
              <a:rPr lang="ru-RU" sz="2200">
                <a:solidFill>
                  <a:srgbClr val="A50021"/>
                </a:solidFill>
                <a:latin typeface="Arial" charset="0"/>
              </a:rPr>
              <a:t/>
            </a:r>
            <a:br>
              <a:rPr lang="ru-RU" sz="2200">
                <a:solidFill>
                  <a:srgbClr val="A50021"/>
                </a:solidFill>
                <a:latin typeface="Arial" charset="0"/>
              </a:rPr>
            </a:br>
            <a:r>
              <a:rPr lang="en-US" sz="1600">
                <a:latin typeface="Arial" charset="0"/>
              </a:rPr>
              <a:t>ISTC-SAM Workshop</a:t>
            </a:r>
          </a:p>
          <a:p>
            <a:r>
              <a:rPr lang="en-US" sz="1600">
                <a:latin typeface="Arial" charset="0"/>
              </a:rPr>
              <a:t>ISTC, Moscow </a:t>
            </a:r>
          </a:p>
          <a:p>
            <a:r>
              <a:rPr lang="en-US" sz="1600">
                <a:latin typeface="Arial" charset="0"/>
              </a:rPr>
              <a:t>July 14, 2008</a:t>
            </a:r>
            <a:endParaRPr lang="ru-RU" sz="160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12" name="Foliennummernplatzhalter 4"/>
          <p:cNvSpPr>
            <a:spLocks noGrp="1"/>
          </p:cNvSpPr>
          <p:nvPr>
            <p:ph type="sldNum" sz="quarter" idx="11"/>
          </p:nvPr>
        </p:nvSpPr>
        <p:spPr/>
        <p:txBody>
          <a:bodyPr/>
          <a:lstStyle/>
          <a:p>
            <a:fld id="{E93DC031-AFCD-4D2F-9FC1-F62AF8624554}" type="slidenum">
              <a:rPr lang="ru-RU"/>
              <a:pPr/>
              <a:t>10</a:t>
            </a:fld>
            <a:endParaRPr lang="ru-RU"/>
          </a:p>
        </p:txBody>
      </p:sp>
      <p:sp>
        <p:nvSpPr>
          <p:cNvPr id="275458" name="Rectangle 2"/>
          <p:cNvSpPr>
            <a:spLocks noChangeArrowheads="1"/>
          </p:cNvSpPr>
          <p:nvPr>
            <p:ph type="body" idx="1"/>
          </p:nvPr>
        </p:nvSpPr>
        <p:spPr bwMode="auto">
          <a:xfrm>
            <a:off x="228600" y="981075"/>
            <a:ext cx="8686800" cy="5638800"/>
          </a:xfrm>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just">
              <a:spcAft>
                <a:spcPts val="600"/>
              </a:spcAft>
              <a:buFont typeface="Symbol" pitchFamily="18" charset="2"/>
              <a:buNone/>
            </a:pPr>
            <a:r>
              <a:rPr lang="en-US" sz="200" i="1">
                <a:solidFill>
                  <a:srgbClr val="990033"/>
                </a:solidFill>
              </a:rPr>
              <a:t>.</a:t>
            </a:r>
            <a:endParaRPr lang="ru-RU" sz="200" i="1">
              <a:solidFill>
                <a:srgbClr val="990033"/>
              </a:solidFill>
            </a:endParaRPr>
          </a:p>
        </p:txBody>
      </p:sp>
      <p:sp>
        <p:nvSpPr>
          <p:cNvPr id="275459" name="Text Box 3"/>
          <p:cNvSpPr txBox="1">
            <a:spLocks noChangeArrowheads="1"/>
          </p:cNvSpPr>
          <p:nvPr/>
        </p:nvSpPr>
        <p:spPr bwMode="auto">
          <a:xfrm>
            <a:off x="304800" y="669925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p>
        </p:txBody>
      </p:sp>
      <p:graphicFrame>
        <p:nvGraphicFramePr>
          <p:cNvPr id="275460" name="Object 4"/>
          <p:cNvGraphicFramePr>
            <a:graphicFrameLocks noChangeAspect="1"/>
          </p:cNvGraphicFramePr>
          <p:nvPr/>
        </p:nvGraphicFramePr>
        <p:xfrm>
          <a:off x="457200" y="2057400"/>
          <a:ext cx="4114800" cy="2743200"/>
        </p:xfrm>
        <a:graphic>
          <a:graphicData uri="http://schemas.openxmlformats.org/presentationml/2006/ole">
            <mc:AlternateContent xmlns:mc="http://schemas.openxmlformats.org/markup-compatibility/2006">
              <mc:Choice xmlns:v="urn:schemas-microsoft-com:vml" Requires="v">
                <p:oleObj spid="_x0000_s275467" name="Picture" r:id="rId4" imgW="2743200" imgH="1828800" progId="Word.Picture.8">
                  <p:embed/>
                </p:oleObj>
              </mc:Choice>
              <mc:Fallback>
                <p:oleObj name="Picture" r:id="rId4" imgW="2743200" imgH="182880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57400"/>
                        <a:ext cx="4114800" cy="2743200"/>
                      </a:xfrm>
                      <a:prstGeom prst="rect">
                        <a:avLst/>
                      </a:prstGeom>
                      <a:solidFill>
                        <a:schemeClr val="bg1"/>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61" name="Object 5"/>
          <p:cNvGraphicFramePr>
            <a:graphicFrameLocks noChangeAspect="1"/>
          </p:cNvGraphicFramePr>
          <p:nvPr/>
        </p:nvGraphicFramePr>
        <p:xfrm>
          <a:off x="4648200" y="2895600"/>
          <a:ext cx="4113213" cy="2741613"/>
        </p:xfrm>
        <a:graphic>
          <a:graphicData uri="http://schemas.openxmlformats.org/presentationml/2006/ole">
            <mc:AlternateContent xmlns:mc="http://schemas.openxmlformats.org/markup-compatibility/2006">
              <mc:Choice xmlns:v="urn:schemas-microsoft-com:vml" Requires="v">
                <p:oleObj spid="_x0000_s275468" name="Рисунок" r:id="rId6" imgW="2743200" imgH="1828800" progId="Word.Picture.8">
                  <p:embed/>
                </p:oleObj>
              </mc:Choice>
              <mc:Fallback>
                <p:oleObj name="Рисунок" r:id="rId6" imgW="2743200" imgH="1828800" progId="Word.Picture.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895600"/>
                        <a:ext cx="4113213" cy="2741613"/>
                      </a:xfrm>
                      <a:prstGeom prst="rect">
                        <a:avLst/>
                      </a:prstGeom>
                      <a:solidFill>
                        <a:schemeClr val="bg1"/>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5462" name="Text Box 6"/>
          <p:cNvSpPr txBox="1">
            <a:spLocks noChangeArrowheads="1"/>
          </p:cNvSpPr>
          <p:nvPr/>
        </p:nvSpPr>
        <p:spPr bwMode="auto">
          <a:xfrm>
            <a:off x="395288" y="5157788"/>
            <a:ext cx="3962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rPr>
              <a:t>Section</a:t>
            </a:r>
            <a:r>
              <a:rPr lang="ru-RU" sz="1600">
                <a:latin typeface="Arial" charset="0"/>
              </a:rPr>
              <a:t> of </a:t>
            </a:r>
            <a:r>
              <a:rPr lang="en-GB" sz="1600">
                <a:latin typeface="Arial" charset="0"/>
              </a:rPr>
              <a:t>quasi-</a:t>
            </a:r>
            <a:r>
              <a:rPr lang="ru-RU" sz="1600">
                <a:latin typeface="Arial" charset="0"/>
              </a:rPr>
              <a:t>binary phase diagram</a:t>
            </a:r>
          </a:p>
        </p:txBody>
      </p:sp>
      <p:sp>
        <p:nvSpPr>
          <p:cNvPr id="275463" name="Text Box 7"/>
          <p:cNvSpPr txBox="1">
            <a:spLocks noChangeArrowheads="1"/>
          </p:cNvSpPr>
          <p:nvPr/>
        </p:nvSpPr>
        <p:spPr bwMode="auto">
          <a:xfrm>
            <a:off x="4584700" y="5727700"/>
            <a:ext cx="4114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1600">
                <a:latin typeface="Arial" charset="0"/>
              </a:rPr>
              <a:t>Spatial distribution of temperature and oxygen concentration </a:t>
            </a:r>
          </a:p>
        </p:txBody>
      </p:sp>
      <p:graphicFrame>
        <p:nvGraphicFramePr>
          <p:cNvPr id="275464" name="Object 8"/>
          <p:cNvGraphicFramePr>
            <a:graphicFrameLocks noChangeAspect="1"/>
          </p:cNvGraphicFramePr>
          <p:nvPr/>
        </p:nvGraphicFramePr>
        <p:xfrm>
          <a:off x="6402388" y="1117600"/>
          <a:ext cx="2509837" cy="1673225"/>
        </p:xfrm>
        <a:graphic>
          <a:graphicData uri="http://schemas.openxmlformats.org/presentationml/2006/ole">
            <mc:AlternateContent xmlns:mc="http://schemas.openxmlformats.org/markup-compatibility/2006">
              <mc:Choice xmlns:v="urn:schemas-microsoft-com:vml" Requires="v">
                <p:oleObj spid="_x0000_s275469" name="Picture" r:id="rId8" imgW="2743200" imgH="1828800" progId="Word.Picture.8">
                  <p:embed/>
                </p:oleObj>
              </mc:Choice>
              <mc:Fallback>
                <p:oleObj name="Picture" r:id="rId8" imgW="2743200" imgH="1828800" progId="Word.Picture.8">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2388" y="1117600"/>
                        <a:ext cx="2509837" cy="1673225"/>
                      </a:xfrm>
                      <a:prstGeom prst="rect">
                        <a:avLst/>
                      </a:prstGeom>
                      <a:solidFill>
                        <a:schemeClr val="bg1"/>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5465" name="Text Box 9"/>
          <p:cNvSpPr txBox="1">
            <a:spLocks noChangeArrowheads="1"/>
          </p:cNvSpPr>
          <p:nvPr/>
        </p:nvSpPr>
        <p:spPr bwMode="auto">
          <a:xfrm>
            <a:off x="4656138" y="1341438"/>
            <a:ext cx="16446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rPr>
              <a:t>Melt saturation under isothermal conditions</a:t>
            </a:r>
            <a:endParaRPr lang="ru-RU" sz="1600">
              <a:latin typeface="Arial" charset="0"/>
            </a:endParaRPr>
          </a:p>
        </p:txBody>
      </p:sp>
      <p:sp>
        <p:nvSpPr>
          <p:cNvPr id="275466" name="Text Box 10"/>
          <p:cNvSpPr txBox="1">
            <a:spLocks noChangeArrowheads="1"/>
          </p:cNvSpPr>
          <p:nvPr/>
        </p:nvSpPr>
        <p:spPr bwMode="auto">
          <a:xfrm>
            <a:off x="1476375" y="134938"/>
            <a:ext cx="6408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solidFill>
                  <a:srgbClr val="990033"/>
                </a:solidFill>
                <a:latin typeface="Arial" charset="0"/>
              </a:rPr>
              <a:t>SVECHA model for U-Zr-O melt non-equilibrium </a:t>
            </a:r>
            <a:r>
              <a:rPr lang="en-US" b="1">
                <a:solidFill>
                  <a:srgbClr val="990033"/>
                </a:solidFill>
                <a:latin typeface="Arial" charset="0"/>
              </a:rPr>
              <a:t>oxidation / dissolution</a:t>
            </a:r>
            <a:endParaRPr lang="ru-RU">
              <a:solidFill>
                <a:srgbClr val="990033"/>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14" name="Foliennummernplatzhalter 4"/>
          <p:cNvSpPr>
            <a:spLocks noGrp="1"/>
          </p:cNvSpPr>
          <p:nvPr>
            <p:ph type="sldNum" sz="quarter" idx="11"/>
          </p:nvPr>
        </p:nvSpPr>
        <p:spPr/>
        <p:txBody>
          <a:bodyPr/>
          <a:lstStyle/>
          <a:p>
            <a:fld id="{F8E7CB2A-2D99-4A63-91D2-FEA5527D609E}" type="slidenum">
              <a:rPr lang="ru-RU"/>
              <a:pPr/>
              <a:t>11</a:t>
            </a:fld>
            <a:endParaRPr lang="ru-RU"/>
          </a:p>
        </p:txBody>
      </p:sp>
      <p:sp>
        <p:nvSpPr>
          <p:cNvPr id="281602" name="Rectangle 2"/>
          <p:cNvSpPr>
            <a:spLocks noChangeArrowheads="1"/>
          </p:cNvSpPr>
          <p:nvPr>
            <p:ph type="body" idx="1"/>
          </p:nvPr>
        </p:nvSpPr>
        <p:spPr bwMode="auto">
          <a:xfrm>
            <a:off x="228600" y="981075"/>
            <a:ext cx="8686800" cy="5638800"/>
          </a:xfrm>
          <a:noFill/>
          <a:ln/>
          <a:extLst>
            <a:ext uri="{909E8E84-426E-40DD-AFC4-6F175D3DCCD1}">
              <a14:hiddenFill xmlns:a14="http://schemas.microsoft.com/office/drawing/2010/main">
                <a:solidFill>
                  <a:srgbClr val="FFFFCC">
                    <a:alpha val="49001"/>
                  </a:srgbClr>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ts val="1200"/>
              </a:spcBef>
              <a:spcAft>
                <a:spcPts val="600"/>
              </a:spcAft>
              <a:buFont typeface="Monotype Sorts" pitchFamily="2" charset="2"/>
              <a:buNone/>
            </a:pPr>
            <a:r>
              <a:rPr lang="en-GB" sz="2400" b="1">
                <a:solidFill>
                  <a:srgbClr val="990033"/>
                </a:solidFill>
                <a:cs typeface="Times New Roman" pitchFamily="18" charset="0"/>
              </a:rPr>
              <a:t>	</a:t>
            </a:r>
          </a:p>
        </p:txBody>
      </p:sp>
      <p:sp>
        <p:nvSpPr>
          <p:cNvPr id="281603" name="Rectangle 3"/>
          <p:cNvSpPr>
            <a:spLocks noChangeArrowheads="1"/>
          </p:cNvSpPr>
          <p:nvPr/>
        </p:nvSpPr>
        <p:spPr bwMode="auto">
          <a:xfrm>
            <a:off x="251460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81604" name="Rectangle 4"/>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81605" name="Rectangle 5"/>
          <p:cNvSpPr>
            <a:spLocks noChangeArrowheads="1"/>
          </p:cNvSpPr>
          <p:nvPr/>
        </p:nvSpPr>
        <p:spPr bwMode="auto">
          <a:xfrm>
            <a:off x="0" y="1814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81606" name="Text Box 6"/>
          <p:cNvSpPr txBox="1">
            <a:spLocks noChangeArrowheads="1"/>
          </p:cNvSpPr>
          <p:nvPr/>
        </p:nvSpPr>
        <p:spPr bwMode="auto">
          <a:xfrm>
            <a:off x="1331913" y="260350"/>
            <a:ext cx="65532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b="1">
                <a:solidFill>
                  <a:srgbClr val="A50021"/>
                </a:solidFill>
                <a:latin typeface="Arial" charset="0"/>
              </a:rPr>
              <a:t>Simulation of short-term FZK crucible tests</a:t>
            </a:r>
            <a:r>
              <a:rPr lang="ru-RU" sz="2800" b="1">
                <a:solidFill>
                  <a:srgbClr val="A50021"/>
                </a:solidFill>
              </a:rPr>
              <a:t> </a:t>
            </a:r>
          </a:p>
        </p:txBody>
      </p:sp>
      <p:pic>
        <p:nvPicPr>
          <p:cNvPr id="281607" name="Picture 7" descr="FA5_2200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63" y="1139825"/>
            <a:ext cx="21224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8" name="Picture 8" descr="FA3_2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3805238"/>
            <a:ext cx="20828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9" name="Text Box 9"/>
          <p:cNvSpPr txBox="1">
            <a:spLocks noChangeArrowheads="1"/>
          </p:cNvSpPr>
          <p:nvPr/>
        </p:nvSpPr>
        <p:spPr bwMode="auto">
          <a:xfrm>
            <a:off x="2555875" y="1798638"/>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latin typeface="Arial" charset="0"/>
              </a:rPr>
              <a:t>10 min.</a:t>
            </a:r>
            <a:endParaRPr lang="ru-RU" sz="1800">
              <a:latin typeface="Arial" charset="0"/>
            </a:endParaRPr>
          </a:p>
        </p:txBody>
      </p:sp>
      <p:sp>
        <p:nvSpPr>
          <p:cNvPr id="281610" name="Text Box 10"/>
          <p:cNvSpPr txBox="1">
            <a:spLocks noChangeArrowheads="1"/>
          </p:cNvSpPr>
          <p:nvPr/>
        </p:nvSpPr>
        <p:spPr bwMode="auto">
          <a:xfrm>
            <a:off x="2555875" y="4608513"/>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latin typeface="Arial" charset="0"/>
              </a:rPr>
              <a:t>20 min.</a:t>
            </a:r>
            <a:endParaRPr lang="ru-RU" sz="1800">
              <a:latin typeface="Arial" charset="0"/>
            </a:endParaRPr>
          </a:p>
        </p:txBody>
      </p:sp>
      <p:pic>
        <p:nvPicPr>
          <p:cNvPr id="281611" name="Picture 11" descr="GraphFZK1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4975" y="819150"/>
            <a:ext cx="449897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12" name="Picture 12" descr="GraphFZK2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3506788"/>
            <a:ext cx="449897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22" name="Foliennummernplatzhalter 4"/>
          <p:cNvSpPr>
            <a:spLocks noGrp="1"/>
          </p:cNvSpPr>
          <p:nvPr>
            <p:ph type="sldNum" sz="quarter" idx="11"/>
          </p:nvPr>
        </p:nvSpPr>
        <p:spPr/>
        <p:txBody>
          <a:bodyPr/>
          <a:lstStyle/>
          <a:p>
            <a:fld id="{ED198060-FD20-405B-9749-D7B421F2C314}" type="slidenum">
              <a:rPr lang="ru-RU"/>
              <a:pPr/>
              <a:t>12</a:t>
            </a:fld>
            <a:endParaRPr lang="ru-RU"/>
          </a:p>
        </p:txBody>
      </p:sp>
      <p:sp>
        <p:nvSpPr>
          <p:cNvPr id="283650" name="Rectangle 2"/>
          <p:cNvSpPr>
            <a:spLocks noChangeArrowheads="1"/>
          </p:cNvSpPr>
          <p:nvPr>
            <p:ph type="body" idx="1"/>
          </p:nvPr>
        </p:nvSpPr>
        <p:spPr bwMode="auto">
          <a:xfrm>
            <a:off x="228600" y="990600"/>
            <a:ext cx="8686800" cy="5638800"/>
          </a:xfrm>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20000"/>
              </a:lnSpc>
              <a:spcAft>
                <a:spcPts val="600"/>
              </a:spcAft>
              <a:buFont typeface="Symbol" pitchFamily="18" charset="2"/>
              <a:buNone/>
            </a:pPr>
            <a:r>
              <a:rPr lang="en-GB" sz="2400">
                <a:cs typeface="Times New Roman" pitchFamily="18" charset="0"/>
              </a:rPr>
              <a:t>	</a:t>
            </a:r>
            <a:endParaRPr lang="en-GB"/>
          </a:p>
        </p:txBody>
      </p:sp>
      <p:sp>
        <p:nvSpPr>
          <p:cNvPr id="283651" name="Text Box 3"/>
          <p:cNvSpPr txBox="1">
            <a:spLocks noChangeArrowheads="1"/>
          </p:cNvSpPr>
          <p:nvPr/>
        </p:nvSpPr>
        <p:spPr bwMode="auto">
          <a:xfrm>
            <a:off x="304800" y="669925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p>
        </p:txBody>
      </p:sp>
      <p:sp>
        <p:nvSpPr>
          <p:cNvPr id="283652" name="Text Box 4"/>
          <p:cNvSpPr txBox="1">
            <a:spLocks noChangeArrowheads="1"/>
          </p:cNvSpPr>
          <p:nvPr/>
        </p:nvSpPr>
        <p:spPr bwMode="auto">
          <a:xfrm>
            <a:off x="1473200" y="188913"/>
            <a:ext cx="619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990033"/>
                </a:solidFill>
                <a:latin typeface="Arial" charset="0"/>
              </a:rPr>
              <a:t>FZK long-term crucible tests</a:t>
            </a:r>
            <a:endParaRPr lang="ru-RU" b="1">
              <a:solidFill>
                <a:srgbClr val="990033"/>
              </a:solidFill>
              <a:latin typeface="Arial" charset="0"/>
            </a:endParaRPr>
          </a:p>
        </p:txBody>
      </p:sp>
      <p:grpSp>
        <p:nvGrpSpPr>
          <p:cNvPr id="283653" name="Group 5"/>
          <p:cNvGrpSpPr>
            <a:grpSpLocks/>
          </p:cNvGrpSpPr>
          <p:nvPr/>
        </p:nvGrpSpPr>
        <p:grpSpPr bwMode="auto">
          <a:xfrm>
            <a:off x="4156075" y="1019175"/>
            <a:ext cx="4676775" cy="2887663"/>
            <a:chOff x="2656" y="659"/>
            <a:chExt cx="2946" cy="1819"/>
          </a:xfrm>
        </p:grpSpPr>
        <p:sp>
          <p:nvSpPr>
            <p:cNvPr id="283654" name="Rectangle 6"/>
            <p:cNvSpPr>
              <a:spLocks noChangeAspect="1" noChangeArrowheads="1"/>
            </p:cNvSpPr>
            <p:nvPr/>
          </p:nvSpPr>
          <p:spPr bwMode="auto">
            <a:xfrm>
              <a:off x="3208" y="818"/>
              <a:ext cx="1897" cy="1660"/>
            </a:xfrm>
            <a:prstGeom prst="rect">
              <a:avLst/>
            </a:prstGeom>
            <a:solidFill>
              <a:srgbClr val="FFFFFF"/>
            </a:solidFill>
            <a:ln w="9525">
              <a:solidFill>
                <a:srgbClr val="000000"/>
              </a:solidFill>
              <a:miter lim="800000"/>
              <a:headEnd/>
              <a:tailEnd/>
            </a:ln>
          </p:spPr>
          <p:txBody>
            <a:bodyPr/>
            <a:lstStyle/>
            <a:p>
              <a:endParaRPr lang="de-DE"/>
            </a:p>
          </p:txBody>
        </p:sp>
        <p:sp>
          <p:nvSpPr>
            <p:cNvPr id="283655" name="Rectangle 7"/>
            <p:cNvSpPr>
              <a:spLocks noChangeAspect="1" noChangeArrowheads="1"/>
            </p:cNvSpPr>
            <p:nvPr/>
          </p:nvSpPr>
          <p:spPr bwMode="auto">
            <a:xfrm>
              <a:off x="3588" y="818"/>
              <a:ext cx="1145" cy="1317"/>
            </a:xfrm>
            <a:prstGeom prst="rect">
              <a:avLst/>
            </a:prstGeom>
            <a:solidFill>
              <a:srgbClr val="FFFFFF"/>
            </a:solidFill>
            <a:ln w="9525">
              <a:solidFill>
                <a:srgbClr val="000000"/>
              </a:solidFill>
              <a:miter lim="800000"/>
              <a:headEnd/>
              <a:tailEnd/>
            </a:ln>
          </p:spPr>
          <p:txBody>
            <a:bodyPr/>
            <a:lstStyle/>
            <a:p>
              <a:endParaRPr lang="de-DE"/>
            </a:p>
          </p:txBody>
        </p:sp>
        <p:sp>
          <p:nvSpPr>
            <p:cNvPr id="283656" name="Rectangle 8" descr="10%"/>
            <p:cNvSpPr>
              <a:spLocks noChangeAspect="1" noChangeArrowheads="1"/>
            </p:cNvSpPr>
            <p:nvPr/>
          </p:nvSpPr>
          <p:spPr bwMode="auto">
            <a:xfrm>
              <a:off x="3470" y="1306"/>
              <a:ext cx="1380" cy="829"/>
            </a:xfrm>
            <a:prstGeom prst="rect">
              <a:avLst/>
            </a:prstGeom>
            <a:pattFill prst="pct10">
              <a:fgClr>
                <a:srgbClr val="000000"/>
              </a:fgClr>
              <a:bgClr>
                <a:srgbClr val="FFFFFF"/>
              </a:bgClr>
            </a:pattFill>
            <a:ln w="9525">
              <a:solidFill>
                <a:srgbClr val="000000"/>
              </a:solidFill>
              <a:miter lim="800000"/>
              <a:headEnd/>
              <a:tailEnd/>
            </a:ln>
          </p:spPr>
          <p:txBody>
            <a:bodyPr/>
            <a:lstStyle/>
            <a:p>
              <a:endParaRPr lang="de-DE"/>
            </a:p>
          </p:txBody>
        </p:sp>
        <p:sp>
          <p:nvSpPr>
            <p:cNvPr id="283657" name="Rectangle 9"/>
            <p:cNvSpPr>
              <a:spLocks noChangeAspect="1" noChangeArrowheads="1"/>
            </p:cNvSpPr>
            <p:nvPr/>
          </p:nvSpPr>
          <p:spPr bwMode="auto">
            <a:xfrm>
              <a:off x="3605" y="818"/>
              <a:ext cx="1113" cy="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83658" name="Text Box 10"/>
            <p:cNvSpPr txBox="1">
              <a:spLocks noChangeAspect="1" noChangeArrowheads="1"/>
            </p:cNvSpPr>
            <p:nvPr/>
          </p:nvSpPr>
          <p:spPr bwMode="auto">
            <a:xfrm>
              <a:off x="3768" y="844"/>
              <a:ext cx="712" cy="3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8522" tIns="29261" rIns="58522" bIns="29261"/>
            <a:lstStyle/>
            <a:p>
              <a:r>
                <a:rPr lang="en-US" sz="1400">
                  <a:latin typeface="Arial" charset="0"/>
                  <a:ea typeface="Times New Roman" pitchFamily="18" charset="0"/>
                  <a:cs typeface="Arial" charset="0"/>
                </a:rPr>
                <a:t>Ar</a:t>
              </a:r>
              <a:endParaRPr lang="en-US" sz="3600">
                <a:ea typeface="Times New Roman" pitchFamily="18" charset="0"/>
                <a:cs typeface="Arial" charset="0"/>
              </a:endParaRPr>
            </a:p>
          </p:txBody>
        </p:sp>
        <p:sp>
          <p:nvSpPr>
            <p:cNvPr id="283659" name="AutoShape 11"/>
            <p:cNvSpPr>
              <a:spLocks noChangeAspect="1" noChangeArrowheads="1"/>
            </p:cNvSpPr>
            <p:nvPr/>
          </p:nvSpPr>
          <p:spPr bwMode="auto">
            <a:xfrm>
              <a:off x="5223" y="1454"/>
              <a:ext cx="334" cy="277"/>
            </a:xfrm>
            <a:prstGeom prst="wedgeRectCallout">
              <a:avLst>
                <a:gd name="adj1" fmla="val -100301"/>
                <a:gd name="adj2" fmla="val 157222"/>
              </a:avLst>
            </a:prstGeom>
            <a:solidFill>
              <a:srgbClr val="FFFFFF"/>
            </a:solidFill>
            <a:ln w="9525">
              <a:solidFill>
                <a:srgbClr val="000000"/>
              </a:solidFill>
              <a:miter lim="800000"/>
              <a:headEnd/>
              <a:tailEnd/>
            </a:ln>
          </p:spPr>
          <p:txBody>
            <a:bodyPr lIns="58522" tIns="29261" rIns="58522" bIns="29261"/>
            <a:lstStyle/>
            <a:p>
              <a:r>
                <a:rPr lang="en-US" sz="1400">
                  <a:latin typeface="Arial" charset="0"/>
                  <a:ea typeface="Times New Roman" pitchFamily="18" charset="0"/>
                  <a:cs typeface="Arial" charset="0"/>
                </a:rPr>
                <a:t>ZrO</a:t>
              </a:r>
              <a:r>
                <a:rPr lang="en-US" sz="1400" baseline="-30000">
                  <a:latin typeface="Arial" charset="0"/>
                  <a:ea typeface="Times New Roman" pitchFamily="18" charset="0"/>
                  <a:cs typeface="Arial" charset="0"/>
                </a:rPr>
                <a:t>2</a:t>
              </a:r>
              <a:endParaRPr lang="en-US" sz="3600">
                <a:ea typeface="Times New Roman" pitchFamily="18" charset="0"/>
                <a:cs typeface="Arial" charset="0"/>
              </a:endParaRPr>
            </a:p>
          </p:txBody>
        </p:sp>
        <p:sp>
          <p:nvSpPr>
            <p:cNvPr id="283660" name="Rectangle 12" descr="Штриховой горизонтальный"/>
            <p:cNvSpPr>
              <a:spLocks noChangeAspect="1" noChangeArrowheads="1"/>
            </p:cNvSpPr>
            <p:nvPr/>
          </p:nvSpPr>
          <p:spPr bwMode="auto">
            <a:xfrm>
              <a:off x="3768" y="1398"/>
              <a:ext cx="784" cy="551"/>
            </a:xfrm>
            <a:prstGeom prst="rect">
              <a:avLst/>
            </a:prstGeom>
            <a:pattFill prst="dashHorz">
              <a:fgClr>
                <a:srgbClr val="969696"/>
              </a:fgClr>
              <a:bgClr>
                <a:srgbClr val="FFFFFF"/>
              </a:bgClr>
            </a:pattFill>
            <a:ln w="9525">
              <a:solidFill>
                <a:srgbClr val="000000"/>
              </a:solidFill>
              <a:miter lim="800000"/>
              <a:headEnd/>
              <a:tailEnd/>
            </a:ln>
          </p:spPr>
          <p:txBody>
            <a:bodyPr/>
            <a:lstStyle/>
            <a:p>
              <a:endParaRPr lang="de-DE"/>
            </a:p>
          </p:txBody>
        </p:sp>
        <p:sp>
          <p:nvSpPr>
            <p:cNvPr id="283661" name="AutoShape 13"/>
            <p:cNvSpPr>
              <a:spLocks noChangeAspect="1" noChangeArrowheads="1"/>
            </p:cNvSpPr>
            <p:nvPr/>
          </p:nvSpPr>
          <p:spPr bwMode="auto">
            <a:xfrm>
              <a:off x="2656" y="1212"/>
              <a:ext cx="388" cy="276"/>
            </a:xfrm>
            <a:prstGeom prst="wedgeRectCallout">
              <a:avLst>
                <a:gd name="adj1" fmla="val 302833"/>
                <a:gd name="adj2" fmla="val 136231"/>
              </a:avLst>
            </a:prstGeom>
            <a:solidFill>
              <a:srgbClr val="FFFFFF"/>
            </a:solidFill>
            <a:ln w="9525">
              <a:solidFill>
                <a:srgbClr val="000000"/>
              </a:solidFill>
              <a:miter lim="800000"/>
              <a:headEnd/>
              <a:tailEnd/>
            </a:ln>
          </p:spPr>
          <p:txBody>
            <a:bodyPr lIns="58522" tIns="29261" rIns="58522" bIns="29261"/>
            <a:lstStyle/>
            <a:p>
              <a:r>
                <a:rPr lang="en-US" sz="1400">
                  <a:latin typeface="Arial" charset="0"/>
                  <a:ea typeface="Times New Roman" pitchFamily="18" charset="0"/>
                  <a:cs typeface="Arial" charset="0"/>
                </a:rPr>
                <a:t>Zr-O</a:t>
              </a:r>
              <a:endParaRPr lang="en-US" sz="3600">
                <a:ea typeface="Times New Roman" pitchFamily="18" charset="0"/>
                <a:cs typeface="Arial" charset="0"/>
              </a:endParaRPr>
            </a:p>
          </p:txBody>
        </p:sp>
        <p:sp>
          <p:nvSpPr>
            <p:cNvPr id="283662" name="AutoShape 14"/>
            <p:cNvSpPr>
              <a:spLocks noChangeAspect="1" noChangeArrowheads="1"/>
            </p:cNvSpPr>
            <p:nvPr/>
          </p:nvSpPr>
          <p:spPr bwMode="auto">
            <a:xfrm>
              <a:off x="5188" y="659"/>
              <a:ext cx="414" cy="327"/>
            </a:xfrm>
            <a:prstGeom prst="wedgeRectCallout">
              <a:avLst>
                <a:gd name="adj1" fmla="val -213769"/>
                <a:gd name="adj2" fmla="val 152444"/>
              </a:avLst>
            </a:prstGeom>
            <a:solidFill>
              <a:srgbClr val="FFFFFF"/>
            </a:solidFill>
            <a:ln w="9525">
              <a:solidFill>
                <a:srgbClr val="000000"/>
              </a:solidFill>
              <a:miter lim="800000"/>
              <a:headEnd/>
              <a:tailEnd/>
            </a:ln>
          </p:spPr>
          <p:txBody>
            <a:bodyPr lIns="58522" tIns="29261" rIns="58522" bIns="29261"/>
            <a:lstStyle/>
            <a:p>
              <a:pPr algn="l"/>
              <a:r>
                <a:rPr lang="en-US" sz="1400">
                  <a:latin typeface="Arial" charset="0"/>
                  <a:ea typeface="Times New Roman" pitchFamily="18" charset="0"/>
                  <a:cs typeface="Arial" charset="0"/>
                </a:rPr>
                <a:t>Oxide crust</a:t>
              </a:r>
              <a:endParaRPr lang="en-US" sz="3600">
                <a:ea typeface="Times New Roman" pitchFamily="18" charset="0"/>
                <a:cs typeface="Arial" charset="0"/>
              </a:endParaRPr>
            </a:p>
          </p:txBody>
        </p:sp>
      </p:grpSp>
      <p:pic>
        <p:nvPicPr>
          <p:cNvPr id="283663" name="Picture 15" descr="FA5_2200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75" y="1277938"/>
            <a:ext cx="1863725"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64" name="Picture 16" descr="FA10_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8538" y="1254125"/>
            <a:ext cx="185102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65" name="Text Box 17"/>
          <p:cNvSpPr txBox="1">
            <a:spLocks noChangeArrowheads="1"/>
          </p:cNvSpPr>
          <p:nvPr/>
        </p:nvSpPr>
        <p:spPr bwMode="auto">
          <a:xfrm>
            <a:off x="368300" y="342900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latin typeface="Arial" charset="0"/>
              </a:rPr>
              <a:t>20 min.</a:t>
            </a:r>
            <a:endParaRPr lang="ru-RU" sz="1800">
              <a:latin typeface="Arial" charset="0"/>
            </a:endParaRPr>
          </a:p>
        </p:txBody>
      </p:sp>
      <p:sp>
        <p:nvSpPr>
          <p:cNvPr id="283666" name="Text Box 18"/>
          <p:cNvSpPr txBox="1">
            <a:spLocks noChangeArrowheads="1"/>
          </p:cNvSpPr>
          <p:nvPr/>
        </p:nvSpPr>
        <p:spPr bwMode="auto">
          <a:xfrm>
            <a:off x="2462213" y="342900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latin typeface="Arial" charset="0"/>
              </a:rPr>
              <a:t>290 min.</a:t>
            </a:r>
            <a:endParaRPr lang="ru-RU" sz="1800">
              <a:latin typeface="Arial" charset="0"/>
            </a:endParaRPr>
          </a:p>
        </p:txBody>
      </p:sp>
      <p:sp>
        <p:nvSpPr>
          <p:cNvPr id="283667" name="Text Box 19"/>
          <p:cNvSpPr txBox="1">
            <a:spLocks noChangeArrowheads="1"/>
          </p:cNvSpPr>
          <p:nvPr/>
        </p:nvSpPr>
        <p:spPr bwMode="auto">
          <a:xfrm>
            <a:off x="323850" y="3995738"/>
            <a:ext cx="8569325"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b="1">
                <a:solidFill>
                  <a:srgbClr val="990033"/>
                </a:solidFill>
                <a:latin typeface="Arial" charset="0"/>
              </a:rPr>
              <a:t>Main observations</a:t>
            </a:r>
          </a:p>
          <a:p>
            <a:pPr algn="just">
              <a:lnSpc>
                <a:spcPct val="90000"/>
              </a:lnSpc>
              <a:spcBef>
                <a:spcPct val="40000"/>
              </a:spcBef>
              <a:buFontTx/>
              <a:buChar char="•"/>
            </a:pPr>
            <a:r>
              <a:rPr lang="en-US" sz="2000">
                <a:latin typeface="Arial" charset="0"/>
              </a:rPr>
              <a:t>Dissolution of ZrO</a:t>
            </a:r>
            <a:r>
              <a:rPr lang="en-US" sz="2000" baseline="-25000">
                <a:latin typeface="Arial" charset="0"/>
              </a:rPr>
              <a:t>2</a:t>
            </a:r>
            <a:r>
              <a:rPr lang="en-US" sz="2000">
                <a:latin typeface="Arial" charset="0"/>
              </a:rPr>
              <a:t> walls in the initial stage of interactions (erosion)</a:t>
            </a:r>
          </a:p>
          <a:p>
            <a:pPr algn="just">
              <a:lnSpc>
                <a:spcPct val="90000"/>
              </a:lnSpc>
              <a:spcBef>
                <a:spcPct val="40000"/>
              </a:spcBef>
              <a:buFontTx/>
              <a:buChar char="•"/>
            </a:pPr>
            <a:r>
              <a:rPr lang="en-US" sz="2000">
                <a:latin typeface="Arial" charset="0"/>
              </a:rPr>
              <a:t>Subsequent growth of oxide crust at the melt-walls interface (corrosion)</a:t>
            </a:r>
          </a:p>
          <a:p>
            <a:pPr algn="just">
              <a:lnSpc>
                <a:spcPct val="90000"/>
              </a:lnSpc>
              <a:spcBef>
                <a:spcPct val="40000"/>
              </a:spcBef>
              <a:buFontTx/>
              <a:buChar char="•"/>
            </a:pPr>
            <a:r>
              <a:rPr lang="en-US" sz="2000">
                <a:latin typeface="Arial" charset="0"/>
              </a:rPr>
              <a:t>Secondary dissolution of oxide crust on the walls in the late stage </a:t>
            </a:r>
          </a:p>
          <a:p>
            <a:pPr algn="just">
              <a:lnSpc>
                <a:spcPct val="90000"/>
              </a:lnSpc>
              <a:spcBef>
                <a:spcPct val="40000"/>
              </a:spcBef>
              <a:buFontTx/>
              <a:buChar char="•"/>
            </a:pPr>
            <a:r>
              <a:rPr lang="en-US" sz="2000">
                <a:latin typeface="Arial" charset="0"/>
              </a:rPr>
              <a:t>Heavy precipitation of the ceramic phase in the oxidised melt</a:t>
            </a:r>
          </a:p>
          <a:p>
            <a:pPr algn="just">
              <a:lnSpc>
                <a:spcPct val="90000"/>
              </a:lnSpc>
              <a:spcBef>
                <a:spcPct val="40000"/>
              </a:spcBef>
              <a:buFontTx/>
              <a:buChar char="•"/>
            </a:pPr>
            <a:r>
              <a:rPr lang="en-US" sz="2000">
                <a:solidFill>
                  <a:srgbClr val="003399"/>
                </a:solidFill>
                <a:latin typeface="Arial" charset="0"/>
              </a:rPr>
              <a:t>Growth of oxide layer on the free (</a:t>
            </a:r>
            <a:r>
              <a:rPr lang="en-US" sz="2000" i="1">
                <a:solidFill>
                  <a:srgbClr val="003399"/>
                </a:solidFill>
                <a:latin typeface="Arial" charset="0"/>
              </a:rPr>
              <a:t>non-oxidised</a:t>
            </a:r>
            <a:r>
              <a:rPr lang="en-US" sz="2000">
                <a:solidFill>
                  <a:srgbClr val="003399"/>
                </a:solidFill>
                <a:latin typeface="Arial" charset="0"/>
              </a:rPr>
              <a:t>) surface of melt (!)</a:t>
            </a:r>
          </a:p>
        </p:txBody>
      </p:sp>
      <p:sp>
        <p:nvSpPr>
          <p:cNvPr id="283668" name="Text Box 20"/>
          <p:cNvSpPr txBox="1">
            <a:spLocks noChangeArrowheads="1"/>
          </p:cNvSpPr>
          <p:nvPr/>
        </p:nvSpPr>
        <p:spPr bwMode="auto">
          <a:xfrm>
            <a:off x="1962150" y="3429000"/>
            <a:ext cx="68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t>&lt;&lt;</a:t>
            </a:r>
            <a:endParaRPr lang="ru-RU" sz="20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14" name="Foliennummernplatzhalter 4"/>
          <p:cNvSpPr>
            <a:spLocks noGrp="1"/>
          </p:cNvSpPr>
          <p:nvPr>
            <p:ph type="sldNum" sz="quarter" idx="11"/>
          </p:nvPr>
        </p:nvSpPr>
        <p:spPr/>
        <p:txBody>
          <a:bodyPr/>
          <a:lstStyle/>
          <a:p>
            <a:fld id="{129892ED-987F-4ABC-A233-5B6E3BC47945}" type="slidenum">
              <a:rPr lang="ru-RU"/>
              <a:pPr/>
              <a:t>13</a:t>
            </a:fld>
            <a:endParaRPr lang="ru-RU"/>
          </a:p>
        </p:txBody>
      </p:sp>
      <p:sp>
        <p:nvSpPr>
          <p:cNvPr id="285698" name="Rectangle 2"/>
          <p:cNvSpPr>
            <a:spLocks noChangeArrowheads="1"/>
          </p:cNvSpPr>
          <p:nvPr>
            <p:ph type="body" idx="1"/>
          </p:nvPr>
        </p:nvSpPr>
        <p:spPr bwMode="auto">
          <a:xfrm>
            <a:off x="228600" y="990600"/>
            <a:ext cx="8686800" cy="5638800"/>
          </a:xfrm>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ts val="1200"/>
              </a:spcBef>
              <a:spcAft>
                <a:spcPts val="600"/>
              </a:spcAft>
              <a:buFont typeface="Monotype Sorts" pitchFamily="2" charset="2"/>
              <a:buNone/>
            </a:pPr>
            <a:r>
              <a:rPr lang="en-GB" sz="2400" b="1">
                <a:solidFill>
                  <a:srgbClr val="990033"/>
                </a:solidFill>
                <a:cs typeface="Times New Roman" pitchFamily="18" charset="0"/>
              </a:rPr>
              <a:t>	</a:t>
            </a:r>
          </a:p>
        </p:txBody>
      </p:sp>
      <p:sp>
        <p:nvSpPr>
          <p:cNvPr id="285699" name="Rectangle 3"/>
          <p:cNvSpPr>
            <a:spLocks noChangeArrowheads="1"/>
          </p:cNvSpPr>
          <p:nvPr/>
        </p:nvSpPr>
        <p:spPr bwMode="auto">
          <a:xfrm>
            <a:off x="251460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85700" name="Rectangle 4"/>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85701" name="Object 5"/>
          <p:cNvGraphicFramePr>
            <a:graphicFrameLocks noChangeAspect="1"/>
          </p:cNvGraphicFramePr>
          <p:nvPr/>
        </p:nvGraphicFramePr>
        <p:xfrm>
          <a:off x="-485775" y="1638300"/>
          <a:ext cx="5203825" cy="3468688"/>
        </p:xfrm>
        <a:graphic>
          <a:graphicData uri="http://schemas.openxmlformats.org/presentationml/2006/ole">
            <mc:AlternateContent xmlns:mc="http://schemas.openxmlformats.org/markup-compatibility/2006">
              <mc:Choice xmlns:v="urn:schemas-microsoft-com:vml" Requires="v">
                <p:oleObj spid="_x0000_s285709" name="Рисунок" r:id="rId4" imgW="2738134" imgH="1828800" progId="Word.Picture.8">
                  <p:embed/>
                </p:oleObj>
              </mc:Choice>
              <mc:Fallback>
                <p:oleObj name="Рисунок" r:id="rId4" imgW="2738134" imgH="18288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 y="1638300"/>
                        <a:ext cx="5203825" cy="346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702" name="Rectangle 6"/>
          <p:cNvSpPr>
            <a:spLocks noChangeArrowheads="1"/>
          </p:cNvSpPr>
          <p:nvPr/>
        </p:nvSpPr>
        <p:spPr bwMode="auto">
          <a:xfrm>
            <a:off x="0" y="1814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85703" name="Object 7"/>
          <p:cNvGraphicFramePr>
            <a:graphicFrameLocks noChangeAspect="1"/>
          </p:cNvGraphicFramePr>
          <p:nvPr/>
        </p:nvGraphicFramePr>
        <p:xfrm>
          <a:off x="4251325" y="1671638"/>
          <a:ext cx="5226050" cy="3494087"/>
        </p:xfrm>
        <a:graphic>
          <a:graphicData uri="http://schemas.openxmlformats.org/presentationml/2006/ole">
            <mc:AlternateContent xmlns:mc="http://schemas.openxmlformats.org/markup-compatibility/2006">
              <mc:Choice xmlns:v="urn:schemas-microsoft-com:vml" Requires="v">
                <p:oleObj spid="_x0000_s285710" name="Рисунок" r:id="rId6" imgW="2743200" imgH="1828800" progId="Word.Picture.8">
                  <p:embed/>
                </p:oleObj>
              </mc:Choice>
              <mc:Fallback>
                <p:oleObj name="Рисунок" r:id="rId6" imgW="2743200" imgH="1828800" progId="Word.Picture.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325" y="1671638"/>
                        <a:ext cx="5226050" cy="349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704" name="Text Box 8"/>
          <p:cNvSpPr txBox="1">
            <a:spLocks noChangeArrowheads="1"/>
          </p:cNvSpPr>
          <p:nvPr/>
        </p:nvSpPr>
        <p:spPr bwMode="auto">
          <a:xfrm>
            <a:off x="4716463" y="4332288"/>
            <a:ext cx="381635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35000"/>
              </a:spcBef>
            </a:pPr>
            <a:r>
              <a:rPr lang="en-US" sz="1800">
                <a:latin typeface="Arial" charset="0"/>
              </a:rPr>
              <a:t>Temperature and concentration distribution at hot and cold surfaces in saturated melt </a:t>
            </a:r>
            <a:endParaRPr lang="ru-RU" sz="1800">
              <a:latin typeface="Arial" charset="0"/>
            </a:endParaRPr>
          </a:p>
        </p:txBody>
      </p:sp>
      <p:sp>
        <p:nvSpPr>
          <p:cNvPr id="285705" name="Text Box 9"/>
          <p:cNvSpPr txBox="1">
            <a:spLocks noChangeArrowheads="1"/>
          </p:cNvSpPr>
          <p:nvPr/>
        </p:nvSpPr>
        <p:spPr bwMode="auto">
          <a:xfrm>
            <a:off x="539750" y="4564063"/>
            <a:ext cx="38655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spcBef>
                <a:spcPct val="30000"/>
              </a:spcBef>
            </a:pPr>
            <a:r>
              <a:rPr lang="en-US" sz="1800">
                <a:latin typeface="Arial" charset="0"/>
              </a:rPr>
              <a:t>Heat and diffusion fluxes at hot and cold surfaces in saturated melt </a:t>
            </a:r>
            <a:endParaRPr lang="ru-RU" sz="1800">
              <a:latin typeface="Arial" charset="0"/>
            </a:endParaRPr>
          </a:p>
        </p:txBody>
      </p:sp>
      <p:sp>
        <p:nvSpPr>
          <p:cNvPr id="285706" name="Text Box 10"/>
          <p:cNvSpPr txBox="1">
            <a:spLocks noChangeArrowheads="1"/>
          </p:cNvSpPr>
          <p:nvPr/>
        </p:nvSpPr>
        <p:spPr bwMode="auto">
          <a:xfrm>
            <a:off x="323850" y="981075"/>
            <a:ext cx="828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990033"/>
                </a:solidFill>
                <a:latin typeface="Arial" charset="0"/>
              </a:rPr>
              <a:t> </a:t>
            </a:r>
            <a:r>
              <a:rPr lang="en-US" sz="2000" b="1">
                <a:solidFill>
                  <a:srgbClr val="003399"/>
                </a:solidFill>
                <a:latin typeface="Arial" charset="0"/>
              </a:rPr>
              <a:t>“Hot” vertical and “cold” horizontal surfaces:</a:t>
            </a:r>
          </a:p>
          <a:p>
            <a:r>
              <a:rPr lang="en-US" sz="2000" b="1">
                <a:solidFill>
                  <a:srgbClr val="003399"/>
                </a:solidFill>
                <a:latin typeface="Arial" charset="0"/>
              </a:rPr>
              <a:t>  </a:t>
            </a:r>
            <a:r>
              <a:rPr lang="en-US" sz="2000" b="1">
                <a:solidFill>
                  <a:srgbClr val="003399"/>
                </a:solidFill>
                <a:latin typeface="Arial" charset="0"/>
                <a:sym typeface="Symbol" pitchFamily="18" charset="2"/>
              </a:rPr>
              <a:t></a:t>
            </a:r>
            <a:r>
              <a:rPr lang="en-US" sz="2000" b="1" i="1">
                <a:solidFill>
                  <a:srgbClr val="003399"/>
                </a:solidFill>
                <a:sym typeface="Symbol" pitchFamily="18" charset="2"/>
              </a:rPr>
              <a:t>T</a:t>
            </a:r>
            <a:r>
              <a:rPr lang="en-US" sz="2000" b="1" i="1" baseline="30000">
                <a:solidFill>
                  <a:srgbClr val="003399"/>
                </a:solidFill>
                <a:sym typeface="Symbol" pitchFamily="18" charset="2"/>
              </a:rPr>
              <a:t>(r)</a:t>
            </a:r>
            <a:r>
              <a:rPr lang="en-US" sz="2000" b="1">
                <a:solidFill>
                  <a:srgbClr val="003399"/>
                </a:solidFill>
                <a:latin typeface="Arial" charset="0"/>
              </a:rPr>
              <a:t> &gt; 0 and  </a:t>
            </a:r>
            <a:r>
              <a:rPr lang="en-US" sz="2000" b="1">
                <a:solidFill>
                  <a:srgbClr val="003399"/>
                </a:solidFill>
                <a:sym typeface="Symbol" pitchFamily="18" charset="2"/>
              </a:rPr>
              <a:t></a:t>
            </a:r>
            <a:r>
              <a:rPr lang="en-US" sz="2000" b="1" i="1">
                <a:solidFill>
                  <a:srgbClr val="003399"/>
                </a:solidFill>
                <a:sym typeface="Symbol" pitchFamily="18" charset="2"/>
              </a:rPr>
              <a:t>T</a:t>
            </a:r>
            <a:r>
              <a:rPr lang="en-US" sz="2000" b="1" i="1" baseline="30000">
                <a:solidFill>
                  <a:srgbClr val="003399"/>
                </a:solidFill>
                <a:sym typeface="Symbol" pitchFamily="18" charset="2"/>
              </a:rPr>
              <a:t>(a)</a:t>
            </a:r>
            <a:r>
              <a:rPr lang="en-US" sz="2000" b="1">
                <a:solidFill>
                  <a:srgbClr val="003399"/>
                </a:solidFill>
              </a:rPr>
              <a:t> </a:t>
            </a:r>
            <a:r>
              <a:rPr lang="en-US" sz="2000" b="1">
                <a:solidFill>
                  <a:srgbClr val="003399"/>
                </a:solidFill>
                <a:latin typeface="Arial" charset="0"/>
              </a:rPr>
              <a:t>&lt; 0</a:t>
            </a:r>
            <a:endParaRPr lang="ru-RU" sz="2000" b="1">
              <a:solidFill>
                <a:srgbClr val="003399"/>
              </a:solidFill>
              <a:latin typeface="Arial" charset="0"/>
            </a:endParaRPr>
          </a:p>
        </p:txBody>
      </p:sp>
      <p:sp>
        <p:nvSpPr>
          <p:cNvPr id="285707" name="Text Box 11"/>
          <p:cNvSpPr txBox="1">
            <a:spLocks noChangeArrowheads="1"/>
          </p:cNvSpPr>
          <p:nvPr/>
        </p:nvSpPr>
        <p:spPr bwMode="auto">
          <a:xfrm>
            <a:off x="323850" y="5354638"/>
            <a:ext cx="8496300" cy="925512"/>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buFont typeface="Wingdings" pitchFamily="2" charset="2"/>
              <a:buChar char="Ш"/>
            </a:pPr>
            <a:r>
              <a:rPr lang="en-US" sz="1800">
                <a:solidFill>
                  <a:srgbClr val="003399"/>
                </a:solidFill>
                <a:latin typeface="Arial" charset="0"/>
              </a:rPr>
              <a:t>For consideration of various temperature conditions at different interfaces of melt, an extension of the previously developed 1-d model by coupling of flux matches at various interfaces and total mass balance has been carried out.</a:t>
            </a:r>
            <a:endParaRPr lang="ru-RU" sz="1800">
              <a:solidFill>
                <a:srgbClr val="003399"/>
              </a:solidFill>
              <a:latin typeface="Arial" charset="0"/>
            </a:endParaRPr>
          </a:p>
        </p:txBody>
      </p:sp>
      <p:sp>
        <p:nvSpPr>
          <p:cNvPr id="285708" name="Text Box 12"/>
          <p:cNvSpPr txBox="1">
            <a:spLocks noChangeArrowheads="1"/>
          </p:cNvSpPr>
          <p:nvPr/>
        </p:nvSpPr>
        <p:spPr bwMode="auto">
          <a:xfrm>
            <a:off x="2192338" y="115888"/>
            <a:ext cx="4756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5000"/>
              </a:spcBef>
            </a:pPr>
            <a:r>
              <a:rPr lang="en-US" b="1">
                <a:solidFill>
                  <a:srgbClr val="990033"/>
                </a:solidFill>
                <a:latin typeface="Arial" charset="0"/>
              </a:rPr>
              <a:t>2-dimensional model for melt oxidation / dissolution</a:t>
            </a:r>
            <a:endParaRPr lang="ru-RU" b="1">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14" name="Foliennummernplatzhalter 4"/>
          <p:cNvSpPr>
            <a:spLocks noGrp="1"/>
          </p:cNvSpPr>
          <p:nvPr>
            <p:ph type="sldNum" sz="quarter" idx="11"/>
          </p:nvPr>
        </p:nvSpPr>
        <p:spPr/>
        <p:txBody>
          <a:bodyPr/>
          <a:lstStyle/>
          <a:p>
            <a:fld id="{24C1F72A-F6B5-4CFA-B1D5-001FD999F6C4}" type="slidenum">
              <a:rPr lang="ru-RU"/>
              <a:pPr/>
              <a:t>14</a:t>
            </a:fld>
            <a:endParaRPr lang="ru-RU"/>
          </a:p>
        </p:txBody>
      </p:sp>
      <p:sp>
        <p:nvSpPr>
          <p:cNvPr id="287746" name="Rectangle 2"/>
          <p:cNvSpPr>
            <a:spLocks noChangeArrowheads="1"/>
          </p:cNvSpPr>
          <p:nvPr>
            <p:ph type="body" idx="1"/>
          </p:nvPr>
        </p:nvSpPr>
        <p:spPr bwMode="auto">
          <a:xfrm>
            <a:off x="228600" y="981075"/>
            <a:ext cx="8686800" cy="5638800"/>
          </a:xfrm>
          <a:noFill/>
          <a:ln/>
          <a:extLst>
            <a:ext uri="{909E8E84-426E-40DD-AFC4-6F175D3DCCD1}">
              <a14:hiddenFill xmlns:a14="http://schemas.microsoft.com/office/drawing/2010/main">
                <a:solidFill>
                  <a:srgbClr val="FFFFCC">
                    <a:alpha val="49001"/>
                  </a:srgbClr>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ts val="1200"/>
              </a:spcBef>
              <a:spcAft>
                <a:spcPts val="600"/>
              </a:spcAft>
              <a:buFont typeface="Monotype Sorts" pitchFamily="2" charset="2"/>
              <a:buNone/>
            </a:pPr>
            <a:r>
              <a:rPr lang="en-GB" sz="2400" b="1">
                <a:solidFill>
                  <a:srgbClr val="990033"/>
                </a:solidFill>
                <a:cs typeface="Times New Roman" pitchFamily="18" charset="0"/>
              </a:rPr>
              <a:t>	</a:t>
            </a:r>
          </a:p>
        </p:txBody>
      </p:sp>
      <p:sp>
        <p:nvSpPr>
          <p:cNvPr id="287747" name="Rectangle 3"/>
          <p:cNvSpPr>
            <a:spLocks noChangeArrowheads="1"/>
          </p:cNvSpPr>
          <p:nvPr/>
        </p:nvSpPr>
        <p:spPr bwMode="auto">
          <a:xfrm>
            <a:off x="251460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87748" name="Rectangle 4"/>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87749" name="Rectangle 5"/>
          <p:cNvSpPr>
            <a:spLocks noChangeArrowheads="1"/>
          </p:cNvSpPr>
          <p:nvPr/>
        </p:nvSpPr>
        <p:spPr bwMode="auto">
          <a:xfrm>
            <a:off x="0" y="1814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87750" name="Text Box 6"/>
          <p:cNvSpPr txBox="1">
            <a:spLocks noChangeArrowheads="1"/>
          </p:cNvSpPr>
          <p:nvPr/>
        </p:nvSpPr>
        <p:spPr bwMode="auto">
          <a:xfrm>
            <a:off x="2411413" y="1798638"/>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latin typeface="Arial" charset="0"/>
              </a:rPr>
              <a:t>200 min.</a:t>
            </a:r>
            <a:endParaRPr lang="ru-RU" sz="1800">
              <a:latin typeface="Arial" charset="0"/>
            </a:endParaRPr>
          </a:p>
        </p:txBody>
      </p:sp>
      <p:sp>
        <p:nvSpPr>
          <p:cNvPr id="287751" name="Text Box 7"/>
          <p:cNvSpPr txBox="1">
            <a:spLocks noChangeArrowheads="1"/>
          </p:cNvSpPr>
          <p:nvPr/>
        </p:nvSpPr>
        <p:spPr bwMode="auto">
          <a:xfrm>
            <a:off x="2484438" y="4646613"/>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latin typeface="Arial" charset="0"/>
              </a:rPr>
              <a:t>290 min.</a:t>
            </a:r>
            <a:endParaRPr lang="ru-RU" sz="1800">
              <a:latin typeface="Arial" charset="0"/>
            </a:endParaRPr>
          </a:p>
        </p:txBody>
      </p:sp>
      <p:pic>
        <p:nvPicPr>
          <p:cNvPr id="287752" name="Picture 8" descr="cross_12_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75" y="1282700"/>
            <a:ext cx="2032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53" name="Picture 9" descr="FA10_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50" y="3919538"/>
            <a:ext cx="208280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7754" name="Object 10"/>
          <p:cNvGraphicFramePr>
            <a:graphicFrameLocks noChangeAspect="1"/>
          </p:cNvGraphicFramePr>
          <p:nvPr/>
        </p:nvGraphicFramePr>
        <p:xfrm>
          <a:off x="4829175" y="4481513"/>
          <a:ext cx="4314825" cy="4043362"/>
        </p:xfrm>
        <a:graphic>
          <a:graphicData uri="http://schemas.openxmlformats.org/presentationml/2006/ole">
            <mc:AlternateContent xmlns:mc="http://schemas.openxmlformats.org/markup-compatibility/2006">
              <mc:Choice xmlns:v="urn:schemas-microsoft-com:vml" Requires="v">
                <p:oleObj spid="_x0000_s287757" name="Документ" r:id="rId6" imgW="4371668" imgH="4092192" progId="Word.Document.8">
                  <p:embed/>
                </p:oleObj>
              </mc:Choice>
              <mc:Fallback>
                <p:oleObj name="Документ" r:id="rId6" imgW="4371668" imgH="4092192" progId="Word.Document.8">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9175" y="4481513"/>
                        <a:ext cx="4314825" cy="404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7755" name="Picture 11" descr="GraphFZK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175" y="1074738"/>
            <a:ext cx="4787900"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56" name="Text Box 12"/>
          <p:cNvSpPr txBox="1">
            <a:spLocks noChangeArrowheads="1"/>
          </p:cNvSpPr>
          <p:nvPr/>
        </p:nvSpPr>
        <p:spPr bwMode="auto">
          <a:xfrm>
            <a:off x="1331913" y="260350"/>
            <a:ext cx="65532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b="1">
                <a:solidFill>
                  <a:srgbClr val="A50021"/>
                </a:solidFill>
                <a:latin typeface="Arial" charset="0"/>
              </a:rPr>
              <a:t>Simulation of long-term FZK crucible tests</a:t>
            </a:r>
            <a:r>
              <a:rPr lang="ru-RU" sz="2800" b="1">
                <a:solidFill>
                  <a:srgbClr val="A50021"/>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14" name="Foliennummernplatzhalter 4"/>
          <p:cNvSpPr>
            <a:spLocks noGrp="1"/>
          </p:cNvSpPr>
          <p:nvPr>
            <p:ph type="sldNum" sz="quarter" idx="11"/>
          </p:nvPr>
        </p:nvSpPr>
        <p:spPr/>
        <p:txBody>
          <a:bodyPr/>
          <a:lstStyle/>
          <a:p>
            <a:fld id="{FA09177D-A4BD-4D49-99D3-0CF07459B325}" type="slidenum">
              <a:rPr lang="ru-RU"/>
              <a:pPr/>
              <a:t>15</a:t>
            </a:fld>
            <a:endParaRPr lang="ru-RU"/>
          </a:p>
        </p:txBody>
      </p:sp>
      <p:sp>
        <p:nvSpPr>
          <p:cNvPr id="239618" name="Text Box 2"/>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pic>
        <p:nvPicPr>
          <p:cNvPr id="239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2000250"/>
            <a:ext cx="3771900" cy="3743325"/>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239620" name="Text Box 4"/>
          <p:cNvSpPr txBox="1">
            <a:spLocks noChangeArrowheads="1"/>
          </p:cNvSpPr>
          <p:nvPr/>
        </p:nvSpPr>
        <p:spPr bwMode="auto">
          <a:xfrm>
            <a:off x="311150" y="5791200"/>
            <a:ext cx="41148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sz="1800">
                <a:latin typeface="Arial" charset="0"/>
                <a:cs typeface="Times New Roman" pitchFamily="18" charset="0"/>
              </a:rPr>
              <a:t>Post-test macrograph of (U,Zr)O</a:t>
            </a:r>
            <a:r>
              <a:rPr lang="en-GB" sz="1800" baseline="-25000">
                <a:latin typeface="Arial" charset="0"/>
                <a:cs typeface="Times New Roman" pitchFamily="18" charset="0"/>
              </a:rPr>
              <a:t>2</a:t>
            </a:r>
            <a:r>
              <a:rPr lang="en-GB" sz="1800">
                <a:latin typeface="Arial" charset="0"/>
                <a:cs typeface="Times New Roman" pitchFamily="18" charset="0"/>
              </a:rPr>
              <a:t> ceramic corium (molten pool)</a:t>
            </a:r>
            <a:r>
              <a:rPr lang="en-GB" sz="1600">
                <a:latin typeface="Arial" charset="0"/>
                <a:cs typeface="Times New Roman" pitchFamily="18" charset="0"/>
              </a:rPr>
              <a:t> </a:t>
            </a:r>
            <a:r>
              <a:rPr lang="en-GB">
                <a:cs typeface="Times New Roman" pitchFamily="18" charset="0"/>
              </a:rPr>
              <a:t> </a:t>
            </a:r>
            <a:endParaRPr lang="en-US">
              <a:cs typeface="Times New Roman" pitchFamily="18" charset="0"/>
            </a:endParaRPr>
          </a:p>
        </p:txBody>
      </p:sp>
      <p:sp>
        <p:nvSpPr>
          <p:cNvPr id="239622" name="Text Box 6"/>
          <p:cNvSpPr txBox="1">
            <a:spLocks noChangeArrowheads="1"/>
          </p:cNvSpPr>
          <p:nvPr/>
        </p:nvSpPr>
        <p:spPr bwMode="auto">
          <a:xfrm>
            <a:off x="4724400" y="5734050"/>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latin typeface="Arial" charset="0"/>
                <a:cs typeface="Times New Roman" pitchFamily="18" charset="0"/>
              </a:rPr>
              <a:t>Evolution of molten pool layers during transient</a:t>
            </a:r>
            <a:endParaRPr lang="en-US" sz="1800"/>
          </a:p>
        </p:txBody>
      </p:sp>
      <p:sp>
        <p:nvSpPr>
          <p:cNvPr id="239623" name="Text Box 7"/>
          <p:cNvSpPr txBox="1">
            <a:spLocks noChangeArrowheads="1"/>
          </p:cNvSpPr>
          <p:nvPr/>
        </p:nvSpPr>
        <p:spPr bwMode="auto">
          <a:xfrm>
            <a:off x="274638" y="1187450"/>
            <a:ext cx="8696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a:solidFill>
                  <a:srgbClr val="003399"/>
                </a:solidFill>
                <a:latin typeface="Arial" charset="0"/>
              </a:rPr>
              <a:t>Quick dissolution of fuel rods and oxidation of molten pool, </a:t>
            </a:r>
            <a:r>
              <a:rPr lang="en-US" sz="2000">
                <a:solidFill>
                  <a:srgbClr val="003399"/>
                </a:solidFill>
                <a:latin typeface="Arial" charset="0"/>
                <a:sym typeface="Symbol" pitchFamily="18" charset="2"/>
              </a:rPr>
              <a:t> </a:t>
            </a:r>
            <a:r>
              <a:rPr lang="en-US" sz="2000">
                <a:solidFill>
                  <a:srgbClr val="003399"/>
                </a:solidFill>
                <a:latin typeface="Arial" charset="0"/>
              </a:rPr>
              <a:t>complete conversion into ceramic phase (crust + precipitates) on cool-down</a:t>
            </a:r>
            <a:endParaRPr lang="ru-RU" sz="2000">
              <a:solidFill>
                <a:srgbClr val="003399"/>
              </a:solidFill>
              <a:latin typeface="Arial" charset="0"/>
            </a:endParaRPr>
          </a:p>
        </p:txBody>
      </p:sp>
      <p:sp>
        <p:nvSpPr>
          <p:cNvPr id="239624" name="Text Box 8"/>
          <p:cNvSpPr txBox="1">
            <a:spLocks noChangeArrowheads="1"/>
          </p:cNvSpPr>
          <p:nvPr/>
        </p:nvSpPr>
        <p:spPr bwMode="auto">
          <a:xfrm>
            <a:off x="3086100" y="283845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3300"/>
                </a:solidFill>
                <a:latin typeface="Arial" charset="0"/>
              </a:rPr>
              <a:t>Ceramic crust</a:t>
            </a:r>
            <a:endParaRPr lang="ru-RU" sz="1600">
              <a:solidFill>
                <a:srgbClr val="FF3300"/>
              </a:solidFill>
              <a:latin typeface="Arial" charset="0"/>
            </a:endParaRPr>
          </a:p>
        </p:txBody>
      </p:sp>
      <p:sp>
        <p:nvSpPr>
          <p:cNvPr id="239625" name="Line 9"/>
          <p:cNvSpPr>
            <a:spLocks noChangeShapeType="1"/>
          </p:cNvSpPr>
          <p:nvPr/>
        </p:nvSpPr>
        <p:spPr bwMode="auto">
          <a:xfrm flipH="1" flipV="1">
            <a:off x="2933700" y="3943350"/>
            <a:ext cx="4575175" cy="12700"/>
          </a:xfrm>
          <a:prstGeom prst="line">
            <a:avLst/>
          </a:prstGeom>
          <a:noFill/>
          <a:ln w="19050">
            <a:solidFill>
              <a:srgbClr val="FF9900"/>
            </a:solidFill>
            <a:prstDash val="dash"/>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9626" name="Text Box 10"/>
          <p:cNvSpPr txBox="1">
            <a:spLocks noChangeArrowheads="1"/>
          </p:cNvSpPr>
          <p:nvPr/>
        </p:nvSpPr>
        <p:spPr bwMode="auto">
          <a:xfrm>
            <a:off x="1981200" y="4019550"/>
            <a:ext cx="2628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9900"/>
                </a:solidFill>
                <a:latin typeface="Arial" charset="0"/>
              </a:rPr>
              <a:t>Ceramic</a:t>
            </a:r>
            <a:r>
              <a:rPr lang="en-US" sz="1600" b="1">
                <a:solidFill>
                  <a:srgbClr val="FF9900"/>
                </a:solidFill>
                <a:latin typeface="Arial" charset="0"/>
              </a:rPr>
              <a:t> </a:t>
            </a:r>
            <a:r>
              <a:rPr lang="en-US" sz="1600">
                <a:solidFill>
                  <a:srgbClr val="FF9900"/>
                </a:solidFill>
                <a:latin typeface="Arial" charset="0"/>
              </a:rPr>
              <a:t>phase</a:t>
            </a:r>
            <a:r>
              <a:rPr lang="en-US" sz="1600" b="1">
                <a:solidFill>
                  <a:srgbClr val="FF9900"/>
                </a:solidFill>
                <a:latin typeface="Arial" charset="0"/>
              </a:rPr>
              <a:t> </a:t>
            </a:r>
            <a:r>
              <a:rPr lang="en-US" sz="1600">
                <a:solidFill>
                  <a:srgbClr val="FF9900"/>
                </a:solidFill>
                <a:latin typeface="Arial" charset="0"/>
              </a:rPr>
              <a:t>precipitation (up to 100%)</a:t>
            </a:r>
            <a:endParaRPr lang="ru-RU" sz="1600">
              <a:solidFill>
                <a:srgbClr val="FF9900"/>
              </a:solidFill>
              <a:latin typeface="Arial" charset="0"/>
            </a:endParaRPr>
          </a:p>
        </p:txBody>
      </p:sp>
      <p:sp>
        <p:nvSpPr>
          <p:cNvPr id="239628" name="Line 12"/>
          <p:cNvSpPr>
            <a:spLocks noChangeShapeType="1"/>
          </p:cNvSpPr>
          <p:nvPr/>
        </p:nvSpPr>
        <p:spPr bwMode="auto">
          <a:xfrm flipH="1" flipV="1">
            <a:off x="2743200" y="3181350"/>
            <a:ext cx="4621213" cy="9525"/>
          </a:xfrm>
          <a:prstGeom prst="line">
            <a:avLst/>
          </a:prstGeom>
          <a:noFill/>
          <a:ln w="19050" cap="sq">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9629" name="Text Box 13"/>
          <p:cNvSpPr txBox="1">
            <a:spLocks noChangeArrowheads="1"/>
          </p:cNvSpPr>
          <p:nvPr/>
        </p:nvSpPr>
        <p:spPr bwMode="auto">
          <a:xfrm>
            <a:off x="1625600" y="120650"/>
            <a:ext cx="58737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45000"/>
              </a:spcBef>
            </a:pPr>
            <a:r>
              <a:rPr lang="en-US" sz="2600" b="1">
                <a:solidFill>
                  <a:srgbClr val="A50021"/>
                </a:solidFill>
                <a:latin typeface="Arial" charset="0"/>
              </a:rPr>
              <a:t>Interpretation of melt oxidation in Phebus FP tests with 2-d model</a:t>
            </a:r>
            <a:endParaRPr lang="ru-RU" sz="2600" b="1">
              <a:solidFill>
                <a:srgbClr val="A50021"/>
              </a:solidFill>
            </a:endParaRPr>
          </a:p>
        </p:txBody>
      </p:sp>
      <p:pic>
        <p:nvPicPr>
          <p:cNvPr id="239631" name="Picture 15" descr="Graph1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900" y="1803400"/>
            <a:ext cx="5119688"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34" name="Foliennummernplatzhalter 4"/>
          <p:cNvSpPr>
            <a:spLocks noGrp="1"/>
          </p:cNvSpPr>
          <p:nvPr>
            <p:ph type="sldNum" sz="quarter" idx="11"/>
          </p:nvPr>
        </p:nvSpPr>
        <p:spPr/>
        <p:txBody>
          <a:bodyPr/>
          <a:lstStyle/>
          <a:p>
            <a:fld id="{EB97C65A-7963-4574-883D-A5A4F95ACE65}" type="slidenum">
              <a:rPr lang="ru-RU"/>
              <a:pPr/>
              <a:t>16</a:t>
            </a:fld>
            <a:endParaRPr lang="ru-RU"/>
          </a:p>
        </p:txBody>
      </p:sp>
      <p:sp>
        <p:nvSpPr>
          <p:cNvPr id="289794" name="Rectangle 2"/>
          <p:cNvSpPr>
            <a:spLocks noChangeArrowheads="1"/>
          </p:cNvSpPr>
          <p:nvPr/>
        </p:nvSpPr>
        <p:spPr bwMode="auto">
          <a:xfrm>
            <a:off x="251460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89795" name="Rectangle 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89796" name="Text Box 4"/>
          <p:cNvSpPr txBox="1">
            <a:spLocks noChangeArrowheads="1"/>
          </p:cNvSpPr>
          <p:nvPr/>
        </p:nvSpPr>
        <p:spPr bwMode="auto">
          <a:xfrm>
            <a:off x="1452563" y="146050"/>
            <a:ext cx="62198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b="1">
                <a:solidFill>
                  <a:srgbClr val="A50021"/>
                </a:solidFill>
                <a:latin typeface="Arial" charset="0"/>
              </a:rPr>
              <a:t>Simulation of molten pool oxidation in new (proposed) crucible tests</a:t>
            </a:r>
            <a:r>
              <a:rPr lang="ru-RU" b="1">
                <a:solidFill>
                  <a:srgbClr val="A50021"/>
                </a:solidFill>
              </a:rPr>
              <a:t> </a:t>
            </a:r>
            <a:r>
              <a:rPr lang="en-US" sz="2000">
                <a:solidFill>
                  <a:srgbClr val="A50021"/>
                </a:solidFill>
                <a:latin typeface="Arial" charset="0"/>
              </a:rPr>
              <a:t>(1/3)</a:t>
            </a:r>
            <a:endParaRPr lang="ru-RU" sz="2000">
              <a:solidFill>
                <a:srgbClr val="A50021"/>
              </a:solidFill>
              <a:latin typeface="Arial" charset="0"/>
            </a:endParaRPr>
          </a:p>
        </p:txBody>
      </p:sp>
      <p:grpSp>
        <p:nvGrpSpPr>
          <p:cNvPr id="289797" name="Group 5"/>
          <p:cNvGrpSpPr>
            <a:grpSpLocks/>
          </p:cNvGrpSpPr>
          <p:nvPr/>
        </p:nvGrpSpPr>
        <p:grpSpPr bwMode="auto">
          <a:xfrm>
            <a:off x="255588" y="3429000"/>
            <a:ext cx="4260850" cy="2460625"/>
            <a:chOff x="196" y="2160"/>
            <a:chExt cx="2684" cy="1550"/>
          </a:xfrm>
        </p:grpSpPr>
        <p:sp>
          <p:nvSpPr>
            <p:cNvPr id="289798" name="Rectangle 6"/>
            <p:cNvSpPr>
              <a:spLocks noChangeAspect="1" noChangeArrowheads="1"/>
            </p:cNvSpPr>
            <p:nvPr/>
          </p:nvSpPr>
          <p:spPr bwMode="auto">
            <a:xfrm>
              <a:off x="699" y="2295"/>
              <a:ext cx="1728" cy="1415"/>
            </a:xfrm>
            <a:prstGeom prst="rect">
              <a:avLst/>
            </a:prstGeom>
            <a:solidFill>
              <a:srgbClr val="FFFFFF"/>
            </a:solidFill>
            <a:ln w="9525">
              <a:solidFill>
                <a:srgbClr val="000000"/>
              </a:solidFill>
              <a:miter lim="800000"/>
              <a:headEnd/>
              <a:tailEnd/>
            </a:ln>
          </p:spPr>
          <p:txBody>
            <a:bodyPr/>
            <a:lstStyle/>
            <a:p>
              <a:endParaRPr lang="de-DE"/>
            </a:p>
          </p:txBody>
        </p:sp>
        <p:sp>
          <p:nvSpPr>
            <p:cNvPr id="289799" name="Rectangle 7"/>
            <p:cNvSpPr>
              <a:spLocks noChangeAspect="1" noChangeArrowheads="1"/>
            </p:cNvSpPr>
            <p:nvPr/>
          </p:nvSpPr>
          <p:spPr bwMode="auto">
            <a:xfrm>
              <a:off x="1045" y="2295"/>
              <a:ext cx="1043" cy="1123"/>
            </a:xfrm>
            <a:prstGeom prst="rect">
              <a:avLst/>
            </a:prstGeom>
            <a:solidFill>
              <a:srgbClr val="FFFFFF"/>
            </a:solidFill>
            <a:ln w="9525">
              <a:solidFill>
                <a:srgbClr val="000000"/>
              </a:solidFill>
              <a:miter lim="800000"/>
              <a:headEnd/>
              <a:tailEnd/>
            </a:ln>
          </p:spPr>
          <p:txBody>
            <a:bodyPr/>
            <a:lstStyle/>
            <a:p>
              <a:endParaRPr lang="de-DE"/>
            </a:p>
          </p:txBody>
        </p:sp>
        <p:sp>
          <p:nvSpPr>
            <p:cNvPr id="289800" name="Rectangle 8" descr="10%"/>
            <p:cNvSpPr>
              <a:spLocks noChangeAspect="1" noChangeArrowheads="1"/>
            </p:cNvSpPr>
            <p:nvPr/>
          </p:nvSpPr>
          <p:spPr bwMode="auto">
            <a:xfrm>
              <a:off x="1045" y="2711"/>
              <a:ext cx="1043" cy="707"/>
            </a:xfrm>
            <a:prstGeom prst="rect">
              <a:avLst/>
            </a:prstGeom>
            <a:pattFill prst="pct10">
              <a:fgClr>
                <a:srgbClr val="000000"/>
              </a:fgClr>
              <a:bgClr>
                <a:srgbClr val="FFFFFF"/>
              </a:bgClr>
            </a:pattFill>
            <a:ln w="9525">
              <a:solidFill>
                <a:srgbClr val="000000"/>
              </a:solidFill>
              <a:miter lim="800000"/>
              <a:headEnd/>
              <a:tailEnd/>
            </a:ln>
          </p:spPr>
          <p:txBody>
            <a:bodyPr/>
            <a:lstStyle/>
            <a:p>
              <a:endParaRPr lang="de-DE"/>
            </a:p>
          </p:txBody>
        </p:sp>
        <p:sp>
          <p:nvSpPr>
            <p:cNvPr id="289801" name="Rectangle 9"/>
            <p:cNvSpPr>
              <a:spLocks noChangeAspect="1" noChangeArrowheads="1"/>
            </p:cNvSpPr>
            <p:nvPr/>
          </p:nvSpPr>
          <p:spPr bwMode="auto">
            <a:xfrm>
              <a:off x="1061" y="2295"/>
              <a:ext cx="1014" cy="4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89802" name="Text Box 10"/>
            <p:cNvSpPr txBox="1">
              <a:spLocks noChangeAspect="1" noChangeArrowheads="1"/>
            </p:cNvSpPr>
            <p:nvPr/>
          </p:nvSpPr>
          <p:spPr bwMode="auto">
            <a:xfrm>
              <a:off x="1209" y="2318"/>
              <a:ext cx="649" cy="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8522" tIns="29261" rIns="58522" bIns="29261"/>
            <a:lstStyle/>
            <a:p>
              <a:r>
                <a:rPr lang="en-US" sz="1400">
                  <a:latin typeface="Arial" charset="0"/>
                  <a:ea typeface="Times New Roman" pitchFamily="18" charset="0"/>
                  <a:cs typeface="Arial" charset="0"/>
                </a:rPr>
                <a:t>Steam</a:t>
              </a:r>
              <a:endParaRPr lang="en-US" sz="3600">
                <a:ea typeface="Times New Roman" pitchFamily="18" charset="0"/>
                <a:cs typeface="Arial" charset="0"/>
              </a:endParaRPr>
            </a:p>
          </p:txBody>
        </p:sp>
        <p:sp>
          <p:nvSpPr>
            <p:cNvPr id="289803" name="AutoShape 11"/>
            <p:cNvSpPr>
              <a:spLocks noChangeAspect="1" noChangeArrowheads="1"/>
            </p:cNvSpPr>
            <p:nvPr/>
          </p:nvSpPr>
          <p:spPr bwMode="auto">
            <a:xfrm>
              <a:off x="2535" y="2837"/>
              <a:ext cx="345" cy="236"/>
            </a:xfrm>
            <a:prstGeom prst="wedgeRectCallout">
              <a:avLst>
                <a:gd name="adj1" fmla="val -94347"/>
                <a:gd name="adj2" fmla="val 157204"/>
              </a:avLst>
            </a:prstGeom>
            <a:solidFill>
              <a:srgbClr val="FFFFFF"/>
            </a:solidFill>
            <a:ln w="9525">
              <a:solidFill>
                <a:srgbClr val="000000"/>
              </a:solidFill>
              <a:miter lim="800000"/>
              <a:headEnd/>
              <a:tailEnd/>
            </a:ln>
          </p:spPr>
          <p:txBody>
            <a:bodyPr lIns="58522" tIns="29261" rIns="58522" bIns="29261"/>
            <a:lstStyle/>
            <a:p>
              <a:r>
                <a:rPr lang="en-US" sz="1400">
                  <a:latin typeface="Arial" charset="0"/>
                  <a:ea typeface="Times New Roman" pitchFamily="18" charset="0"/>
                  <a:cs typeface="Arial" charset="0"/>
                </a:rPr>
                <a:t>ZrO</a:t>
              </a:r>
              <a:r>
                <a:rPr lang="en-US" sz="1400" baseline="-30000">
                  <a:latin typeface="Arial" charset="0"/>
                  <a:ea typeface="Times New Roman" pitchFamily="18" charset="0"/>
                  <a:cs typeface="Arial" charset="0"/>
                </a:rPr>
                <a:t>2</a:t>
              </a:r>
              <a:endParaRPr lang="en-US" sz="3600">
                <a:ea typeface="Times New Roman" pitchFamily="18" charset="0"/>
                <a:cs typeface="Arial" charset="0"/>
              </a:endParaRPr>
            </a:p>
          </p:txBody>
        </p:sp>
        <p:sp>
          <p:nvSpPr>
            <p:cNvPr id="289804" name="Rectangle 12" descr="Штриховой горизонтальный"/>
            <p:cNvSpPr>
              <a:spLocks noChangeAspect="1" noChangeArrowheads="1"/>
            </p:cNvSpPr>
            <p:nvPr/>
          </p:nvSpPr>
          <p:spPr bwMode="auto">
            <a:xfrm>
              <a:off x="1209" y="2790"/>
              <a:ext cx="714" cy="469"/>
            </a:xfrm>
            <a:prstGeom prst="rect">
              <a:avLst/>
            </a:prstGeom>
            <a:pattFill prst="dashHorz">
              <a:fgClr>
                <a:srgbClr val="969696"/>
              </a:fgClr>
              <a:bgClr>
                <a:srgbClr val="FFFFFF"/>
              </a:bgClr>
            </a:pattFill>
            <a:ln w="9525">
              <a:solidFill>
                <a:srgbClr val="000000"/>
              </a:solidFill>
              <a:miter lim="800000"/>
              <a:headEnd/>
              <a:tailEnd/>
            </a:ln>
          </p:spPr>
          <p:txBody>
            <a:bodyPr/>
            <a:lstStyle/>
            <a:p>
              <a:endParaRPr lang="de-DE"/>
            </a:p>
          </p:txBody>
        </p:sp>
        <p:sp>
          <p:nvSpPr>
            <p:cNvPr id="289805" name="AutoShape 13"/>
            <p:cNvSpPr>
              <a:spLocks noChangeAspect="1" noChangeArrowheads="1"/>
            </p:cNvSpPr>
            <p:nvPr/>
          </p:nvSpPr>
          <p:spPr bwMode="auto">
            <a:xfrm>
              <a:off x="196" y="2631"/>
              <a:ext cx="353" cy="235"/>
            </a:xfrm>
            <a:prstGeom prst="wedgeRectCallout">
              <a:avLst>
                <a:gd name="adj1" fmla="val 302833"/>
                <a:gd name="adj2" fmla="val 136231"/>
              </a:avLst>
            </a:prstGeom>
            <a:solidFill>
              <a:srgbClr val="FFFFFF"/>
            </a:solidFill>
            <a:ln w="9525">
              <a:solidFill>
                <a:srgbClr val="000000"/>
              </a:solidFill>
              <a:miter lim="800000"/>
              <a:headEnd/>
              <a:tailEnd/>
            </a:ln>
          </p:spPr>
          <p:txBody>
            <a:bodyPr lIns="58522" tIns="29261" rIns="58522" bIns="29261"/>
            <a:lstStyle/>
            <a:p>
              <a:r>
                <a:rPr lang="en-US" sz="1400">
                  <a:latin typeface="Arial" charset="0"/>
                  <a:ea typeface="Times New Roman" pitchFamily="18" charset="0"/>
                  <a:cs typeface="Arial" charset="0"/>
                </a:rPr>
                <a:t>Zr-O</a:t>
              </a:r>
              <a:endParaRPr lang="en-US" sz="3600">
                <a:ea typeface="Times New Roman" pitchFamily="18" charset="0"/>
                <a:cs typeface="Arial" charset="0"/>
              </a:endParaRPr>
            </a:p>
          </p:txBody>
        </p:sp>
        <p:sp>
          <p:nvSpPr>
            <p:cNvPr id="289806" name="AutoShape 14"/>
            <p:cNvSpPr>
              <a:spLocks noChangeAspect="1" noChangeArrowheads="1"/>
            </p:cNvSpPr>
            <p:nvPr/>
          </p:nvSpPr>
          <p:spPr bwMode="auto">
            <a:xfrm>
              <a:off x="2503" y="2160"/>
              <a:ext cx="377" cy="279"/>
            </a:xfrm>
            <a:prstGeom prst="wedgeRectCallout">
              <a:avLst>
                <a:gd name="adj1" fmla="val -213769"/>
                <a:gd name="adj2" fmla="val 152444"/>
              </a:avLst>
            </a:prstGeom>
            <a:solidFill>
              <a:srgbClr val="FFFFFF"/>
            </a:solidFill>
            <a:ln w="9525">
              <a:solidFill>
                <a:srgbClr val="000000"/>
              </a:solidFill>
              <a:miter lim="800000"/>
              <a:headEnd/>
              <a:tailEnd/>
            </a:ln>
          </p:spPr>
          <p:txBody>
            <a:bodyPr lIns="58522" tIns="29261" rIns="58522" bIns="29261"/>
            <a:lstStyle/>
            <a:p>
              <a:pPr algn="l"/>
              <a:r>
                <a:rPr lang="en-US" sz="1400">
                  <a:latin typeface="Arial" charset="0"/>
                  <a:ea typeface="Times New Roman" pitchFamily="18" charset="0"/>
                  <a:cs typeface="Arial" charset="0"/>
                </a:rPr>
                <a:t>Oxide crust</a:t>
              </a:r>
              <a:endParaRPr lang="en-US" sz="3600">
                <a:ea typeface="Times New Roman" pitchFamily="18" charset="0"/>
                <a:cs typeface="Arial" charset="0"/>
              </a:endParaRPr>
            </a:p>
          </p:txBody>
        </p:sp>
      </p:grpSp>
      <p:grpSp>
        <p:nvGrpSpPr>
          <p:cNvPr id="289807" name="Group 15"/>
          <p:cNvGrpSpPr>
            <a:grpSpLocks/>
          </p:cNvGrpSpPr>
          <p:nvPr/>
        </p:nvGrpSpPr>
        <p:grpSpPr bwMode="auto">
          <a:xfrm>
            <a:off x="4775200" y="2957513"/>
            <a:ext cx="4124325" cy="2659062"/>
            <a:chOff x="198" y="591"/>
            <a:chExt cx="2598" cy="1675"/>
          </a:xfrm>
        </p:grpSpPr>
        <p:sp>
          <p:nvSpPr>
            <p:cNvPr id="289808" name="Text Box 16"/>
            <p:cNvSpPr txBox="1">
              <a:spLocks noChangeArrowheads="1"/>
            </p:cNvSpPr>
            <p:nvPr/>
          </p:nvSpPr>
          <p:spPr bwMode="auto">
            <a:xfrm>
              <a:off x="1021" y="1049"/>
              <a:ext cx="8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10" tIns="28555" rIns="57110" bIns="28555"/>
            <a:lstStyle/>
            <a:p>
              <a:r>
                <a:rPr lang="en-US" sz="1800">
                  <a:latin typeface="Arial" charset="0"/>
                  <a:ea typeface="Times New Roman" pitchFamily="18" charset="0"/>
                  <a:cs typeface="Arial" charset="0"/>
                </a:rPr>
                <a:t>Steam</a:t>
              </a:r>
              <a:endParaRPr lang="en-US" sz="4400">
                <a:ea typeface="Times New Roman" pitchFamily="18" charset="0"/>
                <a:cs typeface="Arial" charset="0"/>
              </a:endParaRPr>
            </a:p>
          </p:txBody>
        </p:sp>
        <p:sp>
          <p:nvSpPr>
            <p:cNvPr id="289809" name="AutoShape 17"/>
            <p:cNvSpPr>
              <a:spLocks noChangeArrowheads="1"/>
            </p:cNvSpPr>
            <p:nvPr/>
          </p:nvSpPr>
          <p:spPr bwMode="auto">
            <a:xfrm rot="10800000">
              <a:off x="731" y="591"/>
              <a:ext cx="1420" cy="1675"/>
            </a:xfrm>
            <a:custGeom>
              <a:avLst/>
              <a:gdLst>
                <a:gd name="G0" fmla="+- 8904 0 0"/>
                <a:gd name="G1" fmla="+- -11707496 0 0"/>
                <a:gd name="G2" fmla="+- 0 0 -11707496"/>
                <a:gd name="T0" fmla="*/ 0 256 1"/>
                <a:gd name="T1" fmla="*/ 180 256 1"/>
                <a:gd name="G3" fmla="+- -11707496 T0 T1"/>
                <a:gd name="T2" fmla="*/ 0 256 1"/>
                <a:gd name="T3" fmla="*/ 90 256 1"/>
                <a:gd name="G4" fmla="+- -11707496 T2 T3"/>
                <a:gd name="G5" fmla="*/ G4 2 1"/>
                <a:gd name="T4" fmla="*/ 90 256 1"/>
                <a:gd name="T5" fmla="*/ 0 256 1"/>
                <a:gd name="G6" fmla="+- -11707496 T4 T5"/>
                <a:gd name="G7" fmla="*/ G6 2 1"/>
                <a:gd name="G8" fmla="abs -1170749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904"/>
                <a:gd name="G18" fmla="*/ 8904 1 2"/>
                <a:gd name="G19" fmla="+- G18 5400 0"/>
                <a:gd name="G20" fmla="cos G19 -11707496"/>
                <a:gd name="G21" fmla="sin G19 -11707496"/>
                <a:gd name="G22" fmla="+- G20 10800 0"/>
                <a:gd name="G23" fmla="+- G21 10800 0"/>
                <a:gd name="G24" fmla="+- 10800 0 G20"/>
                <a:gd name="G25" fmla="+- 8904 10800 0"/>
                <a:gd name="G26" fmla="?: G9 G17 G25"/>
                <a:gd name="G27" fmla="?: G9 0 21600"/>
                <a:gd name="G28" fmla="cos 10800 -11707496"/>
                <a:gd name="G29" fmla="sin 10800 -11707496"/>
                <a:gd name="G30" fmla="sin 8904 -11707496"/>
                <a:gd name="G31" fmla="+- G28 10800 0"/>
                <a:gd name="G32" fmla="+- G29 10800 0"/>
                <a:gd name="G33" fmla="+- G30 10800 0"/>
                <a:gd name="G34" fmla="?: G4 0 G31"/>
                <a:gd name="G35" fmla="?: -11707496 G34 0"/>
                <a:gd name="G36" fmla="?: G6 G35 G31"/>
                <a:gd name="G37" fmla="+- 21600 0 G36"/>
                <a:gd name="G38" fmla="?: G4 0 G33"/>
                <a:gd name="G39" fmla="?: -11707496 G38 G32"/>
                <a:gd name="G40" fmla="?: G6 G39 0"/>
                <a:gd name="G41" fmla="?: G4 G32 21600"/>
                <a:gd name="G42" fmla="?: G6 G41 G33"/>
                <a:gd name="T12" fmla="*/ 10800 w 21600"/>
                <a:gd name="T13" fmla="*/ 0 h 21600"/>
                <a:gd name="T14" fmla="*/ 950 w 21600"/>
                <a:gd name="T15" fmla="*/ 10566 h 21600"/>
                <a:gd name="T16" fmla="*/ 10800 w 21600"/>
                <a:gd name="T17" fmla="*/ 1896 h 21600"/>
                <a:gd name="T18" fmla="*/ 20650 w 21600"/>
                <a:gd name="T19" fmla="*/ 105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98" y="10589"/>
                  </a:moveTo>
                  <a:cubicBezTo>
                    <a:pt x="2013" y="5755"/>
                    <a:pt x="5964" y="1895"/>
                    <a:pt x="10800" y="1896"/>
                  </a:cubicBezTo>
                  <a:cubicBezTo>
                    <a:pt x="15635" y="1896"/>
                    <a:pt x="19586" y="5755"/>
                    <a:pt x="19701" y="10589"/>
                  </a:cubicBezTo>
                  <a:lnTo>
                    <a:pt x="21596" y="10544"/>
                  </a:lnTo>
                  <a:cubicBezTo>
                    <a:pt x="21457" y="4680"/>
                    <a:pt x="16664" y="-1"/>
                    <a:pt x="10799" y="0"/>
                  </a:cubicBezTo>
                  <a:cubicBezTo>
                    <a:pt x="4935" y="0"/>
                    <a:pt x="142" y="4680"/>
                    <a:pt x="3" y="10544"/>
                  </a:cubicBezTo>
                  <a:close/>
                </a:path>
              </a:pathLst>
            </a:custGeom>
            <a:solidFill>
              <a:srgbClr val="FFFFFF"/>
            </a:solidFill>
            <a:ln w="9525">
              <a:solidFill>
                <a:srgbClr val="000000"/>
              </a:solidFill>
              <a:miter lim="800000"/>
              <a:headEnd/>
              <a:tailEnd/>
            </a:ln>
          </p:spPr>
          <p:txBody>
            <a:bodyPr/>
            <a:lstStyle/>
            <a:p>
              <a:endParaRPr lang="de-DE"/>
            </a:p>
          </p:txBody>
        </p:sp>
        <p:sp>
          <p:nvSpPr>
            <p:cNvPr id="289810" name="AutoShape 18" descr="Светлый диагональный 2"/>
            <p:cNvSpPr>
              <a:spLocks noChangeArrowheads="1"/>
            </p:cNvSpPr>
            <p:nvPr/>
          </p:nvSpPr>
          <p:spPr bwMode="auto">
            <a:xfrm rot="10800000">
              <a:off x="860" y="926"/>
              <a:ext cx="1162" cy="1207"/>
            </a:xfrm>
            <a:custGeom>
              <a:avLst/>
              <a:gdLst>
                <a:gd name="G0" fmla="+- 9591 0 0"/>
                <a:gd name="G1" fmla="+- -11676670 0 0"/>
                <a:gd name="G2" fmla="+- 0 0 -11676670"/>
                <a:gd name="T0" fmla="*/ 0 256 1"/>
                <a:gd name="T1" fmla="*/ 180 256 1"/>
                <a:gd name="G3" fmla="+- -11676670 T0 T1"/>
                <a:gd name="T2" fmla="*/ 0 256 1"/>
                <a:gd name="T3" fmla="*/ 90 256 1"/>
                <a:gd name="G4" fmla="+- -11676670 T2 T3"/>
                <a:gd name="G5" fmla="*/ G4 2 1"/>
                <a:gd name="T4" fmla="*/ 90 256 1"/>
                <a:gd name="T5" fmla="*/ 0 256 1"/>
                <a:gd name="G6" fmla="+- -11676670 T4 T5"/>
                <a:gd name="G7" fmla="*/ G6 2 1"/>
                <a:gd name="G8" fmla="abs -1167667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591"/>
                <a:gd name="G18" fmla="*/ 9591 1 2"/>
                <a:gd name="G19" fmla="+- G18 5400 0"/>
                <a:gd name="G20" fmla="cos G19 -11676670"/>
                <a:gd name="G21" fmla="sin G19 -11676670"/>
                <a:gd name="G22" fmla="+- G20 10800 0"/>
                <a:gd name="G23" fmla="+- G21 10800 0"/>
                <a:gd name="G24" fmla="+- 10800 0 G20"/>
                <a:gd name="G25" fmla="+- 9591 10800 0"/>
                <a:gd name="G26" fmla="?: G9 G17 G25"/>
                <a:gd name="G27" fmla="?: G9 0 21600"/>
                <a:gd name="G28" fmla="cos 10800 -11676670"/>
                <a:gd name="G29" fmla="sin 10800 -11676670"/>
                <a:gd name="G30" fmla="sin 9591 -11676670"/>
                <a:gd name="G31" fmla="+- G28 10800 0"/>
                <a:gd name="G32" fmla="+- G29 10800 0"/>
                <a:gd name="G33" fmla="+- G30 10800 0"/>
                <a:gd name="G34" fmla="?: G4 0 G31"/>
                <a:gd name="G35" fmla="?: -11676670 G34 0"/>
                <a:gd name="G36" fmla="?: G6 G35 G31"/>
                <a:gd name="G37" fmla="+- 21600 0 G36"/>
                <a:gd name="G38" fmla="?: G4 0 G33"/>
                <a:gd name="G39" fmla="?: -11676670 G38 G32"/>
                <a:gd name="G40" fmla="?: G6 G39 0"/>
                <a:gd name="G41" fmla="?: G4 G32 21600"/>
                <a:gd name="G42" fmla="?: G6 G41 G33"/>
                <a:gd name="T12" fmla="*/ 10800 w 21600"/>
                <a:gd name="T13" fmla="*/ 0 h 21600"/>
                <a:gd name="T14" fmla="*/ 609 w 21600"/>
                <a:gd name="T15" fmla="*/ 10474 h 21600"/>
                <a:gd name="T16" fmla="*/ 10800 w 21600"/>
                <a:gd name="T17" fmla="*/ 1209 h 21600"/>
                <a:gd name="T18" fmla="*/ 20991 w 21600"/>
                <a:gd name="T19" fmla="*/ 1047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213" y="10494"/>
                  </a:moveTo>
                  <a:cubicBezTo>
                    <a:pt x="1379" y="5318"/>
                    <a:pt x="5622" y="1208"/>
                    <a:pt x="10800" y="1209"/>
                  </a:cubicBezTo>
                  <a:cubicBezTo>
                    <a:pt x="15977" y="1209"/>
                    <a:pt x="20220" y="5318"/>
                    <a:pt x="20386" y="10494"/>
                  </a:cubicBezTo>
                  <a:lnTo>
                    <a:pt x="21594" y="10455"/>
                  </a:lnTo>
                  <a:cubicBezTo>
                    <a:pt x="21408" y="4627"/>
                    <a:pt x="16630" y="-1"/>
                    <a:pt x="10799" y="0"/>
                  </a:cubicBezTo>
                  <a:cubicBezTo>
                    <a:pt x="4969" y="0"/>
                    <a:pt x="191" y="4627"/>
                    <a:pt x="5" y="10455"/>
                  </a:cubicBezTo>
                  <a:close/>
                </a:path>
              </a:pathLst>
            </a:custGeom>
            <a:pattFill prst="ltUpDiag">
              <a:fgClr>
                <a:srgbClr val="000000"/>
              </a:fgClr>
              <a:bgClr>
                <a:srgbClr val="FFFFFF"/>
              </a:bgClr>
            </a:pattFill>
            <a:ln w="9525">
              <a:solidFill>
                <a:srgbClr val="000000"/>
              </a:solidFill>
              <a:miter lim="800000"/>
              <a:headEnd/>
              <a:tailEnd/>
            </a:ln>
          </p:spPr>
          <p:txBody>
            <a:bodyPr/>
            <a:lstStyle/>
            <a:p>
              <a:endParaRPr lang="de-DE"/>
            </a:p>
          </p:txBody>
        </p:sp>
        <p:sp>
          <p:nvSpPr>
            <p:cNvPr id="289811" name="Line 19"/>
            <p:cNvSpPr>
              <a:spLocks noChangeShapeType="1"/>
            </p:cNvSpPr>
            <p:nvPr/>
          </p:nvSpPr>
          <p:spPr bwMode="auto">
            <a:xfrm>
              <a:off x="923" y="1553"/>
              <a:ext cx="10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89812" name="Line 20"/>
            <p:cNvSpPr>
              <a:spLocks noChangeShapeType="1"/>
            </p:cNvSpPr>
            <p:nvPr/>
          </p:nvSpPr>
          <p:spPr bwMode="auto">
            <a:xfrm>
              <a:off x="947" y="1595"/>
              <a:ext cx="98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89813" name="Rectangle 21" descr="Светлый диагональный 2"/>
            <p:cNvSpPr>
              <a:spLocks noChangeArrowheads="1"/>
            </p:cNvSpPr>
            <p:nvPr/>
          </p:nvSpPr>
          <p:spPr bwMode="auto">
            <a:xfrm>
              <a:off x="904" y="1556"/>
              <a:ext cx="1075" cy="39"/>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89814" name="AutoShape 22" descr="10%"/>
            <p:cNvSpPr>
              <a:spLocks noChangeArrowheads="1"/>
            </p:cNvSpPr>
            <p:nvPr/>
          </p:nvSpPr>
          <p:spPr bwMode="auto">
            <a:xfrm rot="16200000">
              <a:off x="1210" y="1332"/>
              <a:ext cx="471" cy="998"/>
            </a:xfrm>
            <a:prstGeom prst="moon">
              <a:avLst>
                <a:gd name="adj" fmla="val 87500"/>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89815" name="Oval 23" descr="10%"/>
            <p:cNvSpPr>
              <a:spLocks noChangeArrowheads="1"/>
            </p:cNvSpPr>
            <p:nvPr/>
          </p:nvSpPr>
          <p:spPr bwMode="auto">
            <a:xfrm>
              <a:off x="1032" y="1595"/>
              <a:ext cx="818" cy="68"/>
            </a:xfrm>
            <a:prstGeom prst="ellipse">
              <a:avLst/>
            </a:prstGeom>
            <a:pattFill prst="pct10">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9816" name="AutoShape 24"/>
            <p:cNvSpPr>
              <a:spLocks noChangeArrowheads="1"/>
            </p:cNvSpPr>
            <p:nvPr/>
          </p:nvSpPr>
          <p:spPr bwMode="auto">
            <a:xfrm>
              <a:off x="2323" y="1595"/>
              <a:ext cx="473" cy="385"/>
            </a:xfrm>
            <a:prstGeom prst="wedgeRectCallout">
              <a:avLst>
                <a:gd name="adj1" fmla="val -128648"/>
                <a:gd name="adj2" fmla="val 44028"/>
              </a:avLst>
            </a:prstGeom>
            <a:solidFill>
              <a:srgbClr val="FFFFFF"/>
            </a:solidFill>
            <a:ln w="9525">
              <a:solidFill>
                <a:srgbClr val="000000"/>
              </a:solidFill>
              <a:miter lim="800000"/>
              <a:headEnd/>
              <a:tailEnd/>
            </a:ln>
          </p:spPr>
          <p:txBody>
            <a:bodyPr lIns="57110" tIns="28555" rIns="57110" bIns="28555"/>
            <a:lstStyle/>
            <a:p>
              <a:r>
                <a:rPr lang="en-US" sz="1600">
                  <a:latin typeface="Arial" charset="0"/>
                  <a:ea typeface="Times New Roman" pitchFamily="18" charset="0"/>
                  <a:cs typeface="Arial" charset="0"/>
                </a:rPr>
                <a:t>Lower head</a:t>
              </a:r>
              <a:endParaRPr lang="en-US" sz="4000">
                <a:ea typeface="Times New Roman" pitchFamily="18" charset="0"/>
                <a:cs typeface="Arial" charset="0"/>
              </a:endParaRPr>
            </a:p>
          </p:txBody>
        </p:sp>
        <p:sp>
          <p:nvSpPr>
            <p:cNvPr id="289817" name="AutoShape 25"/>
            <p:cNvSpPr>
              <a:spLocks noChangeArrowheads="1"/>
            </p:cNvSpPr>
            <p:nvPr/>
          </p:nvSpPr>
          <p:spPr bwMode="auto">
            <a:xfrm>
              <a:off x="198" y="1615"/>
              <a:ext cx="473" cy="344"/>
            </a:xfrm>
            <a:prstGeom prst="wedgeRectCallout">
              <a:avLst>
                <a:gd name="adj1" fmla="val 177560"/>
                <a:gd name="adj2" fmla="val 23861"/>
              </a:avLst>
            </a:prstGeom>
            <a:solidFill>
              <a:srgbClr val="FFFFFF"/>
            </a:solidFill>
            <a:ln w="9525">
              <a:solidFill>
                <a:srgbClr val="000000"/>
              </a:solidFill>
              <a:miter lim="800000"/>
              <a:headEnd/>
              <a:tailEnd/>
            </a:ln>
          </p:spPr>
          <p:txBody>
            <a:bodyPr lIns="57110" tIns="28555" rIns="57110" bIns="28555"/>
            <a:lstStyle/>
            <a:p>
              <a:r>
                <a:rPr lang="en-US" sz="1600">
                  <a:latin typeface="Arial" charset="0"/>
                  <a:ea typeface="Times New Roman" pitchFamily="18" charset="0"/>
                  <a:cs typeface="Arial" charset="0"/>
                </a:rPr>
                <a:t>Molten corium</a:t>
              </a:r>
              <a:endParaRPr lang="en-US" sz="4000">
                <a:ea typeface="Times New Roman" pitchFamily="18" charset="0"/>
                <a:cs typeface="Arial" charset="0"/>
              </a:endParaRPr>
            </a:p>
          </p:txBody>
        </p:sp>
        <p:sp>
          <p:nvSpPr>
            <p:cNvPr id="289818" name="AutoShape 26"/>
            <p:cNvSpPr>
              <a:spLocks noChangeArrowheads="1"/>
            </p:cNvSpPr>
            <p:nvPr/>
          </p:nvSpPr>
          <p:spPr bwMode="auto">
            <a:xfrm>
              <a:off x="2098" y="1082"/>
              <a:ext cx="473" cy="383"/>
            </a:xfrm>
            <a:prstGeom prst="wedgeRectCallout">
              <a:avLst>
                <a:gd name="adj1" fmla="val -129282"/>
                <a:gd name="adj2" fmla="val 74542"/>
              </a:avLst>
            </a:prstGeom>
            <a:solidFill>
              <a:schemeClr val="bg1"/>
            </a:solidFill>
            <a:ln w="9525">
              <a:solidFill>
                <a:srgbClr val="000000"/>
              </a:solidFill>
              <a:miter lim="800000"/>
              <a:headEnd/>
              <a:tailEnd/>
            </a:ln>
          </p:spPr>
          <p:txBody>
            <a:bodyPr lIns="57110" tIns="28555" rIns="57110" bIns="28555"/>
            <a:lstStyle/>
            <a:p>
              <a:r>
                <a:rPr lang="en-US" sz="1600">
                  <a:latin typeface="Arial" charset="0"/>
                  <a:ea typeface="Times New Roman" pitchFamily="18" charset="0"/>
                  <a:cs typeface="Arial" charset="0"/>
                </a:rPr>
                <a:t>Oxide crust</a:t>
              </a:r>
              <a:endParaRPr lang="en-US" sz="4000">
                <a:ea typeface="Times New Roman" pitchFamily="18" charset="0"/>
                <a:cs typeface="Arial" charset="0"/>
              </a:endParaRPr>
            </a:p>
          </p:txBody>
        </p:sp>
        <p:sp>
          <p:nvSpPr>
            <p:cNvPr id="289819" name="Line 27"/>
            <p:cNvSpPr>
              <a:spLocks noChangeShapeType="1"/>
            </p:cNvSpPr>
            <p:nvPr/>
          </p:nvSpPr>
          <p:spPr bwMode="auto">
            <a:xfrm>
              <a:off x="1296" y="1230"/>
              <a:ext cx="0" cy="266"/>
            </a:xfrm>
            <a:prstGeom prst="line">
              <a:avLst/>
            </a:prstGeom>
            <a:noFill/>
            <a:ln w="12700" cap="sq">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9820" name="Line 28"/>
            <p:cNvSpPr>
              <a:spLocks noChangeShapeType="1"/>
            </p:cNvSpPr>
            <p:nvPr/>
          </p:nvSpPr>
          <p:spPr bwMode="auto">
            <a:xfrm>
              <a:off x="1410" y="1230"/>
              <a:ext cx="0" cy="266"/>
            </a:xfrm>
            <a:prstGeom prst="line">
              <a:avLst/>
            </a:prstGeom>
            <a:noFill/>
            <a:ln w="12700" cap="sq">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9821" name="Line 29"/>
            <p:cNvSpPr>
              <a:spLocks noChangeShapeType="1"/>
            </p:cNvSpPr>
            <p:nvPr/>
          </p:nvSpPr>
          <p:spPr bwMode="auto">
            <a:xfrm>
              <a:off x="1505" y="1236"/>
              <a:ext cx="0" cy="266"/>
            </a:xfrm>
            <a:prstGeom prst="line">
              <a:avLst/>
            </a:prstGeom>
            <a:noFill/>
            <a:ln w="12700" cap="sq">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9822" name="Line 30"/>
            <p:cNvSpPr>
              <a:spLocks noChangeShapeType="1"/>
            </p:cNvSpPr>
            <p:nvPr/>
          </p:nvSpPr>
          <p:spPr bwMode="auto">
            <a:xfrm>
              <a:off x="1599" y="1236"/>
              <a:ext cx="0" cy="266"/>
            </a:xfrm>
            <a:prstGeom prst="line">
              <a:avLst/>
            </a:prstGeom>
            <a:noFill/>
            <a:ln w="12700" cap="sq">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89823" name="AutoShape 31"/>
          <p:cNvSpPr>
            <a:spLocks noChangeArrowheads="1"/>
          </p:cNvSpPr>
          <p:nvPr/>
        </p:nvSpPr>
        <p:spPr bwMode="auto">
          <a:xfrm>
            <a:off x="4305300" y="5310188"/>
            <a:ext cx="533400" cy="304800"/>
          </a:xfrm>
          <a:prstGeom prst="rightArrow">
            <a:avLst>
              <a:gd name="adj1" fmla="val 50000"/>
              <a:gd name="adj2" fmla="val 43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9824" name="Text Box 32"/>
          <p:cNvSpPr txBox="1">
            <a:spLocks noChangeArrowheads="1"/>
          </p:cNvSpPr>
          <p:nvPr/>
        </p:nvSpPr>
        <p:spPr bwMode="auto">
          <a:xfrm>
            <a:off x="388938" y="1160463"/>
            <a:ext cx="836612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a:tabLst>
                <a:tab pos="531813" algn="l"/>
                <a:tab pos="723900" algn="l"/>
              </a:tabLst>
              <a:defRPr sz="2400">
                <a:solidFill>
                  <a:schemeClr val="tx1"/>
                </a:solidFill>
                <a:latin typeface="Times New Roman" pitchFamily="18" charset="0"/>
              </a:defRPr>
            </a:lvl1pPr>
            <a:lvl2pPr algn="l">
              <a:tabLst>
                <a:tab pos="531813" algn="l"/>
                <a:tab pos="723900" algn="l"/>
              </a:tabLst>
              <a:defRPr sz="2400">
                <a:solidFill>
                  <a:schemeClr val="tx1"/>
                </a:solidFill>
                <a:latin typeface="Times New Roman" pitchFamily="18" charset="0"/>
              </a:defRPr>
            </a:lvl2pPr>
            <a:lvl3pPr algn="l">
              <a:tabLst>
                <a:tab pos="531813" algn="l"/>
                <a:tab pos="723900" algn="l"/>
              </a:tabLst>
              <a:defRPr sz="2400">
                <a:solidFill>
                  <a:schemeClr val="tx1"/>
                </a:solidFill>
                <a:latin typeface="Times New Roman" pitchFamily="18" charset="0"/>
              </a:defRPr>
            </a:lvl3pPr>
            <a:lvl4pPr algn="l">
              <a:tabLst>
                <a:tab pos="531813" algn="l"/>
                <a:tab pos="723900" algn="l"/>
              </a:tabLst>
              <a:defRPr sz="2400">
                <a:solidFill>
                  <a:schemeClr val="tx1"/>
                </a:solidFill>
                <a:latin typeface="Times New Roman" pitchFamily="18" charset="0"/>
              </a:defRPr>
            </a:lvl4pPr>
            <a:lvl5pPr algn="l">
              <a:tabLst>
                <a:tab pos="531813" algn="l"/>
                <a:tab pos="723900" algn="l"/>
              </a:tabLst>
              <a:defRPr sz="2400">
                <a:solidFill>
                  <a:schemeClr val="tx1"/>
                </a:solidFill>
                <a:latin typeface="Times New Roman" pitchFamily="18" charset="0"/>
              </a:defRPr>
            </a:lvl5pPr>
            <a:lvl6pPr eaLnBrk="0" fontAlgn="base" hangingPunct="0">
              <a:spcBef>
                <a:spcPct val="0"/>
              </a:spcBef>
              <a:spcAft>
                <a:spcPct val="0"/>
              </a:spcAft>
              <a:tabLst>
                <a:tab pos="531813" algn="l"/>
                <a:tab pos="723900" algn="l"/>
              </a:tabLst>
              <a:defRPr sz="2400">
                <a:solidFill>
                  <a:schemeClr val="tx1"/>
                </a:solidFill>
                <a:latin typeface="Times New Roman" pitchFamily="18" charset="0"/>
              </a:defRPr>
            </a:lvl6pPr>
            <a:lvl7pPr eaLnBrk="0" fontAlgn="base" hangingPunct="0">
              <a:spcBef>
                <a:spcPct val="0"/>
              </a:spcBef>
              <a:spcAft>
                <a:spcPct val="0"/>
              </a:spcAft>
              <a:tabLst>
                <a:tab pos="531813" algn="l"/>
                <a:tab pos="723900" algn="l"/>
              </a:tabLst>
              <a:defRPr sz="2400">
                <a:solidFill>
                  <a:schemeClr val="tx1"/>
                </a:solidFill>
                <a:latin typeface="Times New Roman" pitchFamily="18" charset="0"/>
              </a:defRPr>
            </a:lvl7pPr>
            <a:lvl8pPr eaLnBrk="0" fontAlgn="base" hangingPunct="0">
              <a:spcBef>
                <a:spcPct val="0"/>
              </a:spcBef>
              <a:spcAft>
                <a:spcPct val="0"/>
              </a:spcAft>
              <a:tabLst>
                <a:tab pos="531813" algn="l"/>
                <a:tab pos="723900" algn="l"/>
              </a:tabLst>
              <a:defRPr sz="2400">
                <a:solidFill>
                  <a:schemeClr val="tx1"/>
                </a:solidFill>
                <a:latin typeface="Times New Roman" pitchFamily="18" charset="0"/>
              </a:defRPr>
            </a:lvl8pPr>
            <a:lvl9pPr eaLnBrk="0" fontAlgn="base" hangingPunct="0">
              <a:spcBef>
                <a:spcPct val="0"/>
              </a:spcBef>
              <a:spcAft>
                <a:spcPct val="0"/>
              </a:spcAft>
              <a:tabLst>
                <a:tab pos="531813" algn="l"/>
                <a:tab pos="723900" algn="l"/>
              </a:tabLst>
              <a:defRPr sz="2400">
                <a:solidFill>
                  <a:schemeClr val="tx1"/>
                </a:solidFill>
                <a:latin typeface="Times New Roman" pitchFamily="18" charset="0"/>
              </a:defRPr>
            </a:lvl9pPr>
          </a:lstStyle>
          <a:p>
            <a:pPr algn="just">
              <a:spcBef>
                <a:spcPct val="50000"/>
              </a:spcBef>
            </a:pPr>
            <a:r>
              <a:rPr lang="en-GB" sz="2000">
                <a:solidFill>
                  <a:srgbClr val="990033"/>
                </a:solidFill>
                <a:latin typeface="Arial" charset="0"/>
              </a:rPr>
              <a:t>  </a:t>
            </a:r>
            <a:r>
              <a:rPr lang="en-GB" sz="2000">
                <a:latin typeface="Arial" charset="0"/>
              </a:rPr>
              <a:t>Proposed crucible </a:t>
            </a:r>
            <a:r>
              <a:rPr lang="en-GB" sz="2000" i="1" u="sng">
                <a:latin typeface="Arial" charset="0"/>
              </a:rPr>
              <a:t>isothermal</a:t>
            </a:r>
            <a:r>
              <a:rPr lang="en-GB" sz="2000">
                <a:latin typeface="Arial" charset="0"/>
              </a:rPr>
              <a:t> tests with “cold” ceramic walls and “hot” free oxidizing surface with inductive heating of metallic melt should model molten pool (MP) oxidation in the lower head of the (cooled) reactor vessel</a:t>
            </a:r>
            <a:r>
              <a:rPr lang="en-GB" sz="1600">
                <a:latin typeface="Arial" charset="0"/>
              </a:rPr>
              <a:t> </a:t>
            </a:r>
            <a:endParaRPr lang="en-GB" sz="2000">
              <a:latin typeface="Arial" charset="0"/>
            </a:endParaRPr>
          </a:p>
          <a:p>
            <a:pPr algn="just">
              <a:spcBef>
                <a:spcPct val="50000"/>
              </a:spcBef>
              <a:buFont typeface="Wingdings" pitchFamily="2" charset="2"/>
              <a:buChar char="Ш"/>
            </a:pPr>
            <a:r>
              <a:rPr lang="en-US" sz="2000">
                <a:solidFill>
                  <a:srgbClr val="003399"/>
                </a:solidFill>
                <a:latin typeface="Arial" charset="0"/>
              </a:rPr>
              <a:t>  	tests at the LAVA facility (FZK) is under preparation</a:t>
            </a:r>
            <a:endParaRPr lang="ru-RU" sz="2000">
              <a:solidFill>
                <a:srgbClr val="003399"/>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1"/>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5" name="Foliennummernplatzhalter 2"/>
          <p:cNvSpPr>
            <a:spLocks noGrp="1"/>
          </p:cNvSpPr>
          <p:nvPr>
            <p:ph type="sldNum" sz="quarter" idx="11"/>
          </p:nvPr>
        </p:nvSpPr>
        <p:spPr/>
        <p:txBody>
          <a:bodyPr/>
          <a:lstStyle/>
          <a:p>
            <a:fld id="{9D5B2BCA-B0CE-4564-8DC2-334092E72497}" type="slidenum">
              <a:rPr lang="ru-RU"/>
              <a:pPr/>
              <a:t>17</a:t>
            </a:fld>
            <a:endParaRPr lang="ru-RU"/>
          </a:p>
        </p:txBody>
      </p:sp>
      <p:pic>
        <p:nvPicPr>
          <p:cNvPr id="300034" name="Picture 2" descr="LAVA _H2O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650" y="1063625"/>
            <a:ext cx="4510088" cy="5311775"/>
          </a:xfrm>
          <a:prstGeom prst="rect">
            <a:avLst/>
          </a:prstGeom>
          <a:noFill/>
          <a:extLst>
            <a:ext uri="{909E8E84-426E-40DD-AFC4-6F175D3DCCD1}">
              <a14:hiddenFill xmlns:a14="http://schemas.microsoft.com/office/drawing/2010/main">
                <a:solidFill>
                  <a:srgbClr val="FFFFFF"/>
                </a:solidFill>
              </a14:hiddenFill>
            </a:ext>
          </a:extLst>
        </p:spPr>
      </p:pic>
      <p:sp>
        <p:nvSpPr>
          <p:cNvPr id="300035" name="Text Box 3"/>
          <p:cNvSpPr txBox="1">
            <a:spLocks noChangeArrowheads="1"/>
          </p:cNvSpPr>
          <p:nvPr/>
        </p:nvSpPr>
        <p:spPr bwMode="auto">
          <a:xfrm>
            <a:off x="2397125" y="255588"/>
            <a:ext cx="434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de-DE" b="1">
                <a:solidFill>
                  <a:srgbClr val="A50021"/>
                </a:solidFill>
                <a:latin typeface="Arial" charset="0"/>
              </a:rPr>
              <a:t>LAVA Test Apparatus at FZK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13" name="Foliennummernplatzhalter 4"/>
          <p:cNvSpPr>
            <a:spLocks noGrp="1"/>
          </p:cNvSpPr>
          <p:nvPr>
            <p:ph type="sldNum" sz="quarter" idx="11"/>
          </p:nvPr>
        </p:nvSpPr>
        <p:spPr/>
        <p:txBody>
          <a:bodyPr/>
          <a:lstStyle/>
          <a:p>
            <a:fld id="{7215D66B-3F86-4E55-B01A-EEC0B2553BAB}" type="slidenum">
              <a:rPr lang="ru-RU"/>
              <a:pPr/>
              <a:t>18</a:t>
            </a:fld>
            <a:endParaRPr lang="ru-RU"/>
          </a:p>
        </p:txBody>
      </p:sp>
      <p:graphicFrame>
        <p:nvGraphicFramePr>
          <p:cNvPr id="291842" name="Object 2"/>
          <p:cNvGraphicFramePr>
            <a:graphicFrameLocks noGrp="1" noChangeAspect="1"/>
          </p:cNvGraphicFramePr>
          <p:nvPr>
            <p:ph idx="1"/>
          </p:nvPr>
        </p:nvGraphicFramePr>
        <p:xfrm>
          <a:off x="4332288" y="5200650"/>
          <a:ext cx="3951287" cy="901700"/>
        </p:xfrm>
        <a:graphic>
          <a:graphicData uri="http://schemas.openxmlformats.org/presentationml/2006/ole">
            <mc:AlternateContent xmlns:mc="http://schemas.openxmlformats.org/markup-compatibility/2006">
              <mc:Choice xmlns:v="urn:schemas-microsoft-com:vml" Requires="v">
                <p:oleObj spid="_x0000_s291852" name="Диаграмма" r:id="rId4" imgW="3753002" imgH="981151" progId="MSGraph.Chart.8">
                  <p:embed followColorScheme="full"/>
                </p:oleObj>
              </mc:Choice>
              <mc:Fallback>
                <p:oleObj name="Диаграмма" r:id="rId4" imgW="3753002" imgH="981151" progId="MSGraph.Chart.8">
                  <p:embed followColorScheme="full"/>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288" y="5200650"/>
                        <a:ext cx="39512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1843" name="Rectangle 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91844" name="Rectangle 4"/>
          <p:cNvSpPr>
            <a:spLocks noChangeArrowheads="1"/>
          </p:cNvSpPr>
          <p:nvPr/>
        </p:nvSpPr>
        <p:spPr bwMode="auto">
          <a:xfrm>
            <a:off x="0" y="317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91845" name="Text Box 5"/>
          <p:cNvSpPr txBox="1">
            <a:spLocks noChangeArrowheads="1"/>
          </p:cNvSpPr>
          <p:nvPr/>
        </p:nvSpPr>
        <p:spPr bwMode="auto">
          <a:xfrm>
            <a:off x="1452563" y="146050"/>
            <a:ext cx="62198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b="1">
                <a:solidFill>
                  <a:srgbClr val="A50021"/>
                </a:solidFill>
                <a:latin typeface="Arial" charset="0"/>
              </a:rPr>
              <a:t>Simulation of molten pool oxidation in crucible tests</a:t>
            </a:r>
            <a:r>
              <a:rPr lang="ru-RU" b="1">
                <a:solidFill>
                  <a:srgbClr val="A50021"/>
                </a:solidFill>
              </a:rPr>
              <a:t> </a:t>
            </a:r>
            <a:r>
              <a:rPr lang="en-US" sz="2000">
                <a:solidFill>
                  <a:srgbClr val="A50021"/>
                </a:solidFill>
                <a:latin typeface="Arial" charset="0"/>
              </a:rPr>
              <a:t>(2/3)</a:t>
            </a:r>
            <a:endParaRPr lang="ru-RU" sz="2000">
              <a:solidFill>
                <a:srgbClr val="A50021"/>
              </a:solidFill>
              <a:latin typeface="Arial" charset="0"/>
            </a:endParaRPr>
          </a:p>
        </p:txBody>
      </p:sp>
      <p:sp>
        <p:nvSpPr>
          <p:cNvPr id="291846" name="Rectangle 6"/>
          <p:cNvSpPr>
            <a:spLocks noChangeArrowheads="1"/>
          </p:cNvSpPr>
          <p:nvPr/>
        </p:nvSpPr>
        <p:spPr bwMode="auto">
          <a:xfrm>
            <a:off x="228600" y="1030288"/>
            <a:ext cx="8686800" cy="5638800"/>
          </a:xfrm>
          <a:prstGeom prst="rect">
            <a:avLst/>
          </a:prstGeom>
          <a:noFill/>
          <a:ln>
            <a:noFill/>
          </a:ln>
          <a:extLst>
            <a:ext uri="{909E8E84-426E-40DD-AFC4-6F175D3DCCD1}">
              <a14:hiddenFill xmlns:a14="http://schemas.microsoft.com/office/drawing/2010/main">
                <a:solidFill>
                  <a:srgbClr val="FFFFCC">
                    <a:alpha val="75000"/>
                  </a:srgbClr>
                </a:solidFill>
              </a14:hiddenFill>
            </a:ext>
            <a:ext uri="{91240B29-F687-4F45-9708-019B960494DF}">
              <a14:hiddenLine xmlns:a14="http://schemas.microsoft.com/office/drawing/2010/main" w="9525">
                <a:solidFill>
                  <a:schemeClr val="accent2"/>
                </a:solidFill>
                <a:miter lim="800000"/>
                <a:headEnd/>
                <a:tailEnd/>
              </a14:hiddenLine>
            </a:ext>
          </a:extLst>
        </p:spPr>
        <p:txBody>
          <a:bodyPr/>
          <a:lstStyle/>
          <a:p>
            <a:pPr marL="342900" indent="-342900" algn="just">
              <a:spcBef>
                <a:spcPts val="1200"/>
              </a:spcBef>
              <a:spcAft>
                <a:spcPts val="600"/>
              </a:spcAft>
              <a:buClr>
                <a:schemeClr val="bg2"/>
              </a:buClr>
              <a:buSzPct val="75000"/>
              <a:buFont typeface="Monotype Sorts" pitchFamily="2" charset="2"/>
              <a:buNone/>
            </a:pPr>
            <a:r>
              <a:rPr lang="en-GB" sz="2000"/>
              <a:t>.</a:t>
            </a:r>
          </a:p>
        </p:txBody>
      </p:sp>
      <p:sp>
        <p:nvSpPr>
          <p:cNvPr id="291847" name="Text Box 7"/>
          <p:cNvSpPr txBox="1">
            <a:spLocks noChangeArrowheads="1"/>
          </p:cNvSpPr>
          <p:nvPr/>
        </p:nvSpPr>
        <p:spPr bwMode="auto">
          <a:xfrm>
            <a:off x="760413" y="1143000"/>
            <a:ext cx="7556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003399"/>
                </a:solidFill>
                <a:latin typeface="Arial" charset="0"/>
              </a:rPr>
              <a:t>2-d model predictions for “cold” ceramic walls (</a:t>
            </a:r>
            <a:r>
              <a:rPr lang="en-US" sz="2000">
                <a:solidFill>
                  <a:srgbClr val="003399"/>
                </a:solidFill>
                <a:latin typeface="Arial" charset="0"/>
                <a:sym typeface="Symbol" pitchFamily="18" charset="2"/>
              </a:rPr>
              <a:t></a:t>
            </a:r>
            <a:r>
              <a:rPr lang="en-US" sz="2000" i="1">
                <a:solidFill>
                  <a:srgbClr val="003399"/>
                </a:solidFill>
                <a:latin typeface="Arial" charset="0"/>
                <a:sym typeface="Symbol" pitchFamily="18" charset="2"/>
              </a:rPr>
              <a:t>T</a:t>
            </a:r>
            <a:r>
              <a:rPr lang="en-US" sz="2000" i="1" baseline="-25000">
                <a:solidFill>
                  <a:srgbClr val="003399"/>
                </a:solidFill>
                <a:latin typeface="Arial" charset="0"/>
                <a:sym typeface="Symbol" pitchFamily="18" charset="2"/>
              </a:rPr>
              <a:t>w</a:t>
            </a:r>
            <a:r>
              <a:rPr lang="en-US" sz="2000">
                <a:solidFill>
                  <a:srgbClr val="003399"/>
                </a:solidFill>
                <a:latin typeface="Arial" charset="0"/>
              </a:rPr>
              <a:t> &lt; 0) and “hot” free surface (</a:t>
            </a:r>
            <a:r>
              <a:rPr lang="en-US" sz="2000">
                <a:solidFill>
                  <a:srgbClr val="003399"/>
                </a:solidFill>
                <a:latin typeface="Arial" charset="0"/>
                <a:sym typeface="Symbol" pitchFamily="18" charset="2"/>
              </a:rPr>
              <a:t></a:t>
            </a:r>
            <a:r>
              <a:rPr lang="en-US" sz="2000" i="1">
                <a:solidFill>
                  <a:srgbClr val="003399"/>
                </a:solidFill>
                <a:latin typeface="Arial" charset="0"/>
                <a:sym typeface="Symbol" pitchFamily="18" charset="2"/>
              </a:rPr>
              <a:t>T</a:t>
            </a:r>
            <a:r>
              <a:rPr lang="en-US" sz="2000" i="1" baseline="-25000">
                <a:solidFill>
                  <a:srgbClr val="003399"/>
                </a:solidFill>
                <a:latin typeface="Arial" charset="0"/>
                <a:sym typeface="Symbol" pitchFamily="18" charset="2"/>
              </a:rPr>
              <a:t>up</a:t>
            </a:r>
            <a:r>
              <a:rPr lang="en-US" sz="2000">
                <a:solidFill>
                  <a:srgbClr val="003399"/>
                </a:solidFill>
                <a:latin typeface="Arial" charset="0"/>
              </a:rPr>
              <a:t> </a:t>
            </a:r>
            <a:r>
              <a:rPr lang="en-US" sz="2000">
                <a:solidFill>
                  <a:srgbClr val="003399"/>
                </a:solidFill>
                <a:latin typeface="Arial" charset="0"/>
                <a:sym typeface="Symbol" pitchFamily="18" charset="2"/>
              </a:rPr>
              <a:t></a:t>
            </a:r>
            <a:r>
              <a:rPr lang="en-US" sz="2000">
                <a:solidFill>
                  <a:srgbClr val="003399"/>
                </a:solidFill>
                <a:latin typeface="Arial" charset="0"/>
              </a:rPr>
              <a:t> 0) at the MP temperature 2540K</a:t>
            </a:r>
            <a:r>
              <a:rPr lang="ru-RU" sz="2000">
                <a:solidFill>
                  <a:srgbClr val="003399"/>
                </a:solidFill>
                <a:latin typeface="Arial" charset="0"/>
              </a:rPr>
              <a:t> </a:t>
            </a:r>
          </a:p>
        </p:txBody>
      </p:sp>
      <p:grpSp>
        <p:nvGrpSpPr>
          <p:cNvPr id="291848" name="Group 8"/>
          <p:cNvGrpSpPr>
            <a:grpSpLocks/>
          </p:cNvGrpSpPr>
          <p:nvPr/>
        </p:nvGrpSpPr>
        <p:grpSpPr bwMode="auto">
          <a:xfrm>
            <a:off x="257175" y="2106613"/>
            <a:ext cx="8851900" cy="3051175"/>
            <a:chOff x="167" y="1203"/>
            <a:chExt cx="5576" cy="1922"/>
          </a:xfrm>
        </p:grpSpPr>
        <p:pic>
          <p:nvPicPr>
            <p:cNvPr id="291849" name="Picture 9" descr="Graph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5" y="1203"/>
              <a:ext cx="2818" cy="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50" name="Picture 10" descr="Graph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 y="1212"/>
              <a:ext cx="2818" cy="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1851" name="Text Box 11"/>
          <p:cNvSpPr txBox="1">
            <a:spLocks noChangeArrowheads="1"/>
          </p:cNvSpPr>
          <p:nvPr/>
        </p:nvSpPr>
        <p:spPr bwMode="auto">
          <a:xfrm>
            <a:off x="323850" y="5297488"/>
            <a:ext cx="8462963"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a:defRPr sz="2400">
                <a:solidFill>
                  <a:schemeClr val="tx1"/>
                </a:solidFill>
                <a:latin typeface="Times New Roman" pitchFamily="18" charset="0"/>
              </a:defRPr>
            </a:lvl1pPr>
            <a:lvl2pPr marL="622300" indent="-1651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000">
                <a:solidFill>
                  <a:srgbClr val="990033"/>
                </a:solidFill>
                <a:latin typeface="Arial" charset="0"/>
              </a:rPr>
              <a:t>  </a:t>
            </a:r>
            <a:r>
              <a:rPr lang="en-US" sz="1800" u="sng">
                <a:latin typeface="Arial" charset="0"/>
              </a:rPr>
              <a:t>ZrO</a:t>
            </a:r>
            <a:r>
              <a:rPr lang="en-US" sz="1800" u="sng" baseline="-25000">
                <a:latin typeface="Arial" charset="0"/>
              </a:rPr>
              <a:t>2</a:t>
            </a:r>
            <a:r>
              <a:rPr lang="en-US" sz="1800" u="sng">
                <a:latin typeface="Arial" charset="0"/>
              </a:rPr>
              <a:t> crucible</a:t>
            </a:r>
            <a:r>
              <a:rPr lang="en-US" sz="1800">
                <a:latin typeface="Arial" charset="0"/>
              </a:rPr>
              <a:t> parameters: </a:t>
            </a:r>
            <a:r>
              <a:rPr lang="en-US" sz="1800" i="1">
                <a:latin typeface="Arial" charset="0"/>
              </a:rPr>
              <a:t>R</a:t>
            </a:r>
            <a:r>
              <a:rPr lang="en-US" sz="1800">
                <a:latin typeface="Arial" charset="0"/>
              </a:rPr>
              <a:t> = 36.5 mm, </a:t>
            </a:r>
            <a:r>
              <a:rPr lang="en-US" sz="1800" i="1">
                <a:latin typeface="Arial" charset="0"/>
              </a:rPr>
              <a:t>h</a:t>
            </a:r>
            <a:r>
              <a:rPr lang="en-US" sz="1800">
                <a:latin typeface="Arial" charset="0"/>
              </a:rPr>
              <a:t> = 10 mm, wall thickness 7 mm. </a:t>
            </a:r>
          </a:p>
          <a:p>
            <a:pPr algn="just">
              <a:spcBef>
                <a:spcPct val="50000"/>
              </a:spcBef>
            </a:pPr>
            <a:r>
              <a:rPr lang="en-US" sz="1800">
                <a:latin typeface="Arial" charset="0"/>
              </a:rPr>
              <a:t>  </a:t>
            </a:r>
            <a:r>
              <a:rPr lang="en-US" sz="1800" u="sng">
                <a:latin typeface="Arial" charset="0"/>
              </a:rPr>
              <a:t>Charge</a:t>
            </a:r>
            <a:r>
              <a:rPr lang="en-US" sz="1800">
                <a:latin typeface="Arial" charset="0"/>
              </a:rPr>
              <a:t> is produced from the mixture of metallic Zr and ceramic ZrO</a:t>
            </a:r>
            <a:r>
              <a:rPr lang="en-US" sz="1800" baseline="-25000">
                <a:latin typeface="Arial" charset="0"/>
              </a:rPr>
              <a:t>2</a:t>
            </a:r>
            <a:r>
              <a:rPr lang="en-US" sz="1800">
                <a:latin typeface="Arial" charset="0"/>
              </a:rPr>
              <a:t> phases with the average atomic composition Zr:O = 2.7:1.</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14" name="Foliennummernplatzhalter 4"/>
          <p:cNvSpPr>
            <a:spLocks noGrp="1"/>
          </p:cNvSpPr>
          <p:nvPr>
            <p:ph type="sldNum" sz="quarter" idx="11"/>
          </p:nvPr>
        </p:nvSpPr>
        <p:spPr/>
        <p:txBody>
          <a:bodyPr/>
          <a:lstStyle/>
          <a:p>
            <a:fld id="{78F82B27-D5F2-4843-BD28-33E30113FC4A}" type="slidenum">
              <a:rPr lang="ru-RU"/>
              <a:pPr/>
              <a:t>19</a:t>
            </a:fld>
            <a:endParaRPr lang="ru-RU"/>
          </a:p>
        </p:txBody>
      </p:sp>
      <p:sp>
        <p:nvSpPr>
          <p:cNvPr id="293890" name="Text Box 2"/>
          <p:cNvSpPr txBox="1">
            <a:spLocks noChangeArrowheads="1"/>
          </p:cNvSpPr>
          <p:nvPr/>
        </p:nvSpPr>
        <p:spPr bwMode="auto">
          <a:xfrm>
            <a:off x="1452563" y="146050"/>
            <a:ext cx="62198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b="1">
                <a:solidFill>
                  <a:srgbClr val="A50021"/>
                </a:solidFill>
                <a:latin typeface="Arial" charset="0"/>
              </a:rPr>
              <a:t>Simulation of molten pool oxidation in crucible tests</a:t>
            </a:r>
            <a:r>
              <a:rPr lang="ru-RU" b="1">
                <a:solidFill>
                  <a:srgbClr val="A50021"/>
                </a:solidFill>
              </a:rPr>
              <a:t> </a:t>
            </a:r>
            <a:r>
              <a:rPr lang="en-US" sz="2000">
                <a:solidFill>
                  <a:srgbClr val="A50021"/>
                </a:solidFill>
                <a:latin typeface="Arial" charset="0"/>
              </a:rPr>
              <a:t>(3/3)</a:t>
            </a:r>
            <a:endParaRPr lang="ru-RU" sz="2000">
              <a:solidFill>
                <a:srgbClr val="A50021"/>
              </a:solidFill>
              <a:latin typeface="Arial" charset="0"/>
            </a:endParaRPr>
          </a:p>
        </p:txBody>
      </p:sp>
      <p:sp>
        <p:nvSpPr>
          <p:cNvPr id="293891" name="Rectangle 3"/>
          <p:cNvSpPr>
            <a:spLocks noChangeArrowheads="1"/>
          </p:cNvSpPr>
          <p:nvPr/>
        </p:nvSpPr>
        <p:spPr bwMode="auto">
          <a:xfrm>
            <a:off x="228600" y="1030288"/>
            <a:ext cx="8686800" cy="5638800"/>
          </a:xfrm>
          <a:prstGeom prst="rect">
            <a:avLst/>
          </a:prstGeom>
          <a:noFill/>
          <a:ln>
            <a:noFill/>
          </a:ln>
          <a:extLst>
            <a:ext uri="{909E8E84-426E-40DD-AFC4-6F175D3DCCD1}">
              <a14:hiddenFill xmlns:a14="http://schemas.microsoft.com/office/drawing/2010/main">
                <a:solidFill>
                  <a:srgbClr val="FFFFCC">
                    <a:alpha val="75000"/>
                  </a:srgbClr>
                </a:solidFill>
              </a14:hiddenFill>
            </a:ext>
            <a:ext uri="{91240B29-F687-4F45-9708-019B960494DF}">
              <a14:hiddenLine xmlns:a14="http://schemas.microsoft.com/office/drawing/2010/main" w="9525">
                <a:solidFill>
                  <a:schemeClr val="accent2"/>
                </a:solidFill>
                <a:miter lim="800000"/>
                <a:headEnd/>
                <a:tailEnd/>
              </a14:hiddenLine>
            </a:ext>
          </a:extLst>
        </p:spPr>
        <p:txBody>
          <a:bodyPr/>
          <a:lstStyle/>
          <a:p>
            <a:pPr marL="342900" indent="-342900" algn="just">
              <a:spcBef>
                <a:spcPts val="1200"/>
              </a:spcBef>
              <a:spcAft>
                <a:spcPts val="600"/>
              </a:spcAft>
              <a:buClr>
                <a:schemeClr val="bg2"/>
              </a:buClr>
              <a:buSzPct val="75000"/>
              <a:buFont typeface="Monotype Sorts" pitchFamily="2" charset="2"/>
              <a:buNone/>
            </a:pPr>
            <a:r>
              <a:rPr lang="en-GB" sz="2000"/>
              <a:t>.</a:t>
            </a:r>
          </a:p>
        </p:txBody>
      </p:sp>
      <p:grpSp>
        <p:nvGrpSpPr>
          <p:cNvPr id="293892" name="Group 4"/>
          <p:cNvGrpSpPr>
            <a:grpSpLocks/>
          </p:cNvGrpSpPr>
          <p:nvPr/>
        </p:nvGrpSpPr>
        <p:grpSpPr bwMode="auto">
          <a:xfrm>
            <a:off x="4419600" y="1230313"/>
            <a:ext cx="4473575" cy="4138612"/>
            <a:chOff x="56" y="775"/>
            <a:chExt cx="2818" cy="2607"/>
          </a:xfrm>
        </p:grpSpPr>
        <p:pic>
          <p:nvPicPr>
            <p:cNvPr id="293893" name="Picture 5" descr="Graph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 y="1332"/>
              <a:ext cx="2818"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4" name="Text Box 6"/>
            <p:cNvSpPr txBox="1">
              <a:spLocks noChangeArrowheads="1"/>
            </p:cNvSpPr>
            <p:nvPr/>
          </p:nvSpPr>
          <p:spPr bwMode="auto">
            <a:xfrm>
              <a:off x="371" y="3151"/>
              <a:ext cx="22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800">
                  <a:latin typeface="Arial" charset="0"/>
                </a:rPr>
                <a:t>Complete oxidation:  </a:t>
              </a:r>
              <a:r>
                <a:rPr lang="en-US" sz="1800">
                  <a:latin typeface="Arial" charset="0"/>
                  <a:sym typeface="Symbol" pitchFamily="18" charset="2"/>
                </a:rPr>
                <a:t> 8000 s</a:t>
              </a:r>
            </a:p>
          </p:txBody>
        </p:sp>
        <p:sp>
          <p:nvSpPr>
            <p:cNvPr id="293895" name="Text Box 7"/>
            <p:cNvSpPr txBox="1">
              <a:spLocks noChangeArrowheads="1"/>
            </p:cNvSpPr>
            <p:nvPr/>
          </p:nvSpPr>
          <p:spPr bwMode="auto">
            <a:xfrm>
              <a:off x="568" y="775"/>
              <a:ext cx="1472" cy="640"/>
            </a:xfrm>
            <a:prstGeom prst="rect">
              <a:avLst/>
            </a:prstGeom>
            <a:noFill/>
            <a:ln w="12700" cap="sq">
              <a:solidFill>
                <a:schemeClr val="accent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10000"/>
                </a:spcBef>
                <a:buFontTx/>
                <a:buChar char="•"/>
              </a:pPr>
              <a:r>
                <a:rPr lang="en-US" sz="1800">
                  <a:solidFill>
                    <a:srgbClr val="003399"/>
                  </a:solidFill>
                  <a:latin typeface="Arial" charset="0"/>
                </a:rPr>
                <a:t>Large crucible</a:t>
              </a:r>
            </a:p>
            <a:p>
              <a:pPr>
                <a:spcBef>
                  <a:spcPct val="10000"/>
                </a:spcBef>
                <a:buFontTx/>
                <a:buChar char="•"/>
              </a:pPr>
              <a:r>
                <a:rPr lang="en-US" sz="1800">
                  <a:solidFill>
                    <a:srgbClr val="003399"/>
                  </a:solidFill>
                  <a:latin typeface="Arial" charset="0"/>
                </a:rPr>
                <a:t>U-Zr-O melt</a:t>
              </a:r>
            </a:p>
            <a:p>
              <a:pPr>
                <a:spcBef>
                  <a:spcPct val="10000"/>
                </a:spcBef>
                <a:buFontTx/>
                <a:buChar char="•"/>
              </a:pPr>
              <a:r>
                <a:rPr lang="en-US" sz="2000">
                  <a:solidFill>
                    <a:srgbClr val="003399"/>
                  </a:solidFill>
                  <a:sym typeface="Symbol" pitchFamily="18" charset="2"/>
                </a:rPr>
                <a:t></a:t>
              </a:r>
              <a:r>
                <a:rPr lang="en-US" sz="2000" i="1">
                  <a:solidFill>
                    <a:srgbClr val="003399"/>
                  </a:solidFill>
                  <a:sym typeface="Symbol" pitchFamily="18" charset="2"/>
                </a:rPr>
                <a:t>T</a:t>
              </a:r>
              <a:r>
                <a:rPr lang="en-US" sz="2000" i="1" baseline="-25000">
                  <a:solidFill>
                    <a:srgbClr val="003399"/>
                  </a:solidFill>
                  <a:sym typeface="Symbol" pitchFamily="18" charset="2"/>
                </a:rPr>
                <a:t>up</a:t>
              </a:r>
              <a:r>
                <a:rPr lang="en-US" sz="2000">
                  <a:solidFill>
                    <a:srgbClr val="003399"/>
                  </a:solidFill>
                </a:rPr>
                <a:t> = 0</a:t>
              </a:r>
              <a:endParaRPr lang="ru-RU" sz="2000">
                <a:solidFill>
                  <a:srgbClr val="003399"/>
                </a:solidFill>
              </a:endParaRPr>
            </a:p>
          </p:txBody>
        </p:sp>
      </p:grpSp>
      <p:grpSp>
        <p:nvGrpSpPr>
          <p:cNvPr id="293896" name="Group 8"/>
          <p:cNvGrpSpPr>
            <a:grpSpLocks/>
          </p:cNvGrpSpPr>
          <p:nvPr/>
        </p:nvGrpSpPr>
        <p:grpSpPr bwMode="auto">
          <a:xfrm>
            <a:off x="98425" y="1165225"/>
            <a:ext cx="4473575" cy="4214813"/>
            <a:chOff x="2874" y="734"/>
            <a:chExt cx="2818" cy="2655"/>
          </a:xfrm>
        </p:grpSpPr>
        <p:pic>
          <p:nvPicPr>
            <p:cNvPr id="293897" name="Picture 9" descr="Graph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4" y="1327"/>
              <a:ext cx="2818"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8" name="Text Box 10"/>
            <p:cNvSpPr txBox="1">
              <a:spLocks noChangeArrowheads="1"/>
            </p:cNvSpPr>
            <p:nvPr/>
          </p:nvSpPr>
          <p:spPr bwMode="auto">
            <a:xfrm>
              <a:off x="3339" y="734"/>
              <a:ext cx="2115" cy="659"/>
            </a:xfrm>
            <a:prstGeom prst="rect">
              <a:avLst/>
            </a:prstGeom>
            <a:noFill/>
            <a:ln w="12700" cap="sq">
              <a:solidFill>
                <a:schemeClr val="accent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10000"/>
                </a:spcBef>
                <a:buFontTx/>
                <a:buChar char="•"/>
              </a:pPr>
              <a:r>
                <a:rPr lang="en-US" sz="1800">
                  <a:solidFill>
                    <a:srgbClr val="003399"/>
                  </a:solidFill>
                  <a:latin typeface="Arial" charset="0"/>
                </a:rPr>
                <a:t>Large crucible</a:t>
              </a:r>
              <a:r>
                <a:rPr lang="en-US" sz="2000"/>
                <a:t> </a:t>
              </a:r>
            </a:p>
            <a:p>
              <a:pPr>
                <a:spcBef>
                  <a:spcPct val="10000"/>
                </a:spcBef>
                <a:buFontTx/>
                <a:buChar char="•"/>
              </a:pPr>
              <a:r>
                <a:rPr lang="en-US" sz="1800">
                  <a:solidFill>
                    <a:srgbClr val="003399"/>
                  </a:solidFill>
                  <a:latin typeface="Arial" charset="0"/>
                </a:rPr>
                <a:t>High temperature (2770K)</a:t>
              </a:r>
            </a:p>
            <a:p>
              <a:pPr>
                <a:spcBef>
                  <a:spcPct val="10000"/>
                </a:spcBef>
                <a:buFontTx/>
                <a:buChar char="•"/>
              </a:pPr>
              <a:r>
                <a:rPr lang="en-US" sz="2000">
                  <a:solidFill>
                    <a:srgbClr val="003399"/>
                  </a:solidFill>
                  <a:sym typeface="Symbol" pitchFamily="18" charset="2"/>
                </a:rPr>
                <a:t></a:t>
              </a:r>
              <a:r>
                <a:rPr lang="en-US" sz="2000" i="1">
                  <a:solidFill>
                    <a:srgbClr val="003399"/>
                  </a:solidFill>
                  <a:sym typeface="Symbol" pitchFamily="18" charset="2"/>
                </a:rPr>
                <a:t>T</a:t>
              </a:r>
              <a:r>
                <a:rPr lang="en-US" sz="2000" i="1" baseline="-25000">
                  <a:solidFill>
                    <a:srgbClr val="003399"/>
                  </a:solidFill>
                  <a:sym typeface="Symbol" pitchFamily="18" charset="2"/>
                </a:rPr>
                <a:t>up</a:t>
              </a:r>
              <a:r>
                <a:rPr lang="en-US" sz="2000">
                  <a:solidFill>
                    <a:srgbClr val="003399"/>
                  </a:solidFill>
                </a:rPr>
                <a:t> = 0</a:t>
              </a:r>
              <a:endParaRPr lang="ru-RU" sz="2000">
                <a:solidFill>
                  <a:srgbClr val="003399"/>
                </a:solidFill>
              </a:endParaRPr>
            </a:p>
          </p:txBody>
        </p:sp>
        <p:sp>
          <p:nvSpPr>
            <p:cNvPr id="293899" name="Text Box 11"/>
            <p:cNvSpPr txBox="1">
              <a:spLocks noChangeArrowheads="1"/>
            </p:cNvSpPr>
            <p:nvPr/>
          </p:nvSpPr>
          <p:spPr bwMode="auto">
            <a:xfrm>
              <a:off x="3197" y="3158"/>
              <a:ext cx="22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1800">
                  <a:latin typeface="Arial" charset="0"/>
                </a:rPr>
                <a:t>Complete oxidation:  </a:t>
              </a:r>
              <a:r>
                <a:rPr lang="en-US" sz="1800">
                  <a:latin typeface="Arial" charset="0"/>
                  <a:sym typeface="Symbol" pitchFamily="18" charset="2"/>
                </a:rPr>
                <a:t> 4000 s</a:t>
              </a:r>
            </a:p>
          </p:txBody>
        </p:sp>
      </p:grpSp>
      <p:sp>
        <p:nvSpPr>
          <p:cNvPr id="293900" name="Text Box 12"/>
          <p:cNvSpPr txBox="1">
            <a:spLocks noChangeArrowheads="1"/>
          </p:cNvSpPr>
          <p:nvPr/>
        </p:nvSpPr>
        <p:spPr bwMode="auto">
          <a:xfrm>
            <a:off x="392113" y="5461000"/>
            <a:ext cx="84280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u="sng">
                <a:solidFill>
                  <a:srgbClr val="A50021"/>
                </a:solidFill>
                <a:latin typeface="Arial" charset="0"/>
              </a:rPr>
              <a:t>Conclusion:</a:t>
            </a:r>
            <a:r>
              <a:rPr lang="en-US" sz="2000">
                <a:latin typeface="Arial" charset="0"/>
              </a:rPr>
              <a:t> </a:t>
            </a:r>
            <a:r>
              <a:rPr lang="en-US" sz="2000">
                <a:solidFill>
                  <a:srgbClr val="003399"/>
                </a:solidFill>
                <a:latin typeface="Arial" charset="0"/>
              </a:rPr>
              <a:t>owing to quick stabilisation of oxide crust thickness at the melt/steam interface, the total kinetics of melt oxidation obeys (close to) linear (rather than parabolic) time law</a:t>
            </a:r>
            <a:r>
              <a:rPr lang="en-US" sz="2000">
                <a:latin typeface="Arial" charset="0"/>
              </a:rPr>
              <a:t> </a:t>
            </a:r>
            <a:endParaRPr lang="ru-RU" sz="2000">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19" name="Foliennummernplatzhalter 4"/>
          <p:cNvSpPr>
            <a:spLocks noGrp="1"/>
          </p:cNvSpPr>
          <p:nvPr>
            <p:ph type="sldNum" sz="quarter" idx="11"/>
          </p:nvPr>
        </p:nvSpPr>
        <p:spPr/>
        <p:txBody>
          <a:bodyPr/>
          <a:lstStyle/>
          <a:p>
            <a:fld id="{1C5EDEC5-3D2D-4432-AB7C-BB5B87322DA2}" type="slidenum">
              <a:rPr lang="ru-RU"/>
              <a:pPr/>
              <a:t>2</a:t>
            </a:fld>
            <a:endParaRPr lang="ru-RU"/>
          </a:p>
        </p:txBody>
      </p:sp>
      <p:sp>
        <p:nvSpPr>
          <p:cNvPr id="75778" name="Rectangle 2"/>
          <p:cNvSpPr>
            <a:spLocks noChangeArrowheads="1"/>
          </p:cNvSpPr>
          <p:nvPr/>
        </p:nvSpPr>
        <p:spPr bwMode="auto">
          <a:xfrm>
            <a:off x="1679575" y="239713"/>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3200" b="1">
                <a:solidFill>
                  <a:srgbClr val="A50021"/>
                </a:solidFill>
                <a:latin typeface="Arial" charset="0"/>
              </a:rPr>
              <a:t>General Information</a:t>
            </a:r>
            <a:endParaRPr lang="ru-RU" sz="3200" b="1">
              <a:solidFill>
                <a:srgbClr val="A50021"/>
              </a:solidFill>
              <a:latin typeface="Arial" charset="0"/>
            </a:endParaRPr>
          </a:p>
        </p:txBody>
      </p:sp>
      <p:sp>
        <p:nvSpPr>
          <p:cNvPr id="75779"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graphicFrame>
        <p:nvGraphicFramePr>
          <p:cNvPr id="75814" name="Group 38"/>
          <p:cNvGraphicFramePr>
            <a:graphicFrameLocks noGrp="1"/>
          </p:cNvGraphicFramePr>
          <p:nvPr/>
        </p:nvGraphicFramePr>
        <p:xfrm>
          <a:off x="781050" y="1835150"/>
          <a:ext cx="7658100" cy="4298506"/>
        </p:xfrm>
        <a:graphic>
          <a:graphicData uri="http://schemas.openxmlformats.org/drawingml/2006/table">
            <a:tbl>
              <a:tblPr/>
              <a:tblGrid>
                <a:gridCol w="2951163"/>
                <a:gridCol w="4706937"/>
              </a:tblGrid>
              <a:tr h="1354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cs typeface="Times New Roman" pitchFamily="18" charset="0"/>
                        </a:rPr>
                        <a:t>Leading Institution:</a:t>
                      </a:r>
                      <a:endParaRPr kumimoji="0" lang="ru-RU" sz="2800" b="0" i="0" u="none" strike="noStrike" cap="none" normalizeH="0" baseline="0" smtClean="0">
                        <a:ln>
                          <a:noFill/>
                        </a:ln>
                        <a:solidFill>
                          <a:srgbClr val="003399"/>
                        </a:solidFill>
                        <a:effectLst/>
                        <a:latin typeface="Arial" charset="0"/>
                        <a:cs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GB" sz="2800" b="1" i="0" u="none" strike="noStrike" cap="none" normalizeH="0" baseline="0" smtClean="0">
                          <a:ln>
                            <a:noFill/>
                          </a:ln>
                          <a:solidFill>
                            <a:srgbClr val="FF3300"/>
                          </a:solidFill>
                          <a:effectLst/>
                          <a:latin typeface="Arial" charset="0"/>
                          <a:cs typeface="Times New Roman" pitchFamily="18" charset="0"/>
                        </a:rPr>
                        <a:t>IBRAE,</a:t>
                      </a:r>
                      <a:r>
                        <a:rPr kumimoji="0" lang="ru-RU" sz="2800" b="1" i="0" u="none" strike="noStrike" cap="none" normalizeH="0" baseline="0" smtClean="0">
                          <a:ln>
                            <a:noFill/>
                          </a:ln>
                          <a:solidFill>
                            <a:srgbClr val="FF3300"/>
                          </a:solidFill>
                          <a:effectLst/>
                          <a:latin typeface="Arial" charset="0"/>
                        </a:rPr>
                        <a:t> </a:t>
                      </a:r>
                      <a:r>
                        <a:rPr kumimoji="0" lang="en-US" sz="2800" b="0" i="0" u="none" strike="noStrike" cap="none" normalizeH="0" baseline="0" smtClean="0">
                          <a:ln>
                            <a:noFill/>
                          </a:ln>
                          <a:solidFill>
                            <a:srgbClr val="003399"/>
                          </a:solidFill>
                          <a:effectLst/>
                          <a:latin typeface="Arial" charset="0"/>
                        </a:rPr>
                        <a:t>Moscow</a:t>
                      </a: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400" b="0" i="0" u="none" strike="noStrike" cap="none" normalizeH="0" baseline="0" smtClean="0">
                          <a:ln>
                            <a:noFill/>
                          </a:ln>
                          <a:solidFill>
                            <a:srgbClr val="003399"/>
                          </a:solidFill>
                          <a:effectLst/>
                          <a:latin typeface="Arial" charset="0"/>
                        </a:rPr>
                        <a:t>(Nuclear Safety Institute of Russian Academy of Sciences)</a:t>
                      </a:r>
                      <a:endParaRPr kumimoji="0" lang="ru-RU" sz="24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557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0" i="0" u="none" strike="noStrike" cap="none" normalizeH="0" baseline="0" smtClean="0">
                        <a:ln>
                          <a:noFill/>
                        </a:ln>
                        <a:solidFill>
                          <a:srgbClr val="003399"/>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rPr>
                        <a:t>Duration:</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800" b="0" i="0" u="none" strike="noStrike" cap="none" normalizeH="0" baseline="0" smtClean="0">
                          <a:ln>
                            <a:noFill/>
                          </a:ln>
                          <a:solidFill>
                            <a:srgbClr val="003399"/>
                          </a:solidFill>
                          <a:effectLst/>
                          <a:latin typeface="Arial" charset="0"/>
                        </a:rPr>
                        <a:t>Commencement</a:t>
                      </a:r>
                      <a:r>
                        <a:rPr kumimoji="0" lang="en-GB" sz="2800" b="0" i="0" u="none" strike="noStrike" cap="none" normalizeH="0" baseline="0" smtClean="0">
                          <a:ln>
                            <a:noFill/>
                          </a:ln>
                          <a:solidFill>
                            <a:srgbClr val="003399"/>
                          </a:solidFill>
                          <a:effectLst/>
                          <a:latin typeface="Arial" charset="0"/>
                        </a:rPr>
                        <a:t>:</a:t>
                      </a:r>
                      <a:endParaRPr kumimoji="0" lang="ru-RU" sz="2800" b="0" i="0" u="none" strike="noStrike" cap="none" normalizeH="0" baseline="0" smtClean="0">
                        <a:ln>
                          <a:noFill/>
                        </a:ln>
                        <a:solidFill>
                          <a:srgbClr val="003399"/>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1" i="0" u="none" strike="noStrike" cap="none" normalizeH="0" baseline="0" smtClean="0">
                        <a:ln>
                          <a:noFill/>
                        </a:ln>
                        <a:solidFill>
                          <a:srgbClr val="003399"/>
                        </a:solidFill>
                        <a:effectLst/>
                        <a:latin typeface="Arial" charset="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1" i="0" u="none" strike="noStrike" cap="none" normalizeH="0" baseline="0" smtClean="0">
                          <a:ln>
                            <a:noFill/>
                          </a:ln>
                          <a:solidFill>
                            <a:srgbClr val="003399"/>
                          </a:solidFill>
                          <a:effectLst/>
                          <a:latin typeface="Arial" charset="0"/>
                        </a:rPr>
                        <a:t>3 years</a:t>
                      </a: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ru-RU" sz="28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541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n-GB" sz="2800" b="0" i="0" u="none" strike="noStrike" cap="none" normalizeH="0" baseline="0" smtClean="0">
                        <a:ln>
                          <a:noFill/>
                        </a:ln>
                        <a:solidFill>
                          <a:srgbClr val="003399"/>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rPr>
                        <a:t>Total cost:</a:t>
                      </a:r>
                      <a:endParaRPr kumimoji="0" lang="ru-RU" sz="2800" b="0" i="0" u="none" strike="noStrike" cap="none" normalizeH="0" baseline="0" smtClean="0">
                        <a:ln>
                          <a:noFill/>
                        </a:ln>
                        <a:solidFill>
                          <a:srgbClr val="003399"/>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endParaRPr kumimoji="0" lang="en-US" sz="2800" b="1" i="0" u="none" strike="noStrike" cap="none" normalizeH="0" baseline="0" smtClean="0">
                        <a:ln>
                          <a:noFill/>
                        </a:ln>
                        <a:solidFill>
                          <a:srgbClr val="003399"/>
                        </a:solidFill>
                        <a:effectLst/>
                        <a:latin typeface="Arial" charset="0"/>
                      </a:endParaRPr>
                    </a:p>
                    <a:p>
                      <a:pPr marL="0" marR="0" lvl="0" indent="0" algn="ctr" defTabSz="914400" rtl="0" eaLnBrk="0" fontAlgn="base" latinLnBrk="0" hangingPunct="0">
                        <a:lnSpc>
                          <a:spcPct val="100000"/>
                        </a:lnSpc>
                        <a:spcBef>
                          <a:spcPts val="600"/>
                        </a:spcBef>
                        <a:spcAft>
                          <a:spcPts val="600"/>
                        </a:spcAft>
                        <a:buClrTx/>
                        <a:buSzTx/>
                        <a:buFontTx/>
                        <a:buNone/>
                        <a:tabLst/>
                      </a:pPr>
                      <a:r>
                        <a:rPr kumimoji="0" lang="ru-RU" sz="2800" b="1" i="0" u="none" strike="noStrike" cap="none" normalizeH="0" baseline="0" smtClean="0">
                          <a:ln>
                            <a:noFill/>
                          </a:ln>
                          <a:solidFill>
                            <a:srgbClr val="003399"/>
                          </a:solidFill>
                          <a:effectLst/>
                          <a:latin typeface="Arial" charset="0"/>
                        </a:rPr>
                        <a:t>$</a:t>
                      </a:r>
                      <a:r>
                        <a:rPr kumimoji="0" lang="en-US" sz="2800" b="1" i="0" u="none" strike="noStrike" cap="none" normalizeH="0" baseline="0" smtClean="0">
                          <a:ln>
                            <a:noFill/>
                          </a:ln>
                          <a:solidFill>
                            <a:srgbClr val="003399"/>
                          </a:solidFill>
                          <a:effectLst/>
                          <a:latin typeface="Arial" charset="0"/>
                        </a:rPr>
                        <a:t> 31</a:t>
                      </a:r>
                      <a:r>
                        <a:rPr kumimoji="0" lang="ru-RU" sz="2800" b="1" i="0" u="none" strike="noStrike" cap="none" normalizeH="0" baseline="0" smtClean="0">
                          <a:ln>
                            <a:noFill/>
                          </a:ln>
                          <a:solidFill>
                            <a:srgbClr val="003399"/>
                          </a:solidFill>
                          <a:effectLst/>
                          <a:latin typeface="Arial" charset="0"/>
                        </a:rPr>
                        <a:t>0 000</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5" name="Foliennummernplatzhalter 4"/>
          <p:cNvSpPr>
            <a:spLocks noGrp="1"/>
          </p:cNvSpPr>
          <p:nvPr>
            <p:ph type="sldNum" sz="quarter" idx="11"/>
          </p:nvPr>
        </p:nvSpPr>
        <p:spPr/>
        <p:txBody>
          <a:bodyPr/>
          <a:lstStyle/>
          <a:p>
            <a:fld id="{CEB90926-C9FA-4B6A-97A7-BBFBCACC73AE}" type="slidenum">
              <a:rPr lang="ru-RU"/>
              <a:pPr/>
              <a:t>20</a:t>
            </a:fld>
            <a:endParaRPr lang="ru-RU"/>
          </a:p>
        </p:txBody>
      </p:sp>
      <p:sp>
        <p:nvSpPr>
          <p:cNvPr id="295938" name="Rectangle 2"/>
          <p:cNvSpPr>
            <a:spLocks noChangeArrowheads="1"/>
          </p:cNvSpPr>
          <p:nvPr>
            <p:ph type="body" idx="1"/>
          </p:nvPr>
        </p:nvSpPr>
        <p:spPr bwMode="auto">
          <a:xfrm>
            <a:off x="228600" y="990600"/>
            <a:ext cx="8686800" cy="5465763"/>
          </a:xfrm>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80000"/>
              </a:lnSpc>
              <a:spcBef>
                <a:spcPts val="1200"/>
              </a:spcBef>
              <a:spcAft>
                <a:spcPts val="600"/>
              </a:spcAft>
              <a:buFont typeface="Monotype Sorts" pitchFamily="2" charset="2"/>
              <a:buNone/>
            </a:pPr>
            <a:r>
              <a:rPr lang="en-US" sz="2400">
                <a:solidFill>
                  <a:srgbClr val="003399"/>
                </a:solidFill>
                <a:latin typeface="Arial" charset="0"/>
              </a:rPr>
              <a:t>The model correctly describes the main observations of the FZK crucible tests:</a:t>
            </a:r>
          </a:p>
          <a:p>
            <a:pPr>
              <a:lnSpc>
                <a:spcPct val="80000"/>
              </a:lnSpc>
              <a:spcBef>
                <a:spcPct val="30000"/>
              </a:spcBef>
            </a:pPr>
            <a:r>
              <a:rPr lang="en-US" sz="2000">
                <a:latin typeface="Arial" charset="0"/>
              </a:rPr>
              <a:t>Dissolution of ZrO</a:t>
            </a:r>
            <a:r>
              <a:rPr lang="en-US" sz="2000" baseline="-25000">
                <a:latin typeface="Arial" charset="0"/>
              </a:rPr>
              <a:t>2</a:t>
            </a:r>
            <a:r>
              <a:rPr lang="en-US" sz="2000">
                <a:latin typeface="Arial" charset="0"/>
              </a:rPr>
              <a:t> walls in the initial stage of interactions </a:t>
            </a:r>
          </a:p>
          <a:p>
            <a:pPr>
              <a:lnSpc>
                <a:spcPct val="80000"/>
              </a:lnSpc>
              <a:spcBef>
                <a:spcPct val="30000"/>
              </a:spcBef>
            </a:pPr>
            <a:r>
              <a:rPr lang="en-US" sz="2000">
                <a:latin typeface="Arial" charset="0"/>
              </a:rPr>
              <a:t>Growth of oxide crust at the melt / walls interface</a:t>
            </a:r>
          </a:p>
          <a:p>
            <a:pPr>
              <a:lnSpc>
                <a:spcPct val="80000"/>
              </a:lnSpc>
              <a:spcBef>
                <a:spcPct val="30000"/>
              </a:spcBef>
            </a:pPr>
            <a:r>
              <a:rPr lang="en-US" sz="2000">
                <a:latin typeface="Arial" charset="0"/>
              </a:rPr>
              <a:t>Secondary dissolution of oxide crust in the late stage </a:t>
            </a:r>
          </a:p>
          <a:p>
            <a:pPr>
              <a:lnSpc>
                <a:spcPct val="80000"/>
              </a:lnSpc>
              <a:spcBef>
                <a:spcPct val="30000"/>
              </a:spcBef>
            </a:pPr>
            <a:r>
              <a:rPr lang="en-US" sz="2000">
                <a:latin typeface="Arial" charset="0"/>
              </a:rPr>
              <a:t>Growth of oxide layer on the free (non-oxidised) surface of melt</a:t>
            </a:r>
          </a:p>
          <a:p>
            <a:pPr>
              <a:lnSpc>
                <a:spcPct val="80000"/>
              </a:lnSpc>
              <a:spcBef>
                <a:spcPct val="30000"/>
              </a:spcBef>
            </a:pPr>
            <a:r>
              <a:rPr lang="en-US" sz="2000">
                <a:latin typeface="Arial" charset="0"/>
              </a:rPr>
              <a:t>Heavy precipitation of the ceramic phase in the oxidised melt </a:t>
            </a:r>
          </a:p>
          <a:p>
            <a:pPr>
              <a:lnSpc>
                <a:spcPct val="80000"/>
              </a:lnSpc>
              <a:spcBef>
                <a:spcPct val="30000"/>
              </a:spcBef>
              <a:buFont typeface="Monotype Sorts" pitchFamily="2" charset="2"/>
              <a:buNone/>
            </a:pPr>
            <a:endParaRPr lang="en-US" sz="2400">
              <a:solidFill>
                <a:srgbClr val="A50021"/>
              </a:solidFill>
              <a:latin typeface="Arial" charset="0"/>
            </a:endParaRPr>
          </a:p>
          <a:p>
            <a:pPr>
              <a:lnSpc>
                <a:spcPct val="80000"/>
              </a:lnSpc>
              <a:spcBef>
                <a:spcPct val="30000"/>
              </a:spcBef>
              <a:buFont typeface="Monotype Sorts" pitchFamily="2" charset="2"/>
              <a:buNone/>
            </a:pPr>
            <a:r>
              <a:rPr lang="en-US" sz="2400">
                <a:solidFill>
                  <a:srgbClr val="003399"/>
                </a:solidFill>
                <a:latin typeface="Arial" charset="0"/>
              </a:rPr>
              <a:t>The model predicts:</a:t>
            </a:r>
          </a:p>
          <a:p>
            <a:pPr algn="just">
              <a:lnSpc>
                <a:spcPct val="90000"/>
              </a:lnSpc>
              <a:spcBef>
                <a:spcPct val="30000"/>
              </a:spcBef>
            </a:pPr>
            <a:r>
              <a:rPr lang="en-US" sz="2000">
                <a:latin typeface="Arial" charset="0"/>
              </a:rPr>
              <a:t>Growth of oxide crust on “cold” non-oxidized free surface of melt in new crucible tests. </a:t>
            </a:r>
          </a:p>
          <a:p>
            <a:pPr algn="just">
              <a:lnSpc>
                <a:spcPct val="90000"/>
              </a:lnSpc>
              <a:spcBef>
                <a:spcPct val="30000"/>
              </a:spcBef>
            </a:pPr>
            <a:r>
              <a:rPr lang="en-US" sz="2000">
                <a:latin typeface="Arial" charset="0"/>
              </a:rPr>
              <a:t>The total kinetics of melt oxidation obeys a (close to) linear (rather than parabolic) time law, owing to quick stabilisation of oxide crust thickness at the melt/steam interface. </a:t>
            </a:r>
          </a:p>
          <a:p>
            <a:pPr algn="just">
              <a:lnSpc>
                <a:spcPct val="90000"/>
              </a:lnSpc>
              <a:spcBef>
                <a:spcPct val="30000"/>
              </a:spcBef>
            </a:pPr>
            <a:r>
              <a:rPr lang="en-US" sz="2000">
                <a:latin typeface="Arial" charset="0"/>
              </a:rPr>
              <a:t>This prediction about growth of ceramic crust on cold walls can be (qualitatively) extended to molten pool oxidation in RPV. </a:t>
            </a:r>
            <a:endParaRPr lang="en-GB" sz="2000">
              <a:latin typeface="Arial" charset="0"/>
            </a:endParaRPr>
          </a:p>
        </p:txBody>
      </p:sp>
      <p:sp>
        <p:nvSpPr>
          <p:cNvPr id="295939" name="Text Box 3"/>
          <p:cNvSpPr txBox="1">
            <a:spLocks noChangeArrowheads="1"/>
          </p:cNvSpPr>
          <p:nvPr/>
        </p:nvSpPr>
        <p:spPr bwMode="auto">
          <a:xfrm>
            <a:off x="1258888" y="85725"/>
            <a:ext cx="66246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b="1">
                <a:solidFill>
                  <a:srgbClr val="990033"/>
                </a:solidFill>
                <a:latin typeface="Arial" charset="0"/>
              </a:rPr>
              <a:t>Main results of the 2-d melt oxidation model</a:t>
            </a:r>
            <a:r>
              <a:rPr lang="en-US" b="1">
                <a:solidFill>
                  <a:srgbClr val="990033"/>
                </a:solidFill>
                <a:latin typeface="Arial" charset="0"/>
              </a:rPr>
              <a:t> validation</a:t>
            </a:r>
            <a:endParaRPr lang="ru-RU" b="1">
              <a:solidFill>
                <a:srgbClr val="990033"/>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7" name="Foliennummernplatzhalter 4"/>
          <p:cNvSpPr>
            <a:spLocks noGrp="1"/>
          </p:cNvSpPr>
          <p:nvPr>
            <p:ph type="sldNum" sz="quarter" idx="11"/>
          </p:nvPr>
        </p:nvSpPr>
        <p:spPr/>
        <p:txBody>
          <a:bodyPr/>
          <a:lstStyle/>
          <a:p>
            <a:fld id="{7CE2D676-6065-4C3B-AB3F-EECCE8926998}" type="slidenum">
              <a:rPr lang="ru-RU"/>
              <a:pPr/>
              <a:t>21</a:t>
            </a:fld>
            <a:endParaRPr lang="ru-RU"/>
          </a:p>
        </p:txBody>
      </p:sp>
      <p:graphicFrame>
        <p:nvGraphicFramePr>
          <p:cNvPr id="297986" name="Object 2"/>
          <p:cNvGraphicFramePr>
            <a:graphicFrameLocks noGrp="1" noChangeAspect="1"/>
          </p:cNvGraphicFramePr>
          <p:nvPr>
            <p:ph idx="1"/>
          </p:nvPr>
        </p:nvGraphicFramePr>
        <p:xfrm>
          <a:off x="4332288" y="5200650"/>
          <a:ext cx="3951287" cy="901700"/>
        </p:xfrm>
        <a:graphic>
          <a:graphicData uri="http://schemas.openxmlformats.org/presentationml/2006/ole">
            <mc:AlternateContent xmlns:mc="http://schemas.openxmlformats.org/markup-compatibility/2006">
              <mc:Choice xmlns:v="urn:schemas-microsoft-com:vml" Requires="v">
                <p:oleObj spid="_x0000_s297991" name="Диаграмма" r:id="rId4" imgW="3753002" imgH="981151" progId="MSGraph.Chart.8">
                  <p:embed followColorScheme="full"/>
                </p:oleObj>
              </mc:Choice>
              <mc:Fallback>
                <p:oleObj name="Диаграмма" r:id="rId4" imgW="3753002" imgH="981151" progId="MSGraph.Chart.8">
                  <p:embed followColorScheme="full"/>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288" y="5200650"/>
                        <a:ext cx="39512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987" name="Text Box 3"/>
          <p:cNvSpPr txBox="1">
            <a:spLocks noChangeArrowheads="1"/>
          </p:cNvSpPr>
          <p:nvPr/>
        </p:nvSpPr>
        <p:spPr bwMode="auto">
          <a:xfrm>
            <a:off x="1452563" y="146050"/>
            <a:ext cx="62198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b="1">
                <a:solidFill>
                  <a:srgbClr val="A50021"/>
                </a:solidFill>
                <a:latin typeface="Arial" charset="0"/>
              </a:rPr>
              <a:t>Molten pool oxidation in lower head of reactor vessel</a:t>
            </a:r>
            <a:r>
              <a:rPr lang="ru-RU" b="1">
                <a:solidFill>
                  <a:srgbClr val="A50021"/>
                </a:solidFill>
              </a:rPr>
              <a:t> </a:t>
            </a:r>
            <a:r>
              <a:rPr lang="en-US" sz="2000">
                <a:solidFill>
                  <a:srgbClr val="A50021"/>
                </a:solidFill>
                <a:latin typeface="Arial" charset="0"/>
              </a:rPr>
              <a:t>(1/2)</a:t>
            </a:r>
            <a:endParaRPr lang="ru-RU" sz="2000">
              <a:solidFill>
                <a:srgbClr val="A50021"/>
              </a:solidFill>
              <a:latin typeface="Arial" charset="0"/>
            </a:endParaRPr>
          </a:p>
        </p:txBody>
      </p:sp>
      <p:graphicFrame>
        <p:nvGraphicFramePr>
          <p:cNvPr id="297988" name="Object 4"/>
          <p:cNvGraphicFramePr>
            <a:graphicFrameLocks noChangeAspect="1"/>
          </p:cNvGraphicFramePr>
          <p:nvPr/>
        </p:nvGraphicFramePr>
        <p:xfrm>
          <a:off x="293688" y="1219200"/>
          <a:ext cx="7962900" cy="4791075"/>
        </p:xfrm>
        <a:graphic>
          <a:graphicData uri="http://schemas.openxmlformats.org/presentationml/2006/ole">
            <mc:AlternateContent xmlns:mc="http://schemas.openxmlformats.org/markup-compatibility/2006">
              <mc:Choice xmlns:v="urn:schemas-microsoft-com:vml" Requires="v">
                <p:oleObj spid="_x0000_s297992" name="Документ" r:id="rId6" imgW="8909662" imgH="5366996" progId="Word.Document.8">
                  <p:embed/>
                </p:oleObj>
              </mc:Choice>
              <mc:Fallback>
                <p:oleObj name="Документ" r:id="rId6" imgW="8909662" imgH="5366996" progId="Word.Documen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688" y="1219200"/>
                        <a:ext cx="7962900" cy="479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989" name="Object 5"/>
          <p:cNvGraphicFramePr>
            <a:graphicFrameLocks noChangeAspect="1"/>
          </p:cNvGraphicFramePr>
          <p:nvPr/>
        </p:nvGraphicFramePr>
        <p:xfrm>
          <a:off x="3717925" y="3124200"/>
          <a:ext cx="5584825" cy="3733800"/>
        </p:xfrm>
        <a:graphic>
          <a:graphicData uri="http://schemas.openxmlformats.org/presentationml/2006/ole">
            <mc:AlternateContent xmlns:mc="http://schemas.openxmlformats.org/markup-compatibility/2006">
              <mc:Choice xmlns:v="urn:schemas-microsoft-com:vml" Requires="v">
                <p:oleObj spid="_x0000_s297993" name="Рисунок" r:id="rId8" imgW="2743200" imgH="1828800" progId="Word.Picture.8">
                  <p:embed/>
                </p:oleObj>
              </mc:Choice>
              <mc:Fallback>
                <p:oleObj name="Рисунок" r:id="rId8" imgW="2743200" imgH="1828800" progId="Word.Picture.8">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7925" y="3124200"/>
                        <a:ext cx="5584825"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9" name="Foliennummernplatzhalter 4"/>
          <p:cNvSpPr>
            <a:spLocks noGrp="1"/>
          </p:cNvSpPr>
          <p:nvPr>
            <p:ph type="sldNum" sz="quarter" idx="11"/>
          </p:nvPr>
        </p:nvSpPr>
        <p:spPr/>
        <p:txBody>
          <a:bodyPr/>
          <a:lstStyle/>
          <a:p>
            <a:fld id="{9A4C4078-6218-4594-A462-DA2A6A5B1107}" type="slidenum">
              <a:rPr lang="ru-RU"/>
              <a:pPr/>
              <a:t>22</a:t>
            </a:fld>
            <a:endParaRPr lang="ru-RU"/>
          </a:p>
        </p:txBody>
      </p:sp>
      <p:graphicFrame>
        <p:nvGraphicFramePr>
          <p:cNvPr id="233475" name="Object 3"/>
          <p:cNvGraphicFramePr>
            <a:graphicFrameLocks noGrp="1" noChangeAspect="1"/>
          </p:cNvGraphicFramePr>
          <p:nvPr>
            <p:ph idx="1"/>
          </p:nvPr>
        </p:nvGraphicFramePr>
        <p:xfrm>
          <a:off x="4364038" y="5310188"/>
          <a:ext cx="4060825" cy="1062037"/>
        </p:xfrm>
        <a:graphic>
          <a:graphicData uri="http://schemas.openxmlformats.org/presentationml/2006/ole">
            <mc:AlternateContent xmlns:mc="http://schemas.openxmlformats.org/markup-compatibility/2006">
              <mc:Choice xmlns:v="urn:schemas-microsoft-com:vml" Requires="v">
                <p:oleObj spid="_x0000_s233482" name="Диаграмма" r:id="rId4" imgW="3753002" imgH="981151" progId="MSGraph.Chart.8">
                  <p:embed followColorScheme="full"/>
                </p:oleObj>
              </mc:Choice>
              <mc:Fallback>
                <p:oleObj name="Диаграмма" r:id="rId4" imgW="3753002" imgH="981151"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5310188"/>
                        <a:ext cx="4060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3476" name="Text Box 4"/>
          <p:cNvSpPr txBox="1">
            <a:spLocks noChangeArrowheads="1"/>
          </p:cNvSpPr>
          <p:nvPr/>
        </p:nvSpPr>
        <p:spPr bwMode="auto">
          <a:xfrm>
            <a:off x="271463" y="2095500"/>
            <a:ext cx="8669337"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lgn="l">
              <a:defRPr sz="2400">
                <a:solidFill>
                  <a:schemeClr val="tx1"/>
                </a:solidFill>
                <a:latin typeface="Times New Roman" pitchFamily="18" charset="0"/>
              </a:defRPr>
            </a:lvl1pPr>
            <a:lvl2pPr marL="701675" indent="-1651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20000"/>
              </a:spcBef>
              <a:buFont typeface="Wingdings" pitchFamily="2" charset="2"/>
              <a:buChar char="Ш"/>
            </a:pPr>
            <a:r>
              <a:rPr lang="en-US" sz="2000">
                <a:latin typeface="Arial" charset="0"/>
              </a:rPr>
              <a:t>In oxidizing atmosphere the oxide crust growth will take place on internal side of the walls accompanied with (possible) precipitation of ceramic phase in the melt bulk. </a:t>
            </a:r>
          </a:p>
          <a:p>
            <a:pPr algn="just">
              <a:spcBef>
                <a:spcPct val="20000"/>
              </a:spcBef>
              <a:buFont typeface="Wingdings" pitchFamily="2" charset="2"/>
              <a:buChar char="Ш"/>
            </a:pPr>
            <a:r>
              <a:rPr lang="en-US" sz="2000">
                <a:latin typeface="Arial" charset="0"/>
              </a:rPr>
              <a:t>After relatively quick attainment of steady-state conditions with oxide crust thickness of several mm (</a:t>
            </a:r>
            <a:r>
              <a:rPr lang="en-US" sz="2000">
                <a:latin typeface="Arial" charset="0"/>
                <a:sym typeface="Symbol" pitchFamily="18" charset="2"/>
              </a:rPr>
              <a:t> </a:t>
            </a:r>
            <a:r>
              <a:rPr lang="en-US" sz="2000">
                <a:latin typeface="Arial" charset="0"/>
              </a:rPr>
              <a:t>0.1 </a:t>
            </a:r>
            <a:r>
              <a:rPr lang="en-US" sz="2000" i="1">
                <a:latin typeface="Arial" charset="0"/>
              </a:rPr>
              <a:t>d</a:t>
            </a:r>
            <a:r>
              <a:rPr lang="en-US" sz="2000" i="1" baseline="-25000">
                <a:latin typeface="Arial" charset="0"/>
              </a:rPr>
              <a:t>wall</a:t>
            </a:r>
            <a:r>
              <a:rPr lang="en-US" sz="2000">
                <a:latin typeface="Arial" charset="0"/>
              </a:rPr>
              <a:t>): </a:t>
            </a:r>
          </a:p>
          <a:p>
            <a:pPr lvl="1" algn="just">
              <a:spcBef>
                <a:spcPct val="20000"/>
              </a:spcBef>
              <a:buFontTx/>
              <a:buChar char="•"/>
            </a:pPr>
            <a:r>
              <a:rPr lang="en-US" sz="1800">
                <a:latin typeface="Arial" charset="0"/>
              </a:rPr>
              <a:t>cooling of the MP through walls can be significantly suppressed; </a:t>
            </a:r>
          </a:p>
          <a:p>
            <a:pPr lvl="1" algn="just">
              <a:spcBef>
                <a:spcPct val="20000"/>
              </a:spcBef>
              <a:buFontTx/>
              <a:buChar char="•"/>
            </a:pPr>
            <a:r>
              <a:rPr lang="en-US" sz="1800">
                <a:latin typeface="Arial" charset="0"/>
              </a:rPr>
              <a:t>the MP temperature</a:t>
            </a:r>
            <a:r>
              <a:rPr lang="ru-RU" sz="1800">
                <a:latin typeface="Arial" charset="0"/>
              </a:rPr>
              <a:t> </a:t>
            </a:r>
            <a:r>
              <a:rPr lang="en-US" sz="1800">
                <a:latin typeface="Arial" charset="0"/>
              </a:rPr>
              <a:t>will further increase;</a:t>
            </a:r>
          </a:p>
          <a:p>
            <a:pPr lvl="1" algn="just">
              <a:spcBef>
                <a:spcPct val="20000"/>
              </a:spcBef>
              <a:buFontTx/>
              <a:buChar char="•"/>
            </a:pPr>
            <a:r>
              <a:rPr lang="en-US" sz="1800">
                <a:latin typeface="Arial" charset="0"/>
              </a:rPr>
              <a:t>possible corrosion (oxidation) and/or melting of a thin metal layer at the interface</a:t>
            </a:r>
            <a:r>
              <a:rPr lang="en-US" sz="2000">
                <a:latin typeface="Arial" charset="0"/>
              </a:rPr>
              <a:t> </a:t>
            </a:r>
            <a:r>
              <a:rPr lang="en-US" sz="1800">
                <a:latin typeface="Arial" charset="0"/>
              </a:rPr>
              <a:t>between the oxide crust and the wall can occur.</a:t>
            </a:r>
          </a:p>
          <a:p>
            <a:pPr algn="just">
              <a:spcBef>
                <a:spcPct val="20000"/>
              </a:spcBef>
              <a:buFont typeface="Wingdings" pitchFamily="2" charset="2"/>
              <a:buChar char="Ш"/>
            </a:pPr>
            <a:r>
              <a:rPr lang="en-US" sz="2000">
                <a:latin typeface="Arial" charset="0"/>
              </a:rPr>
              <a:t>In the lack of detailed thermal hydraulic consideration, the main model predictions can be extended to large scales (RPV) only qualitatively</a:t>
            </a:r>
            <a:r>
              <a:rPr lang="en-US" sz="1800">
                <a:latin typeface="Arial" charset="0"/>
              </a:rPr>
              <a:t>.</a:t>
            </a:r>
          </a:p>
          <a:p>
            <a:pPr algn="just">
              <a:spcBef>
                <a:spcPct val="20000"/>
              </a:spcBef>
              <a:buFont typeface="Wingdings" pitchFamily="2" charset="2"/>
              <a:buChar char="Ш"/>
            </a:pPr>
            <a:r>
              <a:rPr lang="en-US" sz="2000">
                <a:latin typeface="Arial" charset="0"/>
              </a:rPr>
              <a:t>For quantitative predictions the model should be coupled with the thermal-hydraulic code CONV</a:t>
            </a:r>
            <a:endParaRPr lang="ru-RU" sz="2000">
              <a:latin typeface="Arial" charset="0"/>
            </a:endParaRPr>
          </a:p>
        </p:txBody>
      </p:sp>
      <p:sp>
        <p:nvSpPr>
          <p:cNvPr id="233477"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33478" name="Rectangle 6"/>
          <p:cNvSpPr>
            <a:spLocks noChangeArrowheads="1"/>
          </p:cNvSpPr>
          <p:nvPr/>
        </p:nvSpPr>
        <p:spPr bwMode="auto">
          <a:xfrm>
            <a:off x="0" y="317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33480" name="Text Box 8"/>
          <p:cNvSpPr txBox="1">
            <a:spLocks noChangeArrowheads="1"/>
          </p:cNvSpPr>
          <p:nvPr/>
        </p:nvSpPr>
        <p:spPr bwMode="auto">
          <a:xfrm>
            <a:off x="1452563" y="146050"/>
            <a:ext cx="62198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b="1">
                <a:solidFill>
                  <a:srgbClr val="A50021"/>
                </a:solidFill>
                <a:latin typeface="Arial" charset="0"/>
              </a:rPr>
              <a:t>Molten pool oxidation in lower head of reactor vessel </a:t>
            </a:r>
            <a:r>
              <a:rPr lang="en-US" sz="2000">
                <a:solidFill>
                  <a:srgbClr val="A50021"/>
                </a:solidFill>
                <a:latin typeface="Arial" charset="0"/>
              </a:rPr>
              <a:t>(2/2)</a:t>
            </a:r>
            <a:endParaRPr lang="ru-RU" sz="2000">
              <a:solidFill>
                <a:srgbClr val="A50021"/>
              </a:solidFill>
              <a:latin typeface="Arial" charset="0"/>
            </a:endParaRPr>
          </a:p>
        </p:txBody>
      </p:sp>
      <p:sp>
        <p:nvSpPr>
          <p:cNvPr id="233481" name="Text Box 9"/>
          <p:cNvSpPr txBox="1">
            <a:spLocks noChangeArrowheads="1"/>
          </p:cNvSpPr>
          <p:nvPr/>
        </p:nvSpPr>
        <p:spPr bwMode="auto">
          <a:xfrm>
            <a:off x="311150" y="998538"/>
            <a:ext cx="86391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a:solidFill>
                  <a:srgbClr val="A50021"/>
                </a:solidFill>
                <a:latin typeface="Arial" charset="0"/>
              </a:rPr>
              <a:t>Model predictions</a:t>
            </a:r>
            <a:r>
              <a:rPr lang="en-US">
                <a:solidFill>
                  <a:srgbClr val="003399"/>
                </a:solidFill>
                <a:latin typeface="Arial" charset="0"/>
              </a:rPr>
              <a:t> </a:t>
            </a:r>
          </a:p>
          <a:p>
            <a:pPr algn="just"/>
            <a:r>
              <a:rPr lang="en-US" sz="2000">
                <a:latin typeface="Arial" charset="0"/>
              </a:rPr>
              <a:t>On the base of the 2-d MP oxidation model simulations of melt oxidation in simplified crucible tests, the following conclusions can be derived:</a:t>
            </a:r>
            <a:endParaRPr lang="ru-RU">
              <a:latin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11" name="Foliennummernplatzhalter 4"/>
          <p:cNvSpPr>
            <a:spLocks noGrp="1"/>
          </p:cNvSpPr>
          <p:nvPr>
            <p:ph type="sldNum" sz="quarter" idx="11"/>
          </p:nvPr>
        </p:nvSpPr>
        <p:spPr/>
        <p:txBody>
          <a:bodyPr/>
          <a:lstStyle/>
          <a:p>
            <a:fld id="{A0B4A4D1-31C8-469B-82E2-51914C35B8FB}" type="slidenum">
              <a:rPr lang="ru-RU"/>
              <a:pPr/>
              <a:t>23</a:t>
            </a:fld>
            <a:endParaRPr lang="ru-RU"/>
          </a:p>
        </p:txBody>
      </p:sp>
      <p:graphicFrame>
        <p:nvGraphicFramePr>
          <p:cNvPr id="231426" name="Object 2"/>
          <p:cNvGraphicFramePr>
            <a:graphicFrameLocks noGrp="1" noChangeAspect="1"/>
          </p:cNvGraphicFramePr>
          <p:nvPr>
            <p:ph idx="1"/>
          </p:nvPr>
        </p:nvGraphicFramePr>
        <p:xfrm>
          <a:off x="4332288" y="5200650"/>
          <a:ext cx="3951287" cy="901700"/>
        </p:xfrm>
        <a:graphic>
          <a:graphicData uri="http://schemas.openxmlformats.org/presentationml/2006/ole">
            <mc:AlternateContent xmlns:mc="http://schemas.openxmlformats.org/markup-compatibility/2006">
              <mc:Choice xmlns:v="urn:schemas-microsoft-com:vml" Requires="v">
                <p:oleObj spid="_x0000_s231435" name="Диаграмма" r:id="rId4" imgW="3753002" imgH="981151" progId="MSGraph.Chart.8">
                  <p:embed followColorScheme="full"/>
                </p:oleObj>
              </mc:Choice>
              <mc:Fallback>
                <p:oleObj name="Диаграмма" r:id="rId4" imgW="3753002" imgH="981151" progId="MSGraph.Chart.8">
                  <p:embed followColorScheme="full"/>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288" y="5200650"/>
                        <a:ext cx="395128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1428" name="Picture 4" descr="Unit"/>
          <p:cNvPicPr>
            <a:picLocks noChangeAspect="1" noChangeArrowheads="1"/>
          </p:cNvPicPr>
          <p:nvPr/>
        </p:nvPicPr>
        <p:blipFill>
          <a:blip r:embed="rId6" cstate="print">
            <a:extLst>
              <a:ext uri="{28A0092B-C50C-407E-A947-70E740481C1C}">
                <a14:useLocalDpi xmlns:a14="http://schemas.microsoft.com/office/drawing/2010/main" val="0"/>
              </a:ext>
            </a:extLst>
          </a:blip>
          <a:srcRect t="10521" b="10809"/>
          <a:stretch>
            <a:fillRect/>
          </a:stretch>
        </p:blipFill>
        <p:spPr bwMode="auto">
          <a:xfrm>
            <a:off x="5230813" y="1571625"/>
            <a:ext cx="3660775" cy="2160588"/>
          </a:xfrm>
          <a:prstGeom prst="rect">
            <a:avLst/>
          </a:prstGeom>
          <a:noFill/>
          <a:extLst>
            <a:ext uri="{909E8E84-426E-40DD-AFC4-6F175D3DCCD1}">
              <a14:hiddenFill xmlns:a14="http://schemas.microsoft.com/office/drawing/2010/main">
                <a:solidFill>
                  <a:srgbClr val="FFFFFF"/>
                </a:solidFill>
              </a14:hiddenFill>
            </a:ext>
          </a:extLst>
        </p:spPr>
      </p:pic>
      <p:pic>
        <p:nvPicPr>
          <p:cNvPr id="231429" name="Picture 5" descr="NEWTASK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9363" y="3806825"/>
            <a:ext cx="4084637" cy="2795588"/>
          </a:xfrm>
          <a:prstGeom prst="rect">
            <a:avLst/>
          </a:prstGeom>
          <a:noFill/>
          <a:extLst>
            <a:ext uri="{909E8E84-426E-40DD-AFC4-6F175D3DCCD1}">
              <a14:hiddenFill xmlns:a14="http://schemas.microsoft.com/office/drawing/2010/main">
                <a:solidFill>
                  <a:srgbClr val="FFFFFF"/>
                </a:solidFill>
              </a14:hiddenFill>
            </a:ext>
          </a:extLst>
        </p:spPr>
      </p:pic>
      <p:sp>
        <p:nvSpPr>
          <p:cNvPr id="231430" name="Text Box 6"/>
          <p:cNvSpPr txBox="1">
            <a:spLocks noChangeArrowheads="1"/>
          </p:cNvSpPr>
          <p:nvPr/>
        </p:nvSpPr>
        <p:spPr bwMode="auto">
          <a:xfrm>
            <a:off x="5788025" y="1123950"/>
            <a:ext cx="258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1">
                <a:latin typeface="Arial" charset="0"/>
              </a:rPr>
              <a:t>Numerical predictions</a:t>
            </a:r>
            <a:endParaRPr lang="ru-RU" sz="1800" b="1">
              <a:latin typeface="Arial" charset="0"/>
            </a:endParaRPr>
          </a:p>
        </p:txBody>
      </p:sp>
      <p:sp>
        <p:nvSpPr>
          <p:cNvPr id="231431" name="Text Box 7"/>
          <p:cNvSpPr txBox="1">
            <a:spLocks noChangeArrowheads="1"/>
          </p:cNvSpPr>
          <p:nvPr/>
        </p:nvSpPr>
        <p:spPr bwMode="auto">
          <a:xfrm>
            <a:off x="6502400" y="1462088"/>
            <a:ext cx="1077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latin typeface="Arial" charset="0"/>
              </a:rPr>
              <a:t>Isotherms</a:t>
            </a:r>
            <a:endParaRPr lang="ru-RU" sz="1600">
              <a:latin typeface="Arial" charset="0"/>
            </a:endParaRPr>
          </a:p>
        </p:txBody>
      </p:sp>
      <p:sp>
        <p:nvSpPr>
          <p:cNvPr id="231432" name="Text Box 8"/>
          <p:cNvSpPr txBox="1">
            <a:spLocks noChangeArrowheads="1"/>
          </p:cNvSpPr>
          <p:nvPr/>
        </p:nvSpPr>
        <p:spPr bwMode="auto">
          <a:xfrm>
            <a:off x="5186363" y="3657600"/>
            <a:ext cx="3744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a:latin typeface="Arial" charset="0"/>
              </a:rPr>
              <a:t>Temperature profile. Ra=10</a:t>
            </a:r>
            <a:r>
              <a:rPr lang="en-US" sz="1600" baseline="30000">
                <a:latin typeface="Arial" charset="0"/>
              </a:rPr>
              <a:t>10</a:t>
            </a:r>
            <a:endParaRPr lang="ru-RU" sz="1600">
              <a:latin typeface="Arial" charset="0"/>
            </a:endParaRPr>
          </a:p>
        </p:txBody>
      </p:sp>
      <p:sp>
        <p:nvSpPr>
          <p:cNvPr id="231433" name="Text Box 9"/>
          <p:cNvSpPr txBox="1">
            <a:spLocks noChangeArrowheads="1"/>
          </p:cNvSpPr>
          <p:nvPr/>
        </p:nvSpPr>
        <p:spPr bwMode="auto">
          <a:xfrm>
            <a:off x="1452563" y="260350"/>
            <a:ext cx="621982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sz="2800" b="1">
                <a:solidFill>
                  <a:srgbClr val="A50021"/>
                </a:solidFill>
                <a:latin typeface="Arial" charset="0"/>
              </a:rPr>
              <a:t>CONV Code</a:t>
            </a:r>
            <a:endParaRPr lang="ru-RU">
              <a:solidFill>
                <a:srgbClr val="A50021"/>
              </a:solidFill>
              <a:latin typeface="Arial" charset="0"/>
            </a:endParaRPr>
          </a:p>
        </p:txBody>
      </p:sp>
      <p:sp>
        <p:nvSpPr>
          <p:cNvPr id="231434" name="Text Box 10"/>
          <p:cNvSpPr txBox="1">
            <a:spLocks noChangeArrowheads="1"/>
          </p:cNvSpPr>
          <p:nvPr/>
        </p:nvSpPr>
        <p:spPr bwMode="auto">
          <a:xfrm>
            <a:off x="244475" y="1038225"/>
            <a:ext cx="4824413" cy="5386388"/>
          </a:xfrm>
          <a:prstGeom prst="rect">
            <a:avLst/>
          </a:prstGeom>
          <a:solidFill>
            <a:schemeClr val="bg1"/>
          </a:solidFill>
          <a:ln w="12700" cap="sq">
            <a:solidFill>
              <a:srgbClr val="00008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a:solidFill>
                  <a:srgbClr val="003399"/>
                </a:solidFill>
                <a:latin typeface="Arial" charset="0"/>
              </a:rPr>
              <a:t>Main results from ISTC Project #2936</a:t>
            </a:r>
          </a:p>
          <a:p>
            <a:pPr algn="just">
              <a:spcBef>
                <a:spcPct val="50000"/>
              </a:spcBef>
              <a:buFontTx/>
              <a:buChar char="•"/>
            </a:pPr>
            <a:r>
              <a:rPr lang="en-GB" sz="1800">
                <a:solidFill>
                  <a:srgbClr val="003399"/>
                </a:solidFill>
                <a:latin typeface="Arial" charset="0"/>
              </a:rPr>
              <a:t>2D and 3D unified thermal hydraulic technique for simulation of multiphase processes in complex domains of convectively stirred melt in a wide range of parameters (Ra &lt; 10</a:t>
            </a:r>
            <a:r>
              <a:rPr lang="en-GB" sz="1800" baseline="30000">
                <a:solidFill>
                  <a:srgbClr val="003399"/>
                </a:solidFill>
                <a:latin typeface="Arial" charset="0"/>
              </a:rPr>
              <a:t>16 </a:t>
            </a:r>
            <a:r>
              <a:rPr lang="en-GB" sz="1800">
                <a:solidFill>
                  <a:srgbClr val="003399"/>
                </a:solidFill>
                <a:latin typeface="Arial" charset="0"/>
              </a:rPr>
              <a:t>and Re </a:t>
            </a:r>
            <a:r>
              <a:rPr lang="en-GB" sz="1800">
                <a:solidFill>
                  <a:srgbClr val="003399"/>
                </a:solidFill>
                <a:latin typeface="Arial" charset="0"/>
                <a:sym typeface="Symbol" pitchFamily="18" charset="2"/>
              </a:rPr>
              <a:t></a:t>
            </a:r>
            <a:r>
              <a:rPr lang="en-GB" sz="1800">
                <a:solidFill>
                  <a:srgbClr val="003399"/>
                </a:solidFill>
                <a:latin typeface="Arial" charset="0"/>
              </a:rPr>
              <a:t>10</a:t>
            </a:r>
            <a:r>
              <a:rPr lang="en-GB" sz="1800" baseline="30000">
                <a:solidFill>
                  <a:srgbClr val="003399"/>
                </a:solidFill>
                <a:latin typeface="Arial" charset="0"/>
              </a:rPr>
              <a:t>3</a:t>
            </a:r>
            <a:r>
              <a:rPr lang="en-GB" sz="1800">
                <a:solidFill>
                  <a:srgbClr val="003399"/>
                </a:solidFill>
                <a:latin typeface="Arial" charset="0"/>
              </a:rPr>
              <a:t>-10</a:t>
            </a:r>
            <a:r>
              <a:rPr lang="en-GB" sz="1800" baseline="30000">
                <a:solidFill>
                  <a:srgbClr val="003399"/>
                </a:solidFill>
                <a:latin typeface="Arial" charset="0"/>
              </a:rPr>
              <a:t>4</a:t>
            </a:r>
            <a:r>
              <a:rPr lang="en-GB" sz="1800">
                <a:solidFill>
                  <a:srgbClr val="003399"/>
                </a:solidFill>
                <a:latin typeface="Arial" charset="0"/>
              </a:rPr>
              <a:t>)</a:t>
            </a:r>
            <a:r>
              <a:rPr lang="ru-RU" sz="2000">
                <a:solidFill>
                  <a:srgbClr val="003399"/>
                </a:solidFill>
                <a:latin typeface="Arial" charset="0"/>
              </a:rPr>
              <a:t> </a:t>
            </a:r>
            <a:endParaRPr lang="en-GB" sz="1600">
              <a:solidFill>
                <a:srgbClr val="003399"/>
              </a:solidFill>
              <a:latin typeface="Arial" charset="0"/>
            </a:endParaRPr>
          </a:p>
          <a:p>
            <a:pPr algn="just">
              <a:spcBef>
                <a:spcPct val="50000"/>
              </a:spcBef>
              <a:buFontTx/>
              <a:buChar char="•"/>
            </a:pPr>
            <a:r>
              <a:rPr lang="en-GB" sz="1800">
                <a:solidFill>
                  <a:srgbClr val="003399"/>
                </a:solidFill>
                <a:latin typeface="Arial" charset="0"/>
              </a:rPr>
              <a:t>DNS (Direct Numerical Simulation) and LES (Large Eddy Simulation) modelling approach to turbulent flows in the large-scale thermal hydraulic problems</a:t>
            </a:r>
            <a:r>
              <a:rPr lang="ru-RU" sz="1800">
                <a:solidFill>
                  <a:srgbClr val="003399"/>
                </a:solidFill>
                <a:latin typeface="Arial" charset="0"/>
              </a:rPr>
              <a:t> </a:t>
            </a:r>
          </a:p>
          <a:p>
            <a:pPr algn="just">
              <a:spcBef>
                <a:spcPct val="50000"/>
              </a:spcBef>
              <a:buFontTx/>
              <a:buChar char="•"/>
            </a:pPr>
            <a:r>
              <a:rPr lang="en-GB" sz="1800">
                <a:solidFill>
                  <a:srgbClr val="003399"/>
                </a:solidFill>
                <a:latin typeface="Arial" charset="0"/>
              </a:rPr>
              <a:t>Simulation of phase changes in pure materials and binary alloys validated against tests on pure gallium melting </a:t>
            </a:r>
          </a:p>
          <a:p>
            <a:pPr algn="just">
              <a:spcBef>
                <a:spcPct val="50000"/>
              </a:spcBef>
              <a:buFontTx/>
              <a:buChar char="•"/>
            </a:pPr>
            <a:r>
              <a:rPr lang="en-GB" sz="1800">
                <a:solidFill>
                  <a:srgbClr val="003399"/>
                </a:solidFill>
                <a:latin typeface="Arial" charset="0"/>
              </a:rPr>
              <a:t>Extensive validation against experimental data, including experiments with a heat generating fluid such as LIVE, COPO, SIMECO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5"/>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10" name="Foliennummernplatzhalter 6"/>
          <p:cNvSpPr>
            <a:spLocks noGrp="1"/>
          </p:cNvSpPr>
          <p:nvPr>
            <p:ph type="sldNum" sz="quarter" idx="11"/>
          </p:nvPr>
        </p:nvSpPr>
        <p:spPr/>
        <p:txBody>
          <a:bodyPr/>
          <a:lstStyle/>
          <a:p>
            <a:fld id="{FEA60248-723E-4621-88D6-BE90D96B15C0}" type="slidenum">
              <a:rPr lang="ru-RU"/>
              <a:pPr/>
              <a:t>24</a:t>
            </a:fld>
            <a:endParaRPr lang="ru-RU"/>
          </a:p>
        </p:txBody>
      </p:sp>
      <p:sp>
        <p:nvSpPr>
          <p:cNvPr id="260098" name="Rectangle 2"/>
          <p:cNvSpPr>
            <a:spLocks noChangeArrowheads="1"/>
          </p:cNvSpPr>
          <p:nvPr>
            <p:ph type="title"/>
          </p:nvPr>
        </p:nvSpPr>
        <p:spPr bwMode="auto">
          <a:xfrm>
            <a:off x="1147763" y="92075"/>
            <a:ext cx="6889750" cy="769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a:solidFill>
                  <a:srgbClr val="A50021"/>
                </a:solidFill>
                <a:latin typeface="Arial" charset="0"/>
              </a:rPr>
              <a:t>Analysis of </a:t>
            </a:r>
            <a:r>
              <a:rPr lang="ru-RU" sz="2400" b="1">
                <a:solidFill>
                  <a:srgbClr val="A50021"/>
                </a:solidFill>
                <a:latin typeface="Arial" charset="0"/>
              </a:rPr>
              <a:t>LIVE</a:t>
            </a:r>
            <a:r>
              <a:rPr lang="en-US" sz="2400" b="1">
                <a:solidFill>
                  <a:srgbClr val="A50021"/>
                </a:solidFill>
                <a:latin typeface="Arial" charset="0"/>
              </a:rPr>
              <a:t> Tests Conditions</a:t>
            </a:r>
            <a:r>
              <a:rPr lang="en-US" sz="2000" b="1">
                <a:solidFill>
                  <a:srgbClr val="A50021"/>
                </a:solidFill>
                <a:latin typeface="Arial" charset="0"/>
              </a:rPr>
              <a:t> </a:t>
            </a:r>
            <a:br>
              <a:rPr lang="en-US" sz="2000" b="1">
                <a:solidFill>
                  <a:srgbClr val="A50021"/>
                </a:solidFill>
                <a:latin typeface="Arial" charset="0"/>
              </a:rPr>
            </a:br>
            <a:r>
              <a:rPr lang="en-US" sz="2000">
                <a:solidFill>
                  <a:srgbClr val="A50021"/>
                </a:solidFill>
                <a:latin typeface="Arial" charset="0"/>
              </a:rPr>
              <a:t>C</a:t>
            </a:r>
            <a:r>
              <a:rPr lang="ru-RU" sz="2000">
                <a:solidFill>
                  <a:srgbClr val="A50021"/>
                </a:solidFill>
                <a:latin typeface="Arial" charset="0"/>
              </a:rPr>
              <a:t>omparison of uniform </a:t>
            </a:r>
            <a:r>
              <a:rPr lang="en-US" sz="2000">
                <a:solidFill>
                  <a:srgbClr val="A50021"/>
                </a:solidFill>
                <a:latin typeface="Arial" charset="0"/>
              </a:rPr>
              <a:t>and </a:t>
            </a:r>
            <a:r>
              <a:rPr lang="ru-RU" sz="2000">
                <a:solidFill>
                  <a:srgbClr val="A50021"/>
                </a:solidFill>
                <a:latin typeface="Arial" charset="0"/>
              </a:rPr>
              <a:t>circular heat</a:t>
            </a:r>
            <a:r>
              <a:rPr lang="en-US" sz="2000">
                <a:solidFill>
                  <a:srgbClr val="A50021"/>
                </a:solidFill>
                <a:latin typeface="Arial" charset="0"/>
              </a:rPr>
              <a:t>ing</a:t>
            </a:r>
            <a:endParaRPr lang="ru-RU" sz="2000">
              <a:solidFill>
                <a:srgbClr val="A50021"/>
              </a:solidFill>
              <a:latin typeface="Arial" charset="0"/>
            </a:endParaRPr>
          </a:p>
        </p:txBody>
      </p:sp>
      <p:pic>
        <p:nvPicPr>
          <p:cNvPr id="260099" name="Picture 3" descr="Uni_ra09"/>
          <p:cNvPicPr>
            <a:picLocks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1400" y="2139950"/>
            <a:ext cx="2144713" cy="1978025"/>
          </a:xfrm>
          <a:noFill/>
          <a:extLst>
            <a:ext uri="{909E8E84-426E-40DD-AFC4-6F175D3DCCD1}">
              <a14:hiddenFill xmlns:a14="http://schemas.microsoft.com/office/drawing/2010/main">
                <a:solidFill>
                  <a:srgbClr val="FFFFFF"/>
                </a:solidFill>
              </a14:hiddenFill>
            </a:ext>
          </a:extLst>
        </p:spPr>
      </p:pic>
      <p:sp>
        <p:nvSpPr>
          <p:cNvPr id="260100" name="Text Box 4"/>
          <p:cNvSpPr txBox="1">
            <a:spLocks noChangeArrowheads="1"/>
          </p:cNvSpPr>
          <p:nvPr/>
        </p:nvSpPr>
        <p:spPr bwMode="auto">
          <a:xfrm>
            <a:off x="685800" y="1447800"/>
            <a:ext cx="290195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a:latin typeface="Arial" charset="0"/>
              </a:rPr>
              <a:t>Uniform heat:</a:t>
            </a:r>
            <a:r>
              <a:rPr lang="ru-RU" sz="1400">
                <a:latin typeface="Arial" charset="0"/>
              </a:rPr>
              <a:t> </a:t>
            </a:r>
            <a:r>
              <a:rPr lang="en-US" sz="1400">
                <a:latin typeface="Arial" charset="0"/>
              </a:rPr>
              <a:t>Ra</a:t>
            </a:r>
            <a:r>
              <a:rPr lang="ru-RU" sz="1400">
                <a:latin typeface="Arial" charset="0"/>
              </a:rPr>
              <a:t>=10</a:t>
            </a:r>
            <a:r>
              <a:rPr lang="en-US" sz="1400" baseline="30000">
                <a:latin typeface="Arial" charset="0"/>
              </a:rPr>
              <a:t>9</a:t>
            </a:r>
            <a:r>
              <a:rPr lang="en-US" baseline="30000"/>
              <a:t> </a:t>
            </a:r>
          </a:p>
          <a:p>
            <a:pPr eaLnBrk="1" hangingPunct="1"/>
            <a:r>
              <a:rPr lang="en-US" sz="1800" baseline="30000">
                <a:latin typeface="Arial" charset="0"/>
              </a:rPr>
              <a:t>3d temperature field</a:t>
            </a:r>
            <a:endParaRPr lang="ru-RU" sz="1800">
              <a:latin typeface="Arial" charset="0"/>
            </a:endParaRPr>
          </a:p>
        </p:txBody>
      </p:sp>
      <p:sp>
        <p:nvSpPr>
          <p:cNvPr id="260101" name="Text Box 5"/>
          <p:cNvSpPr txBox="1">
            <a:spLocks noChangeArrowheads="1"/>
          </p:cNvSpPr>
          <p:nvPr/>
        </p:nvSpPr>
        <p:spPr bwMode="auto">
          <a:xfrm>
            <a:off x="1165225" y="4160838"/>
            <a:ext cx="1878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latin typeface="Arial" charset="0"/>
              </a:rPr>
              <a:t>Circular heat: Ra=10</a:t>
            </a:r>
            <a:r>
              <a:rPr lang="en-US" sz="1400" baseline="30000">
                <a:latin typeface="Arial" charset="0"/>
              </a:rPr>
              <a:t>9</a:t>
            </a:r>
            <a:endParaRPr lang="ru-RU" sz="1400">
              <a:latin typeface="Arial" charset="0"/>
            </a:endParaRPr>
          </a:p>
        </p:txBody>
      </p:sp>
      <p:sp>
        <p:nvSpPr>
          <p:cNvPr id="260102" name="Text Box 6"/>
          <p:cNvSpPr txBox="1">
            <a:spLocks noChangeArrowheads="1"/>
          </p:cNvSpPr>
          <p:nvPr/>
        </p:nvSpPr>
        <p:spPr bwMode="auto">
          <a:xfrm>
            <a:off x="3694113" y="1420813"/>
            <a:ext cx="47847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1600">
                <a:latin typeface="Arial" charset="0"/>
              </a:rPr>
              <a:t>Nu vs Ra at different heating conditions </a:t>
            </a:r>
          </a:p>
          <a:p>
            <a:pPr algn="just" eaLnBrk="1" hangingPunct="1"/>
            <a:r>
              <a:rPr lang="en-US" sz="1600">
                <a:latin typeface="Arial" charset="0"/>
              </a:rPr>
              <a:t>Comparison with correlations of M. Sonnenkalb (Proc. of Workshop on Large molten pool heat transfer, Grenoble, France, 1994) </a:t>
            </a:r>
            <a:endParaRPr lang="ru-RU" sz="1600">
              <a:latin typeface="Arial" charset="0"/>
            </a:endParaRPr>
          </a:p>
        </p:txBody>
      </p:sp>
      <p:pic>
        <p:nvPicPr>
          <p:cNvPr id="260103" name="Picture 7" descr="Cir_ra09"/>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bwMode="auto">
          <a:xfrm>
            <a:off x="1017588" y="4419600"/>
            <a:ext cx="2155825" cy="1916113"/>
          </a:xfrm>
          <a:noFill/>
          <a:extLst>
            <a:ext uri="{909E8E84-426E-40DD-AFC4-6F175D3DCCD1}">
              <a14:hiddenFill xmlns:a14="http://schemas.microsoft.com/office/drawing/2010/main">
                <a:solidFill>
                  <a:srgbClr val="FFFFFF"/>
                </a:solidFill>
              </a14:hiddenFill>
            </a:ext>
          </a:extLst>
        </p:spPr>
      </p:pic>
      <p:pic>
        <p:nvPicPr>
          <p:cNvPr id="260104" name="Picture 8" descr="Graph2"/>
          <p:cNvPicPr>
            <a:picLocks noGrp="1" noChangeAspect="1" noChangeArrowheads="1"/>
          </p:cNvPicPr>
          <p:nvPr>
            <p:ph type="body" sz="half" idx="3"/>
          </p:nvPr>
        </p:nvPicPr>
        <p:blipFill>
          <a:blip r:embed="rId5" cstate="print">
            <a:extLst>
              <a:ext uri="{28A0092B-C50C-407E-A947-70E740481C1C}">
                <a14:useLocalDpi xmlns:a14="http://schemas.microsoft.com/office/drawing/2010/main" val="0"/>
              </a:ext>
            </a:extLst>
          </a:blip>
          <a:srcRect/>
          <a:stretch>
            <a:fillRect/>
          </a:stretch>
        </p:blipFill>
        <p:spPr bwMode="auto">
          <a:xfrm>
            <a:off x="2922588" y="2455863"/>
            <a:ext cx="5683250" cy="39957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5"/>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8" name="Foliennummernplatzhalter 6"/>
          <p:cNvSpPr>
            <a:spLocks noGrp="1"/>
          </p:cNvSpPr>
          <p:nvPr>
            <p:ph type="sldNum" sz="quarter" idx="11"/>
          </p:nvPr>
        </p:nvSpPr>
        <p:spPr/>
        <p:txBody>
          <a:bodyPr/>
          <a:lstStyle/>
          <a:p>
            <a:fld id="{6CB6D5FA-DD15-4D74-AC37-641B5A341D58}" type="slidenum">
              <a:rPr lang="ru-RU"/>
              <a:pPr/>
              <a:t>25</a:t>
            </a:fld>
            <a:endParaRPr lang="ru-RU"/>
          </a:p>
        </p:txBody>
      </p:sp>
      <p:sp>
        <p:nvSpPr>
          <p:cNvPr id="262146" name="Text Box 2"/>
          <p:cNvSpPr txBox="1">
            <a:spLocks noChangeArrowheads="1"/>
          </p:cNvSpPr>
          <p:nvPr/>
        </p:nvSpPr>
        <p:spPr bwMode="auto">
          <a:xfrm>
            <a:off x="755650" y="1328738"/>
            <a:ext cx="3708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1600">
                <a:latin typeface="Arial" charset="0"/>
              </a:rPr>
              <a:t>Adiabatic top boundary, </a:t>
            </a:r>
          </a:p>
          <a:p>
            <a:pPr algn="l" eaLnBrk="1" hangingPunct="1"/>
            <a:r>
              <a:rPr lang="en-US" sz="1600">
                <a:latin typeface="Arial" charset="0"/>
              </a:rPr>
              <a:t>Isothermal side boundary, 273 K</a:t>
            </a:r>
          </a:p>
          <a:p>
            <a:pPr algn="l" eaLnBrk="1" hangingPunct="1"/>
            <a:r>
              <a:rPr lang="en-US" sz="1600">
                <a:latin typeface="Arial" charset="0"/>
              </a:rPr>
              <a:t>Circular heating –– 3 kW (in ¼ domain)</a:t>
            </a:r>
          </a:p>
          <a:p>
            <a:pPr algn="l" eaLnBrk="1" hangingPunct="1"/>
            <a:endParaRPr lang="en-US" sz="1600">
              <a:latin typeface="Arial" charset="0"/>
            </a:endParaRPr>
          </a:p>
          <a:p>
            <a:pPr algn="l" eaLnBrk="1" hangingPunct="1"/>
            <a:r>
              <a:rPr lang="en-US" sz="1600">
                <a:latin typeface="Arial" charset="0"/>
              </a:rPr>
              <a:t>Average and maximal temperatures</a:t>
            </a:r>
            <a:endParaRPr lang="ru-RU" sz="1600">
              <a:latin typeface="Arial" charset="0"/>
            </a:endParaRPr>
          </a:p>
        </p:txBody>
      </p:sp>
      <p:sp>
        <p:nvSpPr>
          <p:cNvPr id="262147" name="Text Box 3"/>
          <p:cNvSpPr txBox="1">
            <a:spLocks noChangeArrowheads="1"/>
          </p:cNvSpPr>
          <p:nvPr/>
        </p:nvSpPr>
        <p:spPr bwMode="auto">
          <a:xfrm>
            <a:off x="5003800" y="1306513"/>
            <a:ext cx="33845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1600">
                <a:latin typeface="Arial" charset="0"/>
              </a:rPr>
              <a:t>Melt level =0.7</a:t>
            </a:r>
          </a:p>
          <a:p>
            <a:pPr algn="l" eaLnBrk="1" hangingPunct="1"/>
            <a:r>
              <a:rPr lang="en-US" sz="1600">
                <a:latin typeface="Arial" charset="0"/>
              </a:rPr>
              <a:t>Air level   = 0.7</a:t>
            </a:r>
            <a:r>
              <a:rPr lang="en-US" sz="1600">
                <a:latin typeface="Arial" charset="0"/>
                <a:cs typeface="Times New Roman" pitchFamily="18" charset="0"/>
              </a:rPr>
              <a:t>÷</a:t>
            </a:r>
            <a:r>
              <a:rPr lang="en-US" sz="1600">
                <a:latin typeface="Arial" charset="0"/>
              </a:rPr>
              <a:t>1</a:t>
            </a:r>
          </a:p>
          <a:p>
            <a:pPr algn="l" eaLnBrk="1" hangingPunct="1"/>
            <a:r>
              <a:rPr lang="en-US" sz="1600">
                <a:latin typeface="Arial" charset="0"/>
              </a:rPr>
              <a:t>3d hemispherical domain </a:t>
            </a:r>
          </a:p>
          <a:p>
            <a:pPr algn="l" eaLnBrk="1" hangingPunct="1"/>
            <a:endParaRPr lang="en-US" sz="1600">
              <a:latin typeface="Arial" charset="0"/>
            </a:endParaRPr>
          </a:p>
          <a:p>
            <a:pPr algn="l" eaLnBrk="1" hangingPunct="1"/>
            <a:r>
              <a:rPr lang="en-US" sz="1600">
                <a:latin typeface="Arial" charset="0"/>
              </a:rPr>
              <a:t>Isotherms</a:t>
            </a:r>
            <a:endParaRPr lang="ru-RU" sz="1600">
              <a:latin typeface="Arial" charset="0"/>
            </a:endParaRPr>
          </a:p>
        </p:txBody>
      </p:sp>
      <p:pic>
        <p:nvPicPr>
          <p:cNvPr id="262148" name="Picture 4" descr="Live_T"/>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84213" y="2870200"/>
            <a:ext cx="3800475" cy="3379788"/>
          </a:xfrm>
          <a:noFill/>
          <a:extLst>
            <a:ext uri="{909E8E84-426E-40DD-AFC4-6F175D3DCCD1}">
              <a14:hiddenFill xmlns:a14="http://schemas.microsoft.com/office/drawing/2010/main">
                <a:solidFill>
                  <a:srgbClr val="FFFFFF"/>
                </a:solidFill>
              </a14:hiddenFill>
            </a:ext>
          </a:extLst>
        </p:spPr>
      </p:pic>
      <p:pic>
        <p:nvPicPr>
          <p:cNvPr id="262149" name="Picture 5" descr="LIVE_3D_T"/>
          <p:cNvPicPr>
            <a:picLocks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4716463" y="2870200"/>
            <a:ext cx="3811587" cy="3387725"/>
          </a:xfrm>
          <a:noFill/>
          <a:extLst>
            <a:ext uri="{909E8E84-426E-40DD-AFC4-6F175D3DCCD1}">
              <a14:hiddenFill xmlns:a14="http://schemas.microsoft.com/office/drawing/2010/main">
                <a:solidFill>
                  <a:srgbClr val="FFFFFF"/>
                </a:solidFill>
              </a14:hiddenFill>
            </a:ext>
          </a:extLst>
        </p:spPr>
      </p:pic>
      <p:sp>
        <p:nvSpPr>
          <p:cNvPr id="262150" name="Rectangle 6"/>
          <p:cNvSpPr>
            <a:spLocks noGrp="1" noChangeArrowheads="1"/>
          </p:cNvSpPr>
          <p:nvPr>
            <p:ph type="title"/>
          </p:nvPr>
        </p:nvSpPr>
        <p:spPr bwMode="auto">
          <a:xfrm>
            <a:off x="1639888" y="242888"/>
            <a:ext cx="5910262" cy="731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Preliminary LIVE calculations</a:t>
            </a:r>
            <a:endParaRPr lang="ru-RU" sz="2800" b="1">
              <a:solidFill>
                <a:srgbClr val="A50021"/>
              </a:solidFill>
              <a:latin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8" name="Foliennummernplatzhalter 4"/>
          <p:cNvSpPr>
            <a:spLocks noGrp="1"/>
          </p:cNvSpPr>
          <p:nvPr>
            <p:ph type="sldNum" sz="quarter" idx="11"/>
          </p:nvPr>
        </p:nvSpPr>
        <p:spPr/>
        <p:txBody>
          <a:bodyPr/>
          <a:lstStyle/>
          <a:p>
            <a:fld id="{BCEB30A5-719E-4FC6-B72E-99E21F1DC113}" type="slidenum">
              <a:rPr lang="ru-RU"/>
              <a:pPr/>
              <a:t>26</a:t>
            </a:fld>
            <a:endParaRPr lang="ru-RU"/>
          </a:p>
        </p:txBody>
      </p:sp>
      <p:graphicFrame>
        <p:nvGraphicFramePr>
          <p:cNvPr id="240642" name="Object 2"/>
          <p:cNvGraphicFramePr>
            <a:graphicFrameLocks noGrp="1" noChangeAspect="1"/>
          </p:cNvGraphicFramePr>
          <p:nvPr>
            <p:ph idx="1"/>
          </p:nvPr>
        </p:nvGraphicFramePr>
        <p:xfrm>
          <a:off x="4364038" y="5310188"/>
          <a:ext cx="4060825" cy="1062037"/>
        </p:xfrm>
        <a:graphic>
          <a:graphicData uri="http://schemas.openxmlformats.org/presentationml/2006/ole">
            <mc:AlternateContent xmlns:mc="http://schemas.openxmlformats.org/markup-compatibility/2006">
              <mc:Choice xmlns:v="urn:schemas-microsoft-com:vml" Requires="v">
                <p:oleObj spid="_x0000_s240647" name="Диаграмма" r:id="rId4" imgW="3753002" imgH="981151" progId="MSGraph.Chart.8">
                  <p:embed followColorScheme="full"/>
                </p:oleObj>
              </mc:Choice>
              <mc:Fallback>
                <p:oleObj name="Диаграмма" r:id="rId4" imgW="3753002" imgH="981151" progId="MSGraph.Chart.8">
                  <p:embed followColorScheme="full"/>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5310188"/>
                        <a:ext cx="4060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0643" name="Text Box 3"/>
          <p:cNvSpPr txBox="1">
            <a:spLocks noChangeArrowheads="1"/>
          </p:cNvSpPr>
          <p:nvPr/>
        </p:nvSpPr>
        <p:spPr bwMode="auto">
          <a:xfrm>
            <a:off x="217488" y="989013"/>
            <a:ext cx="8707437" cy="54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lgn="l">
              <a:defRPr sz="2400">
                <a:solidFill>
                  <a:schemeClr val="tx1"/>
                </a:solidFill>
                <a:latin typeface="Times New Roman" pitchFamily="18" charset="0"/>
              </a:defRPr>
            </a:lvl1pPr>
            <a:lvl2pPr marL="701675" indent="-1651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20000"/>
              </a:spcBef>
              <a:spcAft>
                <a:spcPct val="20000"/>
              </a:spcAft>
              <a:buFont typeface="Wingdings" pitchFamily="2" charset="2"/>
              <a:buChar char="Ш"/>
            </a:pPr>
            <a:r>
              <a:rPr lang="en-GB" sz="2000">
                <a:solidFill>
                  <a:srgbClr val="003399"/>
                </a:solidFill>
                <a:latin typeface="Arial" charset="0"/>
              </a:rPr>
              <a:t>The advanced physico-chemical model for molten pool oxidation (coupled with the fuel pellet dissolution model) under non-equilibrium conditions of SA was developed in the SVECHA code within the ISTC Project #2936 in collaboration with European partners of the SARNET Project (JRC/IE, FZK).</a:t>
            </a:r>
          </a:p>
          <a:p>
            <a:pPr algn="just">
              <a:spcBef>
                <a:spcPct val="20000"/>
              </a:spcBef>
              <a:spcAft>
                <a:spcPct val="20000"/>
              </a:spcAft>
              <a:buFont typeface="Wingdings" pitchFamily="2" charset="2"/>
              <a:buChar char="Ш"/>
            </a:pPr>
            <a:r>
              <a:rPr lang="en-GB" sz="2000">
                <a:solidFill>
                  <a:srgbClr val="003399"/>
                </a:solidFill>
                <a:latin typeface="Arial" charset="0"/>
              </a:rPr>
              <a:t>Further improvement of the molten pool oxidation</a:t>
            </a:r>
            <a:r>
              <a:rPr lang="en-GB"/>
              <a:t> </a:t>
            </a:r>
            <a:r>
              <a:rPr lang="en-GB" sz="2000">
                <a:solidFill>
                  <a:srgbClr val="003399"/>
                </a:solidFill>
                <a:latin typeface="Arial" charset="0"/>
              </a:rPr>
              <a:t>model on the base of new crucible tests (e.g. at PLINIUS Corium Platform) is foreseen in the new ISTC Project THOMAS in close collaboration with SARNET participants (FZK, CEA, ITU). </a:t>
            </a:r>
          </a:p>
          <a:p>
            <a:pPr algn="just">
              <a:spcBef>
                <a:spcPct val="20000"/>
              </a:spcBef>
              <a:spcAft>
                <a:spcPct val="20000"/>
              </a:spcAft>
              <a:buFont typeface="Wingdings" pitchFamily="2" charset="2"/>
              <a:buChar char="Ш"/>
            </a:pPr>
            <a:r>
              <a:rPr lang="en-GB" sz="2000">
                <a:solidFill>
                  <a:srgbClr val="003399"/>
                </a:solidFill>
                <a:latin typeface="Arial" charset="0"/>
              </a:rPr>
              <a:t>The main deficiency of the SVECHA approach is oversimplification of the thermal-hydraulic description of the convectively stirred melt (reasonable for crucible tests): the main thermal hydraulic characteristics of the convectively stirred melt are taken into consideration using simple correlations for the mass transfer coefficients at the oxide/melt interface.</a:t>
            </a:r>
            <a:r>
              <a:rPr lang="en-GB" sz="1800">
                <a:solidFill>
                  <a:srgbClr val="003399"/>
                </a:solidFill>
                <a:latin typeface="Arial" charset="0"/>
              </a:rPr>
              <a:t> </a:t>
            </a:r>
          </a:p>
          <a:p>
            <a:pPr algn="just">
              <a:spcBef>
                <a:spcPct val="20000"/>
              </a:spcBef>
              <a:spcAft>
                <a:spcPct val="20000"/>
              </a:spcAft>
              <a:buFont typeface="Wingdings" pitchFamily="2" charset="2"/>
              <a:buChar char="Ш"/>
            </a:pPr>
            <a:r>
              <a:rPr lang="en-GB" sz="2000">
                <a:solidFill>
                  <a:srgbClr val="003399"/>
                </a:solidFill>
                <a:latin typeface="Arial" charset="0"/>
              </a:rPr>
              <a:t>For large scales this deficiency can be overcome by tight coupling of the new molten pool oxidation model</a:t>
            </a:r>
            <a:r>
              <a:rPr lang="en-GB"/>
              <a:t> </a:t>
            </a:r>
            <a:r>
              <a:rPr lang="en-GB" sz="2000">
                <a:solidFill>
                  <a:srgbClr val="003399"/>
                </a:solidFill>
                <a:latin typeface="Arial" charset="0"/>
              </a:rPr>
              <a:t>with the thermal hydraulic code CONV.</a:t>
            </a:r>
          </a:p>
        </p:txBody>
      </p:sp>
      <p:sp>
        <p:nvSpPr>
          <p:cNvPr id="240644"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40645" name="Rectangle 5"/>
          <p:cNvSpPr>
            <a:spLocks noChangeArrowheads="1"/>
          </p:cNvSpPr>
          <p:nvPr/>
        </p:nvSpPr>
        <p:spPr bwMode="auto">
          <a:xfrm>
            <a:off x="0" y="317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40646" name="Text Box 6"/>
          <p:cNvSpPr txBox="1">
            <a:spLocks noChangeArrowheads="1"/>
          </p:cNvSpPr>
          <p:nvPr/>
        </p:nvSpPr>
        <p:spPr bwMode="auto">
          <a:xfrm>
            <a:off x="1452563" y="247650"/>
            <a:ext cx="621982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sz="2800" b="1">
                <a:solidFill>
                  <a:srgbClr val="A50021"/>
                </a:solidFill>
                <a:latin typeface="Arial" charset="0"/>
              </a:rPr>
              <a:t>Conclusions </a:t>
            </a:r>
            <a:r>
              <a:rPr lang="en-US" sz="2000">
                <a:solidFill>
                  <a:srgbClr val="A50021"/>
                </a:solidFill>
                <a:latin typeface="Arial" charset="0"/>
              </a:rPr>
              <a:t>(1/2)</a:t>
            </a:r>
            <a:endParaRPr lang="ru-RU" sz="1800">
              <a:solidFill>
                <a:srgbClr val="A50021"/>
              </a:solidFill>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6" name="Foliennummernplatzhalter 4"/>
          <p:cNvSpPr>
            <a:spLocks noGrp="1"/>
          </p:cNvSpPr>
          <p:nvPr>
            <p:ph type="sldNum" sz="quarter" idx="11"/>
          </p:nvPr>
        </p:nvSpPr>
        <p:spPr/>
        <p:txBody>
          <a:bodyPr/>
          <a:lstStyle/>
          <a:p>
            <a:fld id="{47C5E867-2181-49B9-80B6-94CCA2001017}" type="slidenum">
              <a:rPr lang="ru-RU"/>
              <a:pPr/>
              <a:t>27</a:t>
            </a:fld>
            <a:endParaRPr lang="ru-RU"/>
          </a:p>
        </p:txBody>
      </p:sp>
      <p:graphicFrame>
        <p:nvGraphicFramePr>
          <p:cNvPr id="242690" name="Object 2"/>
          <p:cNvGraphicFramePr>
            <a:graphicFrameLocks noGrp="1" noChangeAspect="1"/>
          </p:cNvGraphicFramePr>
          <p:nvPr>
            <p:ph idx="1"/>
          </p:nvPr>
        </p:nvGraphicFramePr>
        <p:xfrm>
          <a:off x="4364038" y="5310188"/>
          <a:ext cx="4060825" cy="1062037"/>
        </p:xfrm>
        <a:graphic>
          <a:graphicData uri="http://schemas.openxmlformats.org/presentationml/2006/ole">
            <mc:AlternateContent xmlns:mc="http://schemas.openxmlformats.org/markup-compatibility/2006">
              <mc:Choice xmlns:v="urn:schemas-microsoft-com:vml" Requires="v">
                <p:oleObj spid="_x0000_s242695" name="Диаграмма" r:id="rId4" imgW="3753002" imgH="981151" progId="MSGraph.Chart.8">
                  <p:embed followColorScheme="full"/>
                </p:oleObj>
              </mc:Choice>
              <mc:Fallback>
                <p:oleObj name="Диаграмма" r:id="rId4" imgW="3753002" imgH="981151" progId="MSGraph.Chart.8">
                  <p:embed followColorScheme="full"/>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5310188"/>
                        <a:ext cx="4060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1" name="Text Box 3"/>
          <p:cNvSpPr txBox="1">
            <a:spLocks noChangeArrowheads="1"/>
          </p:cNvSpPr>
          <p:nvPr/>
        </p:nvSpPr>
        <p:spPr bwMode="auto">
          <a:xfrm>
            <a:off x="217488" y="1036638"/>
            <a:ext cx="8707437"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lgn="l">
              <a:defRPr sz="2400">
                <a:solidFill>
                  <a:schemeClr val="tx1"/>
                </a:solidFill>
                <a:latin typeface="Times New Roman" pitchFamily="18" charset="0"/>
              </a:defRPr>
            </a:lvl1pPr>
            <a:lvl2pPr marL="701675" indent="-1651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20000"/>
              </a:spcBef>
              <a:spcAft>
                <a:spcPct val="20000"/>
              </a:spcAft>
              <a:buFont typeface="Wingdings" pitchFamily="2" charset="2"/>
              <a:buChar char="Ш"/>
            </a:pPr>
            <a:r>
              <a:rPr lang="en-GB" sz="2000">
                <a:solidFill>
                  <a:srgbClr val="003399"/>
                </a:solidFill>
                <a:latin typeface="Arial" charset="0"/>
              </a:rPr>
              <a:t>The thermo-hydraulic code CONV initially designed in the frameworks of RASPLAV and MASCA Projects was strongly advanced in the ISTC Project #2936 for simulation of multiphase processes in complex domains of convectively stirred melt. The code already includes simplified models for simulation of phase changes and micro-segregation in binary alloys and is ready for implementation of the more advanced physico-chemical model.</a:t>
            </a:r>
            <a:r>
              <a:rPr lang="en-GB">
                <a:solidFill>
                  <a:srgbClr val="003399"/>
                </a:solidFill>
              </a:rPr>
              <a:t> </a:t>
            </a:r>
          </a:p>
          <a:p>
            <a:pPr algn="just">
              <a:spcBef>
                <a:spcPct val="20000"/>
              </a:spcBef>
              <a:spcAft>
                <a:spcPct val="20000"/>
              </a:spcAft>
              <a:buFont typeface="Wingdings" pitchFamily="2" charset="2"/>
              <a:buChar char="Ш"/>
            </a:pPr>
            <a:r>
              <a:rPr lang="en-US" sz="2000">
                <a:solidFill>
                  <a:srgbClr val="003399"/>
                </a:solidFill>
                <a:latin typeface="Arial" charset="0"/>
              </a:rPr>
              <a:t>The modified code will be verified against available experimental data (e.g. molten pool in Phebus FP tests) and applied to the analysis of the physico-chemical behaviour of molten pool in the reactor pressure vessel. The solution of this task will be complementary to the LIVE project in FZK, and thus will provide analytical support to the LIVE tests.</a:t>
            </a:r>
            <a:r>
              <a:rPr lang="ru-RU"/>
              <a:t> </a:t>
            </a:r>
            <a:endParaRPr lang="en-US"/>
          </a:p>
          <a:p>
            <a:pPr algn="just">
              <a:spcBef>
                <a:spcPct val="20000"/>
              </a:spcBef>
              <a:spcAft>
                <a:spcPct val="20000"/>
              </a:spcAft>
              <a:buFont typeface="Wingdings" pitchFamily="2" charset="2"/>
              <a:buChar char="Ш"/>
            </a:pPr>
            <a:r>
              <a:rPr lang="en-US" sz="2000">
                <a:solidFill>
                  <a:srgbClr val="003399"/>
                </a:solidFill>
                <a:latin typeface="Arial" charset="0"/>
              </a:rPr>
              <a:t>The developed and verified models will be further used for benchmarking and improvement of simplified models of various system codes such as ICARE/CATHARE, ASTEC </a:t>
            </a:r>
            <a:r>
              <a:rPr lang="en-GB" sz="2000">
                <a:solidFill>
                  <a:srgbClr val="003399"/>
                </a:solidFill>
                <a:latin typeface="Arial" charset="0"/>
              </a:rPr>
              <a:t>in collaboration with SARNET participants (e.g. IRSN)</a:t>
            </a:r>
            <a:r>
              <a:rPr lang="en-GB"/>
              <a:t> </a:t>
            </a:r>
            <a:r>
              <a:rPr lang="en-US" sz="2000">
                <a:solidFill>
                  <a:srgbClr val="003399"/>
                </a:solidFill>
                <a:latin typeface="Arial" charset="0"/>
              </a:rPr>
              <a:t>and Russian severe accident code SOCRAT.</a:t>
            </a:r>
            <a:endParaRPr lang="ru-RU" sz="2000">
              <a:solidFill>
                <a:srgbClr val="003399"/>
              </a:solidFill>
              <a:latin typeface="Arial" charset="0"/>
            </a:endParaRPr>
          </a:p>
        </p:txBody>
      </p:sp>
      <p:sp>
        <p:nvSpPr>
          <p:cNvPr id="242694" name="Text Box 6"/>
          <p:cNvSpPr txBox="1">
            <a:spLocks noChangeArrowheads="1"/>
          </p:cNvSpPr>
          <p:nvPr/>
        </p:nvSpPr>
        <p:spPr bwMode="auto">
          <a:xfrm>
            <a:off x="1452563" y="247650"/>
            <a:ext cx="621982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sz="2800" b="1">
                <a:solidFill>
                  <a:srgbClr val="A50021"/>
                </a:solidFill>
                <a:latin typeface="Arial" charset="0"/>
              </a:rPr>
              <a:t>Conclusions </a:t>
            </a:r>
            <a:r>
              <a:rPr lang="en-US" sz="2000">
                <a:solidFill>
                  <a:srgbClr val="A50021"/>
                </a:solidFill>
                <a:latin typeface="Arial" charset="0"/>
              </a:rPr>
              <a:t>(2/2)</a:t>
            </a:r>
            <a:endParaRPr lang="ru-RU" sz="1800">
              <a:solidFill>
                <a:srgbClr val="A50021"/>
              </a:solidFill>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ußzeilenplatzhalter 2"/>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31" name="Foliennummernplatzhalter 3"/>
          <p:cNvSpPr>
            <a:spLocks noGrp="1"/>
          </p:cNvSpPr>
          <p:nvPr>
            <p:ph type="sldNum" sz="quarter" idx="11"/>
          </p:nvPr>
        </p:nvSpPr>
        <p:spPr/>
        <p:txBody>
          <a:bodyPr/>
          <a:lstStyle/>
          <a:p>
            <a:fld id="{A95AD171-89F7-41E9-BEA7-FC7D6385D5A8}" type="slidenum">
              <a:rPr lang="ru-RU"/>
              <a:pPr/>
              <a:t>3</a:t>
            </a:fld>
            <a:endParaRPr lang="ru-RU"/>
          </a:p>
        </p:txBody>
      </p:sp>
      <p:sp>
        <p:nvSpPr>
          <p:cNvPr id="301058" name="Rectangle 2"/>
          <p:cNvSpPr>
            <a:spLocks noChangeArrowheads="1"/>
          </p:cNvSpPr>
          <p:nvPr/>
        </p:nvSpPr>
        <p:spPr bwMode="auto">
          <a:xfrm>
            <a:off x="1682750" y="1428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ru-RU" sz="3600" b="1">
                <a:solidFill>
                  <a:srgbClr val="A50021"/>
                </a:solidFill>
              </a:rPr>
              <a:t>Non-CIS Collaborators</a:t>
            </a:r>
          </a:p>
        </p:txBody>
      </p:sp>
      <p:sp>
        <p:nvSpPr>
          <p:cNvPr id="301059"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graphicFrame>
        <p:nvGraphicFramePr>
          <p:cNvPr id="301099" name="Group 43"/>
          <p:cNvGraphicFramePr>
            <a:graphicFrameLocks noGrp="1"/>
          </p:cNvGraphicFramePr>
          <p:nvPr>
            <p:ph/>
          </p:nvPr>
        </p:nvGraphicFramePr>
        <p:xfrm>
          <a:off x="617538" y="1770063"/>
          <a:ext cx="7908925" cy="3904298"/>
        </p:xfrm>
        <a:graphic>
          <a:graphicData uri="http://schemas.openxmlformats.org/drawingml/2006/table">
            <a:tbl>
              <a:tblPr/>
              <a:tblGrid>
                <a:gridCol w="1638300"/>
                <a:gridCol w="4148137"/>
                <a:gridCol w="2122488"/>
              </a:tblGrid>
              <a:tr h="72707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400" b="1" i="0" u="none" strike="noStrike" cap="none" normalizeH="0" baseline="0" smtClean="0">
                          <a:ln>
                            <a:noFill/>
                          </a:ln>
                          <a:solidFill>
                            <a:srgbClr val="FF3300"/>
                          </a:solidFill>
                          <a:effectLst/>
                          <a:latin typeface="Times New Roman" pitchFamily="18" charset="0"/>
                        </a:rPr>
                        <a:t>FZK</a:t>
                      </a:r>
                      <a:endParaRPr kumimoji="0" lang="ru-RU" sz="2400" b="1" i="0" u="none" strike="noStrike" cap="none" normalizeH="0" baseline="0" smtClean="0">
                        <a:ln>
                          <a:noFill/>
                        </a:ln>
                        <a:solidFill>
                          <a:srgbClr val="FF3300"/>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Forschungszentrum Karlsruhe GmbH </a:t>
                      </a:r>
                      <a:endParaRPr kumimoji="0" lang="ru-RU" sz="1800" b="1" i="0" u="none" strike="noStrike" cap="none" normalizeH="0" baseline="0" smtClean="0">
                        <a:ln>
                          <a:noFill/>
                        </a:ln>
                        <a:solidFill>
                          <a:srgbClr val="0033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Germany Karlsruhe</a:t>
                      </a:r>
                      <a:r>
                        <a:rPr kumimoji="0" lang="ru-RU" sz="1800" b="0" i="0" u="none" strike="noStrike" cap="none" normalizeH="0" baseline="0" smtClean="0">
                          <a:ln>
                            <a:noFill/>
                          </a:ln>
                          <a:solidFill>
                            <a:srgbClr val="003399"/>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906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400" b="1" i="0" u="none" strike="noStrike" cap="none" normalizeH="0" baseline="0" smtClean="0">
                          <a:ln>
                            <a:noFill/>
                          </a:ln>
                          <a:solidFill>
                            <a:srgbClr val="FF3300"/>
                          </a:solidFill>
                          <a:effectLst/>
                          <a:latin typeface="Times New Roman" pitchFamily="18" charset="0"/>
                        </a:rPr>
                        <a:t>ITU</a:t>
                      </a:r>
                      <a:endParaRPr kumimoji="0" lang="ru-RU" sz="2400" b="1" i="0" u="none" strike="noStrike" cap="none" normalizeH="0" baseline="0" smtClean="0">
                        <a:ln>
                          <a:noFill/>
                        </a:ln>
                        <a:solidFill>
                          <a:srgbClr val="FF3300"/>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European Commission</a:t>
                      </a:r>
                      <a:endParaRPr kumimoji="0" lang="ru-RU" sz="1800" b="0" i="0" u="none" strike="noStrike" cap="none" normalizeH="0" baseline="0" smtClean="0">
                        <a:ln>
                          <a:noFill/>
                        </a:ln>
                        <a:solidFill>
                          <a:srgbClr val="003399"/>
                        </a:solidFill>
                        <a:effectLst/>
                        <a:latin typeface="Times New Roman" pitchFamily="18" charset="0"/>
                        <a:cs typeface="Times New Roman" pitchFamily="18" charset="0"/>
                      </a:endParaRPr>
                    </a:p>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Joint Research Centre</a:t>
                      </a:r>
                      <a:endParaRPr kumimoji="0" lang="ru-RU" sz="1800" b="0" i="0" u="none" strike="noStrike" cap="none" normalizeH="0" baseline="0" smtClean="0">
                        <a:ln>
                          <a:noFill/>
                        </a:ln>
                        <a:solidFill>
                          <a:srgbClr val="003399"/>
                        </a:solidFill>
                        <a:effectLst/>
                        <a:latin typeface="Times New Roman" pitchFamily="18" charset="0"/>
                        <a:cs typeface="Times New Roman" pitchFamily="18" charset="0"/>
                      </a:endParaRPr>
                    </a:p>
                    <a:p>
                      <a:pPr marL="0" marR="0" lvl="0" indent="0" algn="l" defTabSz="914400" rtl="0" eaLnBrk="0" fontAlgn="base" latinLnBrk="0" hangingPunct="0">
                        <a:lnSpc>
                          <a:spcPts val="2000"/>
                        </a:lnSpc>
                        <a:spcBef>
                          <a:spcPts val="200"/>
                        </a:spcBef>
                        <a:spcAft>
                          <a:spcPts val="20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Institut f</a:t>
                      </a:r>
                      <a:r>
                        <a:rPr kumimoji="0" lang="en-GB" sz="1800" b="1" i="0" u="none" strike="noStrike" cap="none" normalizeH="0" baseline="0" smtClean="0">
                          <a:ln>
                            <a:noFill/>
                          </a:ln>
                          <a:solidFill>
                            <a:srgbClr val="003399"/>
                          </a:solidFill>
                          <a:effectLst/>
                          <a:latin typeface="Arial"/>
                          <a:cs typeface="Times New Roman" pitchFamily="18" charset="0"/>
                        </a:rPr>
                        <a:t>ü</a:t>
                      </a: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r Transurane</a:t>
                      </a:r>
                      <a:r>
                        <a:rPr kumimoji="0" lang="ru-RU" sz="1800" b="0" i="0" u="none" strike="noStrike" cap="none" normalizeH="0" baseline="0" smtClean="0">
                          <a:ln>
                            <a:noFill/>
                          </a:ln>
                          <a:solidFill>
                            <a:srgbClr val="003399"/>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Germany Karlsruhe</a:t>
                      </a:r>
                      <a:r>
                        <a:rPr kumimoji="0" lang="ru-RU" sz="1800" b="0" i="0" u="none" strike="noStrike" cap="none" normalizeH="0" baseline="0" smtClean="0">
                          <a:ln>
                            <a:noFill/>
                          </a:ln>
                          <a:solidFill>
                            <a:srgbClr val="003399"/>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1278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400" b="1" i="0" u="none" strike="noStrike" cap="none" normalizeH="0" baseline="0" smtClean="0">
                          <a:ln>
                            <a:noFill/>
                          </a:ln>
                          <a:solidFill>
                            <a:srgbClr val="FF3300"/>
                          </a:solidFill>
                          <a:effectLst/>
                          <a:latin typeface="Times New Roman" pitchFamily="18" charset="0"/>
                        </a:rPr>
                        <a:t>IRSN</a:t>
                      </a:r>
                      <a:endParaRPr kumimoji="0" lang="ru-RU" sz="2400" b="1" i="0" u="none" strike="noStrike" cap="none" normalizeH="0" baseline="0" smtClean="0">
                        <a:ln>
                          <a:noFill/>
                        </a:ln>
                        <a:solidFill>
                          <a:srgbClr val="FF3300"/>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Institut de Radioprotection et de S</a:t>
                      </a:r>
                      <a:r>
                        <a:rPr kumimoji="0" lang="en-GB" sz="1800" b="1" i="0" u="none" strike="noStrike" cap="none" normalizeH="0" baseline="0" smtClean="0">
                          <a:ln>
                            <a:noFill/>
                          </a:ln>
                          <a:solidFill>
                            <a:srgbClr val="003399"/>
                          </a:solidFill>
                          <a:effectLst/>
                          <a:latin typeface="Arial"/>
                          <a:cs typeface="Times New Roman" pitchFamily="18" charset="0"/>
                        </a:rPr>
                        <a:t>û</a:t>
                      </a: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ret</a:t>
                      </a:r>
                      <a:r>
                        <a:rPr kumimoji="0" lang="en-GB" sz="1800" b="1" i="0" u="none" strike="noStrike" cap="none" normalizeH="0" baseline="0" smtClean="0">
                          <a:ln>
                            <a:noFill/>
                          </a:ln>
                          <a:solidFill>
                            <a:srgbClr val="003399"/>
                          </a:solidFill>
                          <a:effectLst/>
                          <a:latin typeface="Arial"/>
                          <a:cs typeface="Times New Roman" pitchFamily="18" charset="0"/>
                        </a:rPr>
                        <a:t>é</a:t>
                      </a: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 Nucl</a:t>
                      </a:r>
                      <a:r>
                        <a:rPr kumimoji="0" lang="en-GB" sz="1800" b="1" i="0" u="none" strike="noStrike" cap="none" normalizeH="0" baseline="0" smtClean="0">
                          <a:ln>
                            <a:noFill/>
                          </a:ln>
                          <a:solidFill>
                            <a:srgbClr val="003399"/>
                          </a:solidFill>
                          <a:effectLst/>
                          <a:latin typeface="Arial"/>
                          <a:cs typeface="Times New Roman" pitchFamily="18" charset="0"/>
                        </a:rPr>
                        <a:t>é</a:t>
                      </a: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aire </a:t>
                      </a:r>
                      <a:endParaRPr kumimoji="0" lang="ru-RU" sz="1800" b="0" i="0" u="none" strike="noStrike" cap="none" normalizeH="0" baseline="0" smtClean="0">
                        <a:ln>
                          <a:noFill/>
                        </a:ln>
                        <a:solidFill>
                          <a:srgbClr val="003399"/>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France   Cadarache</a:t>
                      </a:r>
                      <a:r>
                        <a:rPr kumimoji="0" lang="ru-RU" sz="1800" b="0" i="0" u="none" strike="noStrike" cap="none" normalizeH="0" baseline="0" smtClean="0">
                          <a:ln>
                            <a:noFill/>
                          </a:ln>
                          <a:solidFill>
                            <a:srgbClr val="003399"/>
                          </a:solidFill>
                          <a:effectLst/>
                          <a:latin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5087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de-DE" sz="2400" b="1" i="0" u="none" strike="noStrike" cap="none" normalizeH="0" baseline="0" smtClean="0">
                          <a:ln>
                            <a:noFill/>
                          </a:ln>
                          <a:solidFill>
                            <a:srgbClr val="FF3300"/>
                          </a:solidFill>
                          <a:effectLst/>
                          <a:latin typeface="Times New Roman" pitchFamily="18" charset="0"/>
                        </a:rPr>
                        <a:t>CEA</a:t>
                      </a:r>
                      <a:endParaRPr kumimoji="0" lang="ru-RU" sz="2400" b="1" i="0" u="none" strike="noStrike" cap="none" normalizeH="0" baseline="0" smtClean="0">
                        <a:ln>
                          <a:noFill/>
                        </a:ln>
                        <a:solidFill>
                          <a:srgbClr val="FF3300"/>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Times New Roman" pitchFamily="18" charset="0"/>
                        </a:rPr>
                        <a:t>Commisariat </a:t>
                      </a:r>
                      <a:r>
                        <a:rPr kumimoji="0" lang="en-US" sz="1800" b="1" i="0" u="none" strike="noStrike" cap="none" normalizeH="0" baseline="0" smtClean="0">
                          <a:ln>
                            <a:noFill/>
                          </a:ln>
                          <a:solidFill>
                            <a:srgbClr val="003399"/>
                          </a:solidFill>
                          <a:effectLst/>
                          <a:latin typeface="Arial"/>
                          <a:cs typeface="Arial" charset="0"/>
                        </a:rPr>
                        <a:t>à</a:t>
                      </a:r>
                      <a:r>
                        <a:rPr kumimoji="0" lang="en-US" sz="1800" b="1" i="0" u="none" strike="noStrike" cap="none" normalizeH="0" baseline="0" smtClean="0">
                          <a:ln>
                            <a:noFill/>
                          </a:ln>
                          <a:solidFill>
                            <a:srgbClr val="003399"/>
                          </a:solidFill>
                          <a:effectLst/>
                          <a:latin typeface="Times New Roman" pitchFamily="18" charset="0"/>
                        </a:rPr>
                        <a:t> l</a:t>
                      </a:r>
                      <a:r>
                        <a:rPr kumimoji="0" lang="en-US" sz="1800" b="1" i="0" u="none" strike="noStrike" cap="none" normalizeH="0" baseline="0" smtClean="0">
                          <a:ln>
                            <a:noFill/>
                          </a:ln>
                          <a:solidFill>
                            <a:srgbClr val="003399"/>
                          </a:solidFill>
                          <a:effectLst/>
                          <a:latin typeface="Arial"/>
                        </a:rPr>
                        <a:t>’</a:t>
                      </a:r>
                      <a:r>
                        <a:rPr kumimoji="0" lang="en-US" sz="1800" b="1" i="0" u="none" strike="noStrike" cap="none" normalizeH="0" baseline="0" smtClean="0">
                          <a:ln>
                            <a:noFill/>
                          </a:ln>
                          <a:solidFill>
                            <a:srgbClr val="003399"/>
                          </a:solidFill>
                          <a:effectLst/>
                          <a:latin typeface="Times New Roman" pitchFamily="18" charset="0"/>
                        </a:rPr>
                        <a:t>Energie Atomique</a:t>
                      </a:r>
                      <a:endParaRPr kumimoji="0" lang="ru-RU"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Times New Roman" pitchFamily="18" charset="0"/>
                          <a:cs typeface="Times New Roman" pitchFamily="18" charset="0"/>
                        </a:rPr>
                        <a:t>France   Cadarache</a:t>
                      </a:r>
                      <a:endParaRPr kumimoji="0" lang="ru-RU" sz="1800" b="1" i="0" u="none" strike="noStrike" cap="none" normalizeH="0" baseline="0" smtClean="0">
                        <a:ln>
                          <a:noFill/>
                        </a:ln>
                        <a:solidFill>
                          <a:srgbClr val="0033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8105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400" b="1" i="0" u="none" strike="noStrike" cap="none" normalizeH="0" baseline="0" smtClean="0">
                          <a:ln>
                            <a:noFill/>
                          </a:ln>
                          <a:solidFill>
                            <a:srgbClr val="FF3300"/>
                          </a:solidFill>
                          <a:effectLst/>
                          <a:latin typeface="Times New Roman" pitchFamily="18" charset="0"/>
                        </a:rPr>
                        <a:t>IVS Trnava</a:t>
                      </a:r>
                      <a:endParaRPr kumimoji="0" lang="ru-RU" sz="2400" b="1" i="0" u="none" strike="noStrike" cap="none" normalizeH="0" baseline="0" smtClean="0">
                        <a:ln>
                          <a:noFill/>
                        </a:ln>
                        <a:solidFill>
                          <a:srgbClr val="FF3300"/>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Times New Roman" pitchFamily="18" charset="0"/>
                        </a:rPr>
                        <a:t>Inžinierska výpočtová spoločnosť Trnava, s.r.o., </a:t>
                      </a:r>
                      <a:endParaRPr kumimoji="0" lang="ru-RU" sz="1800" b="1" i="0" u="none" strike="noStrike" cap="none" normalizeH="0" baseline="0" smtClean="0">
                        <a:ln>
                          <a:noFill/>
                        </a:ln>
                        <a:solidFill>
                          <a:srgbClr val="003399"/>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Times New Roman" pitchFamily="18" charset="0"/>
                        </a:rPr>
                        <a:t>Slovak Republic</a:t>
                      </a:r>
                      <a:r>
                        <a:rPr kumimoji="0" lang="ru-RU" sz="1800" b="1" i="0" u="none" strike="noStrike" cap="none" normalizeH="0" baseline="0" smtClean="0">
                          <a:ln>
                            <a:noFill/>
                          </a:ln>
                          <a:solidFill>
                            <a:srgbClr val="003399"/>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ru-RU" sz="1800" b="1" i="0" u="none" strike="noStrike" cap="none" normalizeH="0" baseline="0" smtClean="0">
                        <a:ln>
                          <a:noFill/>
                        </a:ln>
                        <a:solidFill>
                          <a:srgbClr val="0033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6" name="Foliennummernplatzhalter 4"/>
          <p:cNvSpPr>
            <a:spLocks noGrp="1"/>
          </p:cNvSpPr>
          <p:nvPr>
            <p:ph type="sldNum" sz="quarter" idx="11"/>
          </p:nvPr>
        </p:nvSpPr>
        <p:spPr/>
        <p:txBody>
          <a:bodyPr/>
          <a:lstStyle/>
          <a:p>
            <a:fld id="{2B03CCF3-A6BB-496C-8EE8-46F0A5510A96}" type="slidenum">
              <a:rPr lang="ru-RU"/>
              <a:pPr/>
              <a:t>4</a:t>
            </a:fld>
            <a:endParaRPr lang="ru-RU"/>
          </a:p>
        </p:txBody>
      </p:sp>
      <p:sp>
        <p:nvSpPr>
          <p:cNvPr id="79874" name="Rectangle 1026"/>
          <p:cNvSpPr>
            <a:spLocks noChangeArrowheads="1"/>
          </p:cNvSpPr>
          <p:nvPr/>
        </p:nvSpPr>
        <p:spPr bwMode="auto">
          <a:xfrm>
            <a:off x="1679575" y="198438"/>
            <a:ext cx="578485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3200" b="1">
                <a:solidFill>
                  <a:srgbClr val="A50021"/>
                </a:solidFill>
                <a:latin typeface="Arial" charset="0"/>
              </a:rPr>
              <a:t>Project Objectives</a:t>
            </a:r>
            <a:endParaRPr lang="ru-RU" sz="3200" b="1">
              <a:solidFill>
                <a:srgbClr val="A50021"/>
              </a:solidFill>
              <a:latin typeface="Arial" charset="0"/>
            </a:endParaRPr>
          </a:p>
        </p:txBody>
      </p:sp>
      <p:sp>
        <p:nvSpPr>
          <p:cNvPr id="79875" name="Text Box 1027"/>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79895" name="Text Box 1047"/>
          <p:cNvSpPr txBox="1">
            <a:spLocks noChangeArrowheads="1"/>
          </p:cNvSpPr>
          <p:nvPr/>
        </p:nvSpPr>
        <p:spPr bwMode="auto">
          <a:xfrm>
            <a:off x="346075" y="1104900"/>
            <a:ext cx="8443913"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buFontTx/>
              <a:buChar char="•"/>
            </a:pPr>
            <a:r>
              <a:rPr lang="en-GB" sz="2000">
                <a:solidFill>
                  <a:srgbClr val="003399"/>
                </a:solidFill>
                <a:latin typeface="Arial" charset="0"/>
              </a:rPr>
              <a:t>On the base of analysis of available test data from small - and large - scale experiments, to develop a mechanistic description of U-Zr-O molten pool behaviour in oxidising conditions.</a:t>
            </a:r>
          </a:p>
          <a:p>
            <a:pPr algn="just">
              <a:spcBef>
                <a:spcPct val="50000"/>
              </a:spcBef>
              <a:buFontTx/>
              <a:buChar char="•"/>
            </a:pPr>
            <a:r>
              <a:rPr lang="en-GB" sz="2000">
                <a:solidFill>
                  <a:srgbClr val="003399"/>
                </a:solidFill>
                <a:latin typeface="Arial" charset="0"/>
              </a:rPr>
              <a:t>For this purpose, to carry out a tight coupling of the two advanced numerical tools developed within the previous Project #2936: the SVECHA physico-chemical (molten pool oxidation) model and the 3D thermo-hydraulic code CONV. </a:t>
            </a:r>
          </a:p>
          <a:p>
            <a:pPr algn="just">
              <a:spcBef>
                <a:spcPct val="50000"/>
              </a:spcBef>
              <a:buFontTx/>
              <a:buChar char="•"/>
            </a:pPr>
            <a:r>
              <a:rPr lang="en-GB" sz="2000">
                <a:solidFill>
                  <a:srgbClr val="003399"/>
                </a:solidFill>
                <a:latin typeface="Arial" charset="0"/>
              </a:rPr>
              <a:t>This will allow extension of thermal hydraulic consideration of oxidised melt from small scales (crucible tests) up to a large scale (reactor pressure vessel), including an intermediate scale corresponding to molten pools in bundle tests.</a:t>
            </a:r>
          </a:p>
          <a:p>
            <a:pPr algn="just">
              <a:spcBef>
                <a:spcPct val="50000"/>
              </a:spcBef>
              <a:buFontTx/>
              <a:buChar char="•"/>
            </a:pPr>
            <a:r>
              <a:rPr lang="en-GB" sz="2000">
                <a:solidFill>
                  <a:srgbClr val="003399"/>
                </a:solidFill>
                <a:latin typeface="Arial" charset="0"/>
              </a:rPr>
              <a:t>As a result, improved interpretation of the Phebus FP bundle tests observations of corium melt oxidation, as well as transposition of thermal hydraulic consideration from test to reactor scale, are foreseen.</a:t>
            </a:r>
            <a:endParaRPr lang="ru-RU" sz="2000">
              <a:solidFill>
                <a:srgbClr val="003399"/>
              </a:solidFill>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6" name="Foliennummernplatzhalter 4"/>
          <p:cNvSpPr>
            <a:spLocks noGrp="1"/>
          </p:cNvSpPr>
          <p:nvPr>
            <p:ph type="sldNum" sz="quarter" idx="11"/>
          </p:nvPr>
        </p:nvSpPr>
        <p:spPr/>
        <p:txBody>
          <a:bodyPr/>
          <a:lstStyle/>
          <a:p>
            <a:fld id="{06336D15-E740-46BE-BEC6-91BFE274A146}" type="slidenum">
              <a:rPr lang="ru-RU"/>
              <a:pPr/>
              <a:t>5</a:t>
            </a:fld>
            <a:endParaRPr lang="ru-RU"/>
          </a:p>
        </p:txBody>
      </p:sp>
      <p:sp>
        <p:nvSpPr>
          <p:cNvPr id="265218" name="Rectangle 2"/>
          <p:cNvSpPr>
            <a:spLocks noChangeArrowheads="1"/>
          </p:cNvSpPr>
          <p:nvPr/>
        </p:nvSpPr>
        <p:spPr bwMode="auto">
          <a:xfrm>
            <a:off x="1679575" y="198438"/>
            <a:ext cx="578485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3200" b="1">
                <a:solidFill>
                  <a:srgbClr val="A50021"/>
                </a:solidFill>
                <a:latin typeface="Arial" charset="0"/>
              </a:rPr>
              <a:t>Project Priorities</a:t>
            </a:r>
            <a:endParaRPr lang="ru-RU" sz="3200" b="1">
              <a:solidFill>
                <a:srgbClr val="A50021"/>
              </a:solidFill>
              <a:latin typeface="Arial" charset="0"/>
            </a:endParaRPr>
          </a:p>
        </p:txBody>
      </p:sp>
      <p:sp>
        <p:nvSpPr>
          <p:cNvPr id="265219"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65220" name="Text Box 4"/>
          <p:cNvSpPr txBox="1">
            <a:spLocks noChangeArrowheads="1"/>
          </p:cNvSpPr>
          <p:nvPr/>
        </p:nvSpPr>
        <p:spPr bwMode="auto">
          <a:xfrm>
            <a:off x="346075" y="1104900"/>
            <a:ext cx="8443913"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a:solidFill>
                  <a:srgbClr val="A50021"/>
                </a:solidFill>
                <a:latin typeface="Arial" charset="0"/>
              </a:rPr>
              <a:t>In accordance with SARNET Evaluation of Severe Accident Research Priorities:</a:t>
            </a:r>
            <a:endParaRPr lang="en-US" sz="2000">
              <a:solidFill>
                <a:srgbClr val="A50021"/>
              </a:solidFill>
              <a:latin typeface="Arial" charset="0"/>
            </a:endParaRPr>
          </a:p>
          <a:p>
            <a:pPr algn="just">
              <a:spcBef>
                <a:spcPct val="50000"/>
              </a:spcBef>
              <a:buFontTx/>
              <a:buChar char="•"/>
            </a:pPr>
            <a:r>
              <a:rPr lang="en-US" sz="2000" u="sng">
                <a:solidFill>
                  <a:srgbClr val="003399"/>
                </a:solidFill>
                <a:latin typeface="Arial" charset="0"/>
              </a:rPr>
              <a:t>The core </a:t>
            </a:r>
            <a:r>
              <a:rPr lang="en-US" sz="2000">
                <a:solidFill>
                  <a:srgbClr val="003399"/>
                </a:solidFill>
                <a:latin typeface="Arial" charset="0"/>
              </a:rPr>
              <a:t>and debris </a:t>
            </a:r>
            <a:r>
              <a:rPr lang="en-US" sz="2000" u="sng">
                <a:solidFill>
                  <a:srgbClr val="003399"/>
                </a:solidFill>
                <a:latin typeface="Arial" charset="0"/>
              </a:rPr>
              <a:t>coolability</a:t>
            </a:r>
            <a:r>
              <a:rPr lang="en-US" sz="2000">
                <a:solidFill>
                  <a:srgbClr val="003399"/>
                </a:solidFill>
                <a:latin typeface="Arial" charset="0"/>
              </a:rPr>
              <a:t> (rod failure, molten pool formation, </a:t>
            </a:r>
            <a:r>
              <a:rPr lang="en-US" sz="2000" u="sng">
                <a:solidFill>
                  <a:srgbClr val="003399"/>
                </a:solidFill>
                <a:latin typeface="Arial" charset="0"/>
              </a:rPr>
              <a:t>molten pool</a:t>
            </a:r>
            <a:r>
              <a:rPr lang="en-US" sz="2000">
                <a:solidFill>
                  <a:srgbClr val="003399"/>
                </a:solidFill>
                <a:latin typeface="Arial" charset="0"/>
              </a:rPr>
              <a:t> and debris </a:t>
            </a:r>
            <a:r>
              <a:rPr lang="en-US" sz="2000" u="sng">
                <a:solidFill>
                  <a:srgbClr val="003399"/>
                </a:solidFill>
                <a:latin typeface="Arial" charset="0"/>
              </a:rPr>
              <a:t>cooling</a:t>
            </a:r>
            <a:r>
              <a:rPr lang="en-US" sz="2000">
                <a:solidFill>
                  <a:srgbClr val="003399"/>
                </a:solidFill>
                <a:latin typeface="Arial" charset="0"/>
              </a:rPr>
              <a:t>, crust failure) and thermal-hydraulics within particulate debris during</a:t>
            </a:r>
            <a:r>
              <a:rPr lang="ru-RU" sz="2000">
                <a:solidFill>
                  <a:srgbClr val="003399"/>
                </a:solidFill>
                <a:latin typeface="Arial" charset="0"/>
              </a:rPr>
              <a:t> </a:t>
            </a:r>
            <a:r>
              <a:rPr lang="en-US" sz="2000">
                <a:solidFill>
                  <a:srgbClr val="003399"/>
                </a:solidFill>
                <a:latin typeface="Arial" charset="0"/>
              </a:rPr>
              <a:t>reflood (which can potentially terminate the core degradation and stop the accident), is ranked as </a:t>
            </a:r>
            <a:r>
              <a:rPr lang="en-US" sz="2000" b="1" u="sng">
                <a:solidFill>
                  <a:srgbClr val="003399"/>
                </a:solidFill>
                <a:latin typeface="Arial" charset="0"/>
              </a:rPr>
              <a:t>high priority</a:t>
            </a:r>
            <a:r>
              <a:rPr lang="en-US" b="1" u="sng"/>
              <a:t> </a:t>
            </a:r>
            <a:endParaRPr lang="ru-RU" b="1" u="sng"/>
          </a:p>
          <a:p>
            <a:pPr algn="just">
              <a:spcBef>
                <a:spcPct val="50000"/>
              </a:spcBef>
              <a:buFontTx/>
              <a:buChar char="•"/>
            </a:pPr>
            <a:r>
              <a:rPr lang="en-US" sz="2000">
                <a:solidFill>
                  <a:srgbClr val="003399"/>
                </a:solidFill>
                <a:latin typeface="Arial" charset="0"/>
              </a:rPr>
              <a:t>The details of in-vessel melt pool behaviour are preconditions for possible in-vessel melt retention considerations. The in-vessel melt </a:t>
            </a:r>
            <a:r>
              <a:rPr lang="en-US" sz="2000" u="sng">
                <a:solidFill>
                  <a:srgbClr val="003399"/>
                </a:solidFill>
                <a:latin typeface="Arial" charset="0"/>
              </a:rPr>
              <a:t>retention aspects</a:t>
            </a:r>
            <a:r>
              <a:rPr lang="en-US" sz="2000">
                <a:solidFill>
                  <a:srgbClr val="003399"/>
                </a:solidFill>
                <a:latin typeface="Arial" charset="0"/>
              </a:rPr>
              <a:t> and the improvement of the predictability of the </a:t>
            </a:r>
            <a:r>
              <a:rPr lang="en-US" sz="2000" u="sng">
                <a:solidFill>
                  <a:srgbClr val="003399"/>
                </a:solidFill>
                <a:latin typeface="Arial" charset="0"/>
              </a:rPr>
              <a:t>thermal loading</a:t>
            </a:r>
            <a:r>
              <a:rPr lang="en-US" sz="2000">
                <a:solidFill>
                  <a:srgbClr val="003399"/>
                </a:solidFill>
                <a:latin typeface="Arial" charset="0"/>
              </a:rPr>
              <a:t> are a matter of </a:t>
            </a:r>
            <a:r>
              <a:rPr lang="en-US" sz="2000" b="1" u="sng">
                <a:solidFill>
                  <a:srgbClr val="003399"/>
                </a:solidFill>
                <a:latin typeface="Arial" charset="0"/>
              </a:rPr>
              <a:t>high priority</a:t>
            </a:r>
            <a:r>
              <a:rPr lang="en-US" sz="2000">
                <a:solidFill>
                  <a:srgbClr val="003399"/>
                </a:solidFill>
                <a:latin typeface="Arial" charset="0"/>
              </a:rPr>
              <a:t> and special interest for BWR and reactors with low power density (e.g. VVER-440), and of </a:t>
            </a:r>
            <a:r>
              <a:rPr lang="en-US" sz="2000" b="1" u="sng">
                <a:solidFill>
                  <a:srgbClr val="003399"/>
                </a:solidFill>
                <a:latin typeface="Arial" charset="0"/>
              </a:rPr>
              <a:t>medium priority</a:t>
            </a:r>
            <a:r>
              <a:rPr lang="en-US" sz="2000">
                <a:solidFill>
                  <a:srgbClr val="003399"/>
                </a:solidFill>
                <a:latin typeface="Arial" charset="0"/>
              </a:rPr>
              <a:t> for large PWR and VVER reactors.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23" name="Foliennummernplatzhalter 4"/>
          <p:cNvSpPr>
            <a:spLocks noGrp="1"/>
          </p:cNvSpPr>
          <p:nvPr>
            <p:ph type="sldNum" sz="quarter" idx="11"/>
          </p:nvPr>
        </p:nvSpPr>
        <p:spPr/>
        <p:txBody>
          <a:bodyPr/>
          <a:lstStyle/>
          <a:p>
            <a:fld id="{A3EC26C4-CC9A-4E03-BFFB-71E24C300F31}" type="slidenum">
              <a:rPr lang="ru-RU"/>
              <a:pPr/>
              <a:t>6</a:t>
            </a:fld>
            <a:endParaRPr lang="ru-RU"/>
          </a:p>
        </p:txBody>
      </p:sp>
      <p:sp>
        <p:nvSpPr>
          <p:cNvPr id="179202" name="Rectangle 2"/>
          <p:cNvSpPr>
            <a:spLocks noChangeArrowheads="1"/>
          </p:cNvSpPr>
          <p:nvPr/>
        </p:nvSpPr>
        <p:spPr bwMode="auto">
          <a:xfrm>
            <a:off x="1679575" y="193675"/>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nSpc>
                <a:spcPct val="80000"/>
              </a:lnSpc>
            </a:pPr>
            <a:r>
              <a:rPr lang="en-GB" sz="2800" b="1">
                <a:solidFill>
                  <a:srgbClr val="A50021"/>
                </a:solidFill>
                <a:latin typeface="Arial" charset="0"/>
                <a:cs typeface="Times New Roman" pitchFamily="18" charset="0"/>
              </a:rPr>
              <a:t>Interconnection of the Project with the other Projects</a:t>
            </a:r>
            <a:r>
              <a:rPr lang="en-GB" sz="2800" b="1">
                <a:solidFill>
                  <a:srgbClr val="000000"/>
                </a:solidFill>
                <a:latin typeface="Arial" charset="0"/>
                <a:cs typeface="Times New Roman" pitchFamily="18" charset="0"/>
              </a:rPr>
              <a:t> </a:t>
            </a:r>
            <a:endParaRPr lang="ru-RU" sz="2800" b="1">
              <a:solidFill>
                <a:srgbClr val="000000"/>
              </a:solidFill>
              <a:latin typeface="Arial" charset="0"/>
              <a:cs typeface="Times New Roman" pitchFamily="18" charset="0"/>
            </a:endParaRPr>
          </a:p>
        </p:txBody>
      </p:sp>
      <p:sp>
        <p:nvSpPr>
          <p:cNvPr id="179203" name="Rectangle 3"/>
          <p:cNvSpPr>
            <a:spLocks noChangeArrowheads="1"/>
          </p:cNvSpPr>
          <p:nvPr/>
        </p:nvSpPr>
        <p:spPr bwMode="auto">
          <a:xfrm>
            <a:off x="1714500"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pSp>
        <p:nvGrpSpPr>
          <p:cNvPr id="179221" name="Group 21"/>
          <p:cNvGrpSpPr>
            <a:grpSpLocks/>
          </p:cNvGrpSpPr>
          <p:nvPr/>
        </p:nvGrpSpPr>
        <p:grpSpPr bwMode="auto">
          <a:xfrm>
            <a:off x="1146175" y="1666875"/>
            <a:ext cx="6851650" cy="4281488"/>
            <a:chOff x="683" y="1050"/>
            <a:chExt cx="4316" cy="2697"/>
          </a:xfrm>
        </p:grpSpPr>
        <p:sp>
          <p:nvSpPr>
            <p:cNvPr id="179204" name="Rectangle 4"/>
            <p:cNvSpPr>
              <a:spLocks noChangeArrowheads="1"/>
            </p:cNvSpPr>
            <p:nvPr/>
          </p:nvSpPr>
          <p:spPr bwMode="auto">
            <a:xfrm>
              <a:off x="683" y="1050"/>
              <a:ext cx="1860" cy="2697"/>
            </a:xfrm>
            <a:prstGeom prst="rect">
              <a:avLst/>
            </a:prstGeom>
            <a:gradFill rotWithShape="0">
              <a:gsLst>
                <a:gs pos="0">
                  <a:srgbClr val="FFFFFF"/>
                </a:gs>
                <a:gs pos="100000">
                  <a:srgbClr val="FFFFFF">
                    <a:gamma/>
                    <a:shade val="60784"/>
                    <a:invGamma/>
                  </a:srgbClr>
                </a:gs>
              </a:gsLst>
              <a:path path="shape">
                <a:fillToRect l="50000" t="50000" r="50000" b="50000"/>
              </a:path>
            </a:gradFill>
            <a:ln w="57150" cmpd="thinThick">
              <a:solidFill>
                <a:srgbClr val="000000"/>
              </a:solidFill>
              <a:miter lim="800000"/>
              <a:headEnd/>
              <a:tailEnd/>
            </a:ln>
          </p:spPr>
          <p:txBody>
            <a:bodyPr lIns="36000" tIns="36000" rIns="36000" bIns="36000"/>
            <a:lstStyle/>
            <a:p>
              <a:pPr>
                <a:spcBef>
                  <a:spcPts val="300"/>
                </a:spcBef>
              </a:pPr>
              <a:r>
                <a:rPr lang="en-US" sz="2000" b="1">
                  <a:solidFill>
                    <a:srgbClr val="F8F8F8"/>
                  </a:solidFill>
                  <a:effectLst>
                    <a:outerShdw blurRad="38100" dist="38100" dir="2700000" algn="tl">
                      <a:srgbClr val="C0C0C0"/>
                    </a:outerShdw>
                  </a:effectLst>
                  <a:latin typeface="Arial" charset="0"/>
                </a:rPr>
                <a:t>EC </a:t>
              </a:r>
              <a:r>
                <a:rPr lang="ru-RU" sz="2000" b="1">
                  <a:solidFill>
                    <a:srgbClr val="F8F8F8"/>
                  </a:solidFill>
                  <a:effectLst>
                    <a:outerShdw blurRad="38100" dist="38100" dir="2700000" algn="tl">
                      <a:srgbClr val="C0C0C0"/>
                    </a:outerShdw>
                  </a:effectLst>
                  <a:latin typeface="Arial" charset="0"/>
                </a:rPr>
                <a:t>Projects</a:t>
              </a:r>
              <a:endParaRPr lang="en-US" sz="2000" b="1">
                <a:solidFill>
                  <a:srgbClr val="F8F8F8"/>
                </a:solidFill>
                <a:latin typeface="Arial" charset="0"/>
              </a:endParaRPr>
            </a:p>
          </p:txBody>
        </p:sp>
        <p:sp>
          <p:nvSpPr>
            <p:cNvPr id="179205" name="Rectangle 5"/>
            <p:cNvSpPr>
              <a:spLocks noChangeArrowheads="1"/>
            </p:cNvSpPr>
            <p:nvPr/>
          </p:nvSpPr>
          <p:spPr bwMode="auto">
            <a:xfrm>
              <a:off x="843" y="1555"/>
              <a:ext cx="1576" cy="579"/>
            </a:xfrm>
            <a:prstGeom prst="rect">
              <a:avLst/>
            </a:prstGeom>
            <a:gradFill rotWithShape="0">
              <a:gsLst>
                <a:gs pos="0">
                  <a:srgbClr val="FFFFFF">
                    <a:gamma/>
                    <a:shade val="57647"/>
                    <a:invGamma/>
                  </a:srgbClr>
                </a:gs>
                <a:gs pos="50000">
                  <a:srgbClr val="FFFFFF"/>
                </a:gs>
                <a:gs pos="100000">
                  <a:srgbClr val="FFFFFF">
                    <a:gamma/>
                    <a:shade val="57647"/>
                    <a:invGamma/>
                  </a:srgbClr>
                </a:gs>
              </a:gsLst>
              <a:lin ang="5400000" scaled="1"/>
            </a:gradFill>
            <a:ln w="38100" cmpd="dbl">
              <a:solidFill>
                <a:srgbClr val="000000"/>
              </a:solidFill>
              <a:miter lim="800000"/>
              <a:headEnd/>
              <a:tailEnd/>
            </a:ln>
          </p:spPr>
          <p:txBody>
            <a:bodyPr/>
            <a:lstStyle/>
            <a:p>
              <a:pPr>
                <a:lnSpc>
                  <a:spcPct val="60000"/>
                </a:lnSpc>
              </a:pPr>
              <a:endParaRPr lang="en-US" sz="1800" b="1">
                <a:solidFill>
                  <a:srgbClr val="000000"/>
                </a:solidFill>
                <a:latin typeface="Arial" charset="0"/>
              </a:endParaRPr>
            </a:p>
            <a:p>
              <a:pPr>
                <a:lnSpc>
                  <a:spcPct val="60000"/>
                </a:lnSpc>
                <a:spcBef>
                  <a:spcPct val="40000"/>
                </a:spcBef>
              </a:pPr>
              <a:r>
                <a:rPr lang="en-US" sz="1800" b="1">
                  <a:solidFill>
                    <a:srgbClr val="000000"/>
                  </a:solidFill>
                  <a:latin typeface="Arial" charset="0"/>
                </a:rPr>
                <a:t>SARNET </a:t>
              </a:r>
              <a:r>
                <a:rPr lang="en-US" sz="1800">
                  <a:solidFill>
                    <a:srgbClr val="000000"/>
                  </a:solidFill>
                  <a:latin typeface="Arial" charset="0"/>
                </a:rPr>
                <a:t>(6</a:t>
              </a:r>
              <a:r>
                <a:rPr lang="en-US" sz="1800" baseline="30000">
                  <a:solidFill>
                    <a:srgbClr val="000000"/>
                  </a:solidFill>
                  <a:latin typeface="Arial" charset="0"/>
                </a:rPr>
                <a:t>th</a:t>
              </a:r>
              <a:r>
                <a:rPr lang="en-US" sz="1800">
                  <a:solidFill>
                    <a:srgbClr val="000000"/>
                  </a:solidFill>
                  <a:latin typeface="Arial" charset="0"/>
                </a:rPr>
                <a:t> FP)</a:t>
              </a:r>
            </a:p>
            <a:p>
              <a:pPr>
                <a:lnSpc>
                  <a:spcPct val="60000"/>
                </a:lnSpc>
                <a:spcBef>
                  <a:spcPct val="20000"/>
                </a:spcBef>
              </a:pPr>
              <a:r>
                <a:rPr lang="en-US" sz="1800" b="1">
                  <a:solidFill>
                    <a:srgbClr val="000000"/>
                  </a:solidFill>
                  <a:latin typeface="Arial" charset="0"/>
                </a:rPr>
                <a:t>SARNET-II </a:t>
              </a:r>
              <a:r>
                <a:rPr lang="en-US" sz="1800">
                  <a:solidFill>
                    <a:srgbClr val="000000"/>
                  </a:solidFill>
                  <a:latin typeface="Arial" charset="0"/>
                </a:rPr>
                <a:t>(7</a:t>
              </a:r>
              <a:r>
                <a:rPr lang="en-US" sz="1800" baseline="30000">
                  <a:solidFill>
                    <a:srgbClr val="000000"/>
                  </a:solidFill>
                  <a:latin typeface="Arial" charset="0"/>
                </a:rPr>
                <a:t>th</a:t>
              </a:r>
              <a:r>
                <a:rPr lang="en-US" sz="1800">
                  <a:solidFill>
                    <a:srgbClr val="000000"/>
                  </a:solidFill>
                  <a:latin typeface="Arial" charset="0"/>
                </a:rPr>
                <a:t> FP)</a:t>
              </a:r>
            </a:p>
            <a:p>
              <a:pPr>
                <a:lnSpc>
                  <a:spcPct val="60000"/>
                </a:lnSpc>
                <a:spcBef>
                  <a:spcPct val="20000"/>
                </a:spcBef>
              </a:pPr>
              <a:endParaRPr lang="ru-RU" sz="1800" b="1">
                <a:latin typeface="Arial" charset="0"/>
              </a:endParaRPr>
            </a:p>
          </p:txBody>
        </p:sp>
        <p:sp>
          <p:nvSpPr>
            <p:cNvPr id="179206" name="Rectangle 6"/>
            <p:cNvSpPr>
              <a:spLocks noChangeArrowheads="1"/>
            </p:cNvSpPr>
            <p:nvPr/>
          </p:nvSpPr>
          <p:spPr bwMode="auto">
            <a:xfrm>
              <a:off x="855" y="2228"/>
              <a:ext cx="1584" cy="386"/>
            </a:xfrm>
            <a:prstGeom prst="rect">
              <a:avLst/>
            </a:prstGeom>
            <a:gradFill rotWithShape="0">
              <a:gsLst>
                <a:gs pos="0">
                  <a:srgbClr val="FFFFFF">
                    <a:gamma/>
                    <a:shade val="57647"/>
                    <a:invGamma/>
                  </a:srgbClr>
                </a:gs>
                <a:gs pos="50000">
                  <a:srgbClr val="FFFFFF"/>
                </a:gs>
                <a:gs pos="100000">
                  <a:srgbClr val="FFFFFF">
                    <a:gamma/>
                    <a:shade val="57647"/>
                    <a:invGamma/>
                  </a:srgbClr>
                </a:gs>
              </a:gsLst>
              <a:lin ang="5400000" scaled="1"/>
            </a:gradFill>
            <a:ln w="38100" cmpd="dbl">
              <a:solidFill>
                <a:srgbClr val="000000"/>
              </a:solidFill>
              <a:miter lim="800000"/>
              <a:headEnd/>
              <a:tailEnd/>
            </a:ln>
          </p:spPr>
          <p:txBody>
            <a:bodyPr/>
            <a:lstStyle/>
            <a:p>
              <a:pPr>
                <a:lnSpc>
                  <a:spcPct val="60000"/>
                </a:lnSpc>
              </a:pPr>
              <a:endParaRPr lang="en-US" sz="1800" b="1">
                <a:solidFill>
                  <a:srgbClr val="000000"/>
                </a:solidFill>
                <a:latin typeface="Arial" charset="0"/>
              </a:endParaRPr>
            </a:p>
            <a:p>
              <a:pPr>
                <a:lnSpc>
                  <a:spcPct val="60000"/>
                </a:lnSpc>
              </a:pPr>
              <a:r>
                <a:rPr lang="en-US" sz="1800" b="1">
                  <a:solidFill>
                    <a:srgbClr val="000000"/>
                  </a:solidFill>
                  <a:latin typeface="Arial" charset="0"/>
                </a:rPr>
                <a:t>PHEBUS FP</a:t>
              </a:r>
              <a:endParaRPr lang="en-GB" sz="1800" b="1">
                <a:solidFill>
                  <a:srgbClr val="000000"/>
                </a:solidFill>
                <a:latin typeface="Arial" charset="0"/>
              </a:endParaRPr>
            </a:p>
          </p:txBody>
        </p:sp>
        <p:sp>
          <p:nvSpPr>
            <p:cNvPr id="179207" name="Rectangle 7"/>
            <p:cNvSpPr>
              <a:spLocks noChangeArrowheads="1"/>
            </p:cNvSpPr>
            <p:nvPr/>
          </p:nvSpPr>
          <p:spPr bwMode="auto">
            <a:xfrm>
              <a:off x="855" y="2779"/>
              <a:ext cx="1584" cy="402"/>
            </a:xfrm>
            <a:prstGeom prst="rect">
              <a:avLst/>
            </a:prstGeom>
            <a:gradFill rotWithShape="0">
              <a:gsLst>
                <a:gs pos="0">
                  <a:srgbClr val="FFFFFF">
                    <a:gamma/>
                    <a:shade val="63529"/>
                    <a:invGamma/>
                  </a:srgbClr>
                </a:gs>
                <a:gs pos="50000">
                  <a:srgbClr val="FFFFFF"/>
                </a:gs>
                <a:gs pos="100000">
                  <a:srgbClr val="FFFFFF">
                    <a:gamma/>
                    <a:shade val="63529"/>
                    <a:invGamma/>
                  </a:srgbClr>
                </a:gs>
              </a:gsLst>
              <a:lin ang="5400000" scaled="1"/>
            </a:gradFill>
            <a:ln w="38100" cmpd="dbl">
              <a:solidFill>
                <a:srgbClr val="000000"/>
              </a:solidFill>
              <a:miter lim="800000"/>
              <a:headEnd/>
              <a:tailEnd/>
            </a:ln>
          </p:spPr>
          <p:txBody>
            <a:bodyPr/>
            <a:lstStyle/>
            <a:p>
              <a:r>
                <a:rPr lang="en-US" sz="1800" b="1">
                  <a:latin typeface="Arial" charset="0"/>
                </a:rPr>
                <a:t>RASPLAV</a:t>
              </a:r>
            </a:p>
            <a:p>
              <a:r>
                <a:rPr lang="en-US" sz="1800" b="1">
                  <a:latin typeface="Arial" charset="0"/>
                </a:rPr>
                <a:t>MASCA</a:t>
              </a:r>
            </a:p>
          </p:txBody>
        </p:sp>
        <p:sp>
          <p:nvSpPr>
            <p:cNvPr id="179208" name="Rectangle 8"/>
            <p:cNvSpPr>
              <a:spLocks noChangeArrowheads="1"/>
            </p:cNvSpPr>
            <p:nvPr/>
          </p:nvSpPr>
          <p:spPr bwMode="auto">
            <a:xfrm>
              <a:off x="3139" y="1050"/>
              <a:ext cx="1860" cy="2697"/>
            </a:xfrm>
            <a:prstGeom prst="rect">
              <a:avLst/>
            </a:prstGeom>
            <a:gradFill rotWithShape="0">
              <a:gsLst>
                <a:gs pos="0">
                  <a:srgbClr val="FFFFFF"/>
                </a:gs>
                <a:gs pos="100000">
                  <a:srgbClr val="FFFFFF">
                    <a:gamma/>
                    <a:shade val="54510"/>
                    <a:invGamma/>
                  </a:srgbClr>
                </a:gs>
              </a:gsLst>
              <a:path path="shape">
                <a:fillToRect l="50000" t="50000" r="50000" b="50000"/>
              </a:path>
            </a:gradFill>
            <a:ln w="57150" cmpd="thinThick">
              <a:solidFill>
                <a:srgbClr val="000000"/>
              </a:solidFill>
              <a:miter lim="800000"/>
              <a:headEnd/>
              <a:tailEnd/>
            </a:ln>
          </p:spPr>
          <p:txBody>
            <a:bodyPr lIns="36000" tIns="36000" rIns="36000" bIns="36000"/>
            <a:lstStyle/>
            <a:p>
              <a:pPr>
                <a:spcBef>
                  <a:spcPts val="300"/>
                </a:spcBef>
              </a:pPr>
              <a:r>
                <a:rPr lang="ru-RU" sz="2000" b="1">
                  <a:solidFill>
                    <a:srgbClr val="F8F8F8"/>
                  </a:solidFill>
                  <a:effectLst>
                    <a:outerShdw blurRad="38100" dist="38100" dir="2700000" algn="tl">
                      <a:srgbClr val="C0C0C0"/>
                    </a:outerShdw>
                  </a:effectLst>
                  <a:latin typeface="Arial" charset="0"/>
                </a:rPr>
                <a:t>ISTC Project</a:t>
              </a:r>
            </a:p>
            <a:p>
              <a:pPr>
                <a:lnSpc>
                  <a:spcPct val="90000"/>
                </a:lnSpc>
                <a:spcBef>
                  <a:spcPts val="300"/>
                </a:spcBef>
              </a:pPr>
              <a:r>
                <a:rPr lang="en-GB" sz="1800" b="1">
                  <a:solidFill>
                    <a:srgbClr val="F8F8F8"/>
                  </a:solidFill>
                  <a:effectLst>
                    <a:outerShdw blurRad="38100" dist="38100" dir="2700000" algn="tl">
                      <a:srgbClr val="C0C0C0"/>
                    </a:outerShdw>
                  </a:effectLst>
                  <a:latin typeface="Arial" charset="0"/>
                </a:rPr>
                <a:t>“THOMAS”</a:t>
              </a:r>
              <a:endParaRPr lang="en-US">
                <a:solidFill>
                  <a:srgbClr val="000000"/>
                </a:solidFill>
                <a:effectLst>
                  <a:outerShdw blurRad="38100" dist="38100" dir="2700000" algn="tl">
                    <a:srgbClr val="C0C0C0"/>
                  </a:outerShdw>
                </a:effectLst>
              </a:endParaRPr>
            </a:p>
          </p:txBody>
        </p:sp>
        <p:sp>
          <p:nvSpPr>
            <p:cNvPr id="179209" name="Rectangle 9"/>
            <p:cNvSpPr>
              <a:spLocks noChangeArrowheads="1"/>
            </p:cNvSpPr>
            <p:nvPr/>
          </p:nvSpPr>
          <p:spPr bwMode="auto">
            <a:xfrm>
              <a:off x="3283" y="1594"/>
              <a:ext cx="1584" cy="826"/>
            </a:xfrm>
            <a:prstGeom prst="rect">
              <a:avLst/>
            </a:prstGeom>
            <a:gradFill rotWithShape="0">
              <a:gsLst>
                <a:gs pos="0">
                  <a:srgbClr val="FFFFFF">
                    <a:gamma/>
                    <a:shade val="63529"/>
                    <a:invGamma/>
                  </a:srgbClr>
                </a:gs>
                <a:gs pos="50000">
                  <a:srgbClr val="FFFFFF"/>
                </a:gs>
                <a:gs pos="100000">
                  <a:srgbClr val="FFFFFF">
                    <a:gamma/>
                    <a:shade val="63529"/>
                    <a:invGamma/>
                  </a:srgbClr>
                </a:gs>
              </a:gsLst>
              <a:lin ang="5400000" scaled="1"/>
            </a:gradFill>
            <a:ln w="38100" cmpd="dbl">
              <a:solidFill>
                <a:srgbClr val="000000"/>
              </a:solidFill>
              <a:miter lim="800000"/>
              <a:headEnd/>
              <a:tailEnd/>
            </a:ln>
          </p:spPr>
          <p:txBody>
            <a:bodyPr/>
            <a:lstStyle/>
            <a:p>
              <a:pPr>
                <a:spcBef>
                  <a:spcPts val="300"/>
                </a:spcBef>
                <a:spcAft>
                  <a:spcPts val="300"/>
                </a:spcAft>
              </a:pPr>
              <a:r>
                <a:rPr lang="en-US" sz="1800" b="1">
                  <a:solidFill>
                    <a:srgbClr val="000000"/>
                  </a:solidFill>
                  <a:latin typeface="Arial" charset="0"/>
                </a:rPr>
                <a:t>SVECHA code</a:t>
              </a:r>
              <a:endParaRPr lang="en-US" sz="1600" b="1">
                <a:solidFill>
                  <a:srgbClr val="000000"/>
                </a:solidFill>
                <a:latin typeface="Arial" charset="0"/>
              </a:endParaRPr>
            </a:p>
            <a:p>
              <a:r>
                <a:rPr lang="en-GB" sz="1600" b="1">
                  <a:latin typeface="Arial" charset="0"/>
                </a:rPr>
                <a:t>Physico-chemical model for molten pool oxidation (small scale)</a:t>
              </a:r>
              <a:endParaRPr lang="ru-RU" sz="1600" b="1"/>
            </a:p>
          </p:txBody>
        </p:sp>
        <p:sp>
          <p:nvSpPr>
            <p:cNvPr id="179210" name="Rectangle 10"/>
            <p:cNvSpPr>
              <a:spLocks noChangeArrowheads="1"/>
            </p:cNvSpPr>
            <p:nvPr/>
          </p:nvSpPr>
          <p:spPr bwMode="auto">
            <a:xfrm>
              <a:off x="3275" y="2690"/>
              <a:ext cx="1584" cy="906"/>
            </a:xfrm>
            <a:prstGeom prst="rect">
              <a:avLst/>
            </a:prstGeom>
            <a:gradFill rotWithShape="0">
              <a:gsLst>
                <a:gs pos="0">
                  <a:srgbClr val="FFFFFF">
                    <a:gamma/>
                    <a:shade val="60784"/>
                    <a:invGamma/>
                  </a:srgbClr>
                </a:gs>
                <a:gs pos="50000">
                  <a:srgbClr val="FFFFFF"/>
                </a:gs>
                <a:gs pos="100000">
                  <a:srgbClr val="FFFFFF">
                    <a:gamma/>
                    <a:shade val="60784"/>
                    <a:invGamma/>
                  </a:srgbClr>
                </a:gs>
              </a:gsLst>
              <a:lin ang="5400000" scaled="1"/>
            </a:gradFill>
            <a:ln w="38100" cmpd="dbl">
              <a:solidFill>
                <a:srgbClr val="000000"/>
              </a:solidFill>
              <a:miter lim="800000"/>
              <a:headEnd/>
              <a:tailEnd/>
            </a:ln>
          </p:spPr>
          <p:txBody>
            <a:bodyPr/>
            <a:lstStyle/>
            <a:p>
              <a:pPr>
                <a:spcBef>
                  <a:spcPts val="300"/>
                </a:spcBef>
                <a:spcAft>
                  <a:spcPts val="300"/>
                </a:spcAft>
              </a:pPr>
              <a:r>
                <a:rPr lang="en-US" sz="1800" b="1">
                  <a:solidFill>
                    <a:srgbClr val="000000"/>
                  </a:solidFill>
                  <a:latin typeface="Arial" charset="0"/>
                </a:rPr>
                <a:t>CONV code</a:t>
              </a:r>
              <a:endParaRPr lang="en-US" sz="1600" b="1">
                <a:solidFill>
                  <a:srgbClr val="000000"/>
                </a:solidFill>
                <a:latin typeface="Arial" charset="0"/>
              </a:endParaRPr>
            </a:p>
            <a:p>
              <a:r>
                <a:rPr lang="en-GB" sz="1600" b="1">
                  <a:latin typeface="Arial" charset="0"/>
                </a:rPr>
                <a:t>Thermo-hydraulics of molten pool</a:t>
              </a:r>
            </a:p>
            <a:p>
              <a:r>
                <a:rPr lang="en-GB" sz="1600" b="1">
                  <a:latin typeface="Arial" charset="0"/>
                </a:rPr>
                <a:t>in the lower head </a:t>
              </a:r>
            </a:p>
            <a:p>
              <a:r>
                <a:rPr lang="en-GB" sz="1600" b="1">
                  <a:latin typeface="Arial" charset="0"/>
                </a:rPr>
                <a:t>of the RPV</a:t>
              </a:r>
              <a:endParaRPr lang="ru-RU" sz="1600" b="1"/>
            </a:p>
          </p:txBody>
        </p:sp>
        <p:sp>
          <p:nvSpPr>
            <p:cNvPr id="179211" name="AutoShape 11"/>
            <p:cNvSpPr>
              <a:spLocks noChangeArrowheads="1"/>
            </p:cNvSpPr>
            <p:nvPr/>
          </p:nvSpPr>
          <p:spPr bwMode="auto">
            <a:xfrm>
              <a:off x="2440" y="1717"/>
              <a:ext cx="824" cy="103"/>
            </a:xfrm>
            <a:prstGeom prst="leftArrow">
              <a:avLst>
                <a:gd name="adj1" fmla="val 46222"/>
                <a:gd name="adj2" fmla="val 264296"/>
              </a:avLst>
            </a:prstGeom>
            <a:gradFill rotWithShape="0">
              <a:gsLst>
                <a:gs pos="0">
                  <a:srgbClr val="575757"/>
                </a:gs>
                <a:gs pos="100000">
                  <a:srgbClr val="F8F8F8"/>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9212" name="AutoShape 12"/>
            <p:cNvSpPr>
              <a:spLocks noChangeArrowheads="1"/>
            </p:cNvSpPr>
            <p:nvPr/>
          </p:nvSpPr>
          <p:spPr bwMode="auto">
            <a:xfrm>
              <a:off x="2428" y="2209"/>
              <a:ext cx="836" cy="103"/>
            </a:xfrm>
            <a:prstGeom prst="leftArrow">
              <a:avLst>
                <a:gd name="adj1" fmla="val 46222"/>
                <a:gd name="adj2" fmla="val 268145"/>
              </a:avLst>
            </a:prstGeom>
            <a:gradFill rotWithShape="0">
              <a:gsLst>
                <a:gs pos="0">
                  <a:srgbClr val="575757"/>
                </a:gs>
                <a:gs pos="100000">
                  <a:srgbClr val="F8F8F8"/>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9213" name="AutoShape 13"/>
            <p:cNvSpPr>
              <a:spLocks noChangeArrowheads="1"/>
            </p:cNvSpPr>
            <p:nvPr/>
          </p:nvSpPr>
          <p:spPr bwMode="auto">
            <a:xfrm>
              <a:off x="2408" y="3416"/>
              <a:ext cx="828" cy="103"/>
            </a:xfrm>
            <a:prstGeom prst="leftArrow">
              <a:avLst>
                <a:gd name="adj1" fmla="val 46222"/>
                <a:gd name="adj2" fmla="val 265579"/>
              </a:avLst>
            </a:prstGeom>
            <a:gradFill rotWithShape="0">
              <a:gsLst>
                <a:gs pos="0">
                  <a:srgbClr val="575757"/>
                </a:gs>
                <a:gs pos="100000">
                  <a:srgbClr val="F8F8F8"/>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9214" name="AutoShape 14"/>
            <p:cNvSpPr>
              <a:spLocks noChangeArrowheads="1"/>
            </p:cNvSpPr>
            <p:nvPr/>
          </p:nvSpPr>
          <p:spPr bwMode="auto">
            <a:xfrm flipH="1">
              <a:off x="2431" y="1841"/>
              <a:ext cx="861" cy="107"/>
            </a:xfrm>
            <a:prstGeom prst="leftArrow">
              <a:avLst>
                <a:gd name="adj1" fmla="val 49676"/>
                <a:gd name="adj2" fmla="val 266287"/>
              </a:avLst>
            </a:prstGeom>
            <a:gradFill rotWithShape="0">
              <a:gsLst>
                <a:gs pos="0">
                  <a:srgbClr val="F8F8F8"/>
                </a:gs>
                <a:gs pos="100000">
                  <a:srgbClr val="575757"/>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9215" name="AutoShape 15"/>
            <p:cNvSpPr>
              <a:spLocks noChangeArrowheads="1"/>
            </p:cNvSpPr>
            <p:nvPr/>
          </p:nvSpPr>
          <p:spPr bwMode="auto">
            <a:xfrm flipH="1">
              <a:off x="2439" y="2325"/>
              <a:ext cx="861" cy="107"/>
            </a:xfrm>
            <a:prstGeom prst="leftArrow">
              <a:avLst>
                <a:gd name="adj1" fmla="val 49676"/>
                <a:gd name="adj2" fmla="val 266287"/>
              </a:avLst>
            </a:prstGeom>
            <a:gradFill rotWithShape="0">
              <a:gsLst>
                <a:gs pos="0">
                  <a:srgbClr val="F8F8F8"/>
                </a:gs>
                <a:gs pos="100000">
                  <a:srgbClr val="575757"/>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9216" name="AutoShape 16"/>
            <p:cNvSpPr>
              <a:spLocks noChangeArrowheads="1"/>
            </p:cNvSpPr>
            <p:nvPr/>
          </p:nvSpPr>
          <p:spPr bwMode="auto">
            <a:xfrm flipH="1">
              <a:off x="2443" y="3524"/>
              <a:ext cx="845" cy="107"/>
            </a:xfrm>
            <a:prstGeom prst="leftArrow">
              <a:avLst>
                <a:gd name="adj1" fmla="val 49676"/>
                <a:gd name="adj2" fmla="val 261339"/>
              </a:avLst>
            </a:prstGeom>
            <a:gradFill rotWithShape="0">
              <a:gsLst>
                <a:gs pos="0">
                  <a:srgbClr val="F8F8F8"/>
                </a:gs>
                <a:gs pos="100000">
                  <a:srgbClr val="575757"/>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9217" name="AutoShape 17"/>
            <p:cNvSpPr>
              <a:spLocks noChangeArrowheads="1"/>
            </p:cNvSpPr>
            <p:nvPr/>
          </p:nvSpPr>
          <p:spPr bwMode="auto">
            <a:xfrm>
              <a:off x="4028" y="2424"/>
              <a:ext cx="152" cy="260"/>
            </a:xfrm>
            <a:prstGeom prst="upDownArrow">
              <a:avLst>
                <a:gd name="adj1" fmla="val 44741"/>
                <a:gd name="adj2" fmla="val 36840"/>
              </a:avLst>
            </a:prstGeom>
            <a:gradFill rotWithShape="0">
              <a:gsLst>
                <a:gs pos="0">
                  <a:schemeClr val="bg2">
                    <a:gamma/>
                    <a:shade val="63529"/>
                    <a:invGamma/>
                  </a:schemeClr>
                </a:gs>
                <a:gs pos="50000">
                  <a:schemeClr val="bg2"/>
                </a:gs>
                <a:gs pos="100000">
                  <a:schemeClr val="bg2">
                    <a:gamma/>
                    <a:shade val="63529"/>
                    <a:invGamma/>
                  </a:schemeClr>
                </a:gs>
              </a:gsLst>
              <a:lin ang="54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9218" name="Rectangle 18"/>
            <p:cNvSpPr>
              <a:spLocks noChangeArrowheads="1"/>
            </p:cNvSpPr>
            <p:nvPr/>
          </p:nvSpPr>
          <p:spPr bwMode="auto">
            <a:xfrm>
              <a:off x="855" y="3289"/>
              <a:ext cx="1584" cy="402"/>
            </a:xfrm>
            <a:prstGeom prst="rect">
              <a:avLst/>
            </a:prstGeom>
            <a:gradFill rotWithShape="0">
              <a:gsLst>
                <a:gs pos="0">
                  <a:srgbClr val="FFFFFF">
                    <a:gamma/>
                    <a:shade val="63529"/>
                    <a:invGamma/>
                  </a:srgbClr>
                </a:gs>
                <a:gs pos="50000">
                  <a:srgbClr val="FFFFFF"/>
                </a:gs>
                <a:gs pos="100000">
                  <a:srgbClr val="FFFFFF">
                    <a:gamma/>
                    <a:shade val="63529"/>
                    <a:invGamma/>
                  </a:srgbClr>
                </a:gs>
              </a:gsLst>
              <a:lin ang="5400000" scaled="1"/>
            </a:gradFill>
            <a:ln w="38100" cmpd="dbl">
              <a:solidFill>
                <a:srgbClr val="000000"/>
              </a:solidFill>
              <a:miter lim="800000"/>
              <a:headEnd/>
              <a:tailEnd/>
            </a:ln>
          </p:spPr>
          <p:txBody>
            <a:bodyPr/>
            <a:lstStyle/>
            <a:p>
              <a:pPr>
                <a:lnSpc>
                  <a:spcPct val="60000"/>
                </a:lnSpc>
              </a:pPr>
              <a:endParaRPr lang="en-US" sz="1800" b="1">
                <a:latin typeface="Arial" charset="0"/>
              </a:endParaRPr>
            </a:p>
            <a:p>
              <a:pPr>
                <a:lnSpc>
                  <a:spcPct val="60000"/>
                </a:lnSpc>
              </a:pPr>
              <a:r>
                <a:rPr lang="ru-RU" sz="1800" b="1">
                  <a:latin typeface="Arial" charset="0"/>
                </a:rPr>
                <a:t>LIVE </a:t>
              </a:r>
              <a:r>
                <a:rPr lang="en-US" sz="1600" b="1">
                  <a:latin typeface="Arial" charset="0"/>
                </a:rPr>
                <a:t>(FZK)</a:t>
              </a:r>
            </a:p>
          </p:txBody>
        </p:sp>
        <p:sp>
          <p:nvSpPr>
            <p:cNvPr id="179219" name="AutoShape 19"/>
            <p:cNvSpPr>
              <a:spLocks noChangeArrowheads="1"/>
            </p:cNvSpPr>
            <p:nvPr/>
          </p:nvSpPr>
          <p:spPr bwMode="auto">
            <a:xfrm>
              <a:off x="2448" y="2865"/>
              <a:ext cx="828" cy="103"/>
            </a:xfrm>
            <a:prstGeom prst="leftArrow">
              <a:avLst>
                <a:gd name="adj1" fmla="val 46222"/>
                <a:gd name="adj2" fmla="val 265579"/>
              </a:avLst>
            </a:prstGeom>
            <a:gradFill rotWithShape="0">
              <a:gsLst>
                <a:gs pos="0">
                  <a:srgbClr val="575757"/>
                </a:gs>
                <a:gs pos="100000">
                  <a:srgbClr val="F8F8F8"/>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9220" name="AutoShape 20"/>
            <p:cNvSpPr>
              <a:spLocks noChangeArrowheads="1"/>
            </p:cNvSpPr>
            <p:nvPr/>
          </p:nvSpPr>
          <p:spPr bwMode="auto">
            <a:xfrm flipH="1">
              <a:off x="2435" y="2997"/>
              <a:ext cx="845" cy="107"/>
            </a:xfrm>
            <a:prstGeom prst="leftArrow">
              <a:avLst>
                <a:gd name="adj1" fmla="val 49676"/>
                <a:gd name="adj2" fmla="val 261339"/>
              </a:avLst>
            </a:prstGeom>
            <a:gradFill rotWithShape="0">
              <a:gsLst>
                <a:gs pos="0">
                  <a:srgbClr val="F8F8F8"/>
                </a:gs>
                <a:gs pos="100000">
                  <a:srgbClr val="575757"/>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6" name="Foliennummernplatzhalter 4"/>
          <p:cNvSpPr>
            <a:spLocks noGrp="1"/>
          </p:cNvSpPr>
          <p:nvPr>
            <p:ph type="sldNum" sz="quarter" idx="11"/>
          </p:nvPr>
        </p:nvSpPr>
        <p:spPr/>
        <p:txBody>
          <a:bodyPr/>
          <a:lstStyle/>
          <a:p>
            <a:fld id="{359093EC-706E-4F2F-A2C7-1FFD5F2B1001}" type="slidenum">
              <a:rPr lang="ru-RU"/>
              <a:pPr/>
              <a:t>7</a:t>
            </a:fld>
            <a:endParaRPr lang="ru-RU"/>
          </a:p>
        </p:txBody>
      </p:sp>
      <p:sp>
        <p:nvSpPr>
          <p:cNvPr id="245762" name="Rectangle 2"/>
          <p:cNvSpPr>
            <a:spLocks noChangeArrowheads="1"/>
          </p:cNvSpPr>
          <p:nvPr/>
        </p:nvSpPr>
        <p:spPr bwMode="auto">
          <a:xfrm>
            <a:off x="1679575" y="198438"/>
            <a:ext cx="5784850"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2800" b="1">
                <a:solidFill>
                  <a:srgbClr val="A50021"/>
                </a:solidFill>
                <a:latin typeface="Arial" charset="0"/>
              </a:rPr>
              <a:t>Experimental observations</a:t>
            </a:r>
            <a:endParaRPr lang="ru-RU" sz="2800" b="1">
              <a:solidFill>
                <a:srgbClr val="A50021"/>
              </a:solidFill>
              <a:latin typeface="Arial" charset="0"/>
            </a:endParaRPr>
          </a:p>
        </p:txBody>
      </p:sp>
      <p:sp>
        <p:nvSpPr>
          <p:cNvPr id="245763"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45765" name="Text Box 5"/>
          <p:cNvSpPr txBox="1">
            <a:spLocks noChangeArrowheads="1"/>
          </p:cNvSpPr>
          <p:nvPr/>
        </p:nvSpPr>
        <p:spPr bwMode="auto">
          <a:xfrm>
            <a:off x="277813" y="1009650"/>
            <a:ext cx="8667750"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lgn="l">
              <a:defRPr sz="2400">
                <a:solidFill>
                  <a:schemeClr val="tx1"/>
                </a:solidFill>
                <a:latin typeface="Times New Roman" pitchFamily="18" charset="0"/>
              </a:defRPr>
            </a:lvl1pPr>
            <a:lvl2pPr marL="715963" indent="-2587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15000"/>
              </a:spcBef>
              <a:spcAft>
                <a:spcPct val="15000"/>
              </a:spcAft>
              <a:buFont typeface="Wingdings" pitchFamily="2" charset="2"/>
              <a:buChar char="Ш"/>
            </a:pPr>
            <a:r>
              <a:rPr lang="en-GB" sz="2000">
                <a:solidFill>
                  <a:srgbClr val="003399"/>
                </a:solidFill>
                <a:latin typeface="Arial" charset="0"/>
              </a:rPr>
              <a:t>Non-destructive and destructive post-test examinations of bundles in various tests showed formation of molten pools of different scales at various stages of core degradation:</a:t>
            </a:r>
          </a:p>
          <a:p>
            <a:pPr lvl="1" algn="just">
              <a:spcBef>
                <a:spcPct val="15000"/>
              </a:spcBef>
              <a:spcAft>
                <a:spcPct val="15000"/>
              </a:spcAft>
              <a:buFontTx/>
              <a:buChar char="•"/>
            </a:pPr>
            <a:r>
              <a:rPr lang="en-GB" sz="2000">
                <a:solidFill>
                  <a:srgbClr val="003399"/>
                </a:solidFill>
                <a:latin typeface="Arial" charset="0"/>
              </a:rPr>
              <a:t>small local pools in CORA and QUENCH test bundles.</a:t>
            </a:r>
          </a:p>
          <a:p>
            <a:pPr lvl="1" algn="just">
              <a:spcBef>
                <a:spcPct val="15000"/>
              </a:spcBef>
              <a:spcAft>
                <a:spcPct val="15000"/>
              </a:spcAft>
              <a:buFontTx/>
              <a:buChar char="•"/>
            </a:pPr>
            <a:r>
              <a:rPr lang="en-GB" sz="2000">
                <a:solidFill>
                  <a:srgbClr val="003399"/>
                </a:solidFill>
                <a:latin typeface="Arial" charset="0"/>
              </a:rPr>
              <a:t>extended molten pool in a central zone of the Phebus FP test bundles (similar to TMI-2). </a:t>
            </a:r>
          </a:p>
          <a:p>
            <a:pPr algn="just">
              <a:spcBef>
                <a:spcPct val="15000"/>
              </a:spcBef>
              <a:spcAft>
                <a:spcPct val="15000"/>
              </a:spcAft>
              <a:buFont typeface="Wingdings" pitchFamily="2" charset="2"/>
              <a:buChar char="Ш"/>
            </a:pPr>
            <a:r>
              <a:rPr lang="en-GB" sz="2000">
                <a:solidFill>
                  <a:srgbClr val="003399"/>
                </a:solidFill>
                <a:latin typeface="Arial" charset="0"/>
              </a:rPr>
              <a:t>In the late stage of a severe accident, melt relocates into the lower head of the reactor pressure vessel and forms a large molten pool. </a:t>
            </a:r>
          </a:p>
          <a:p>
            <a:pPr algn="just">
              <a:spcBef>
                <a:spcPct val="15000"/>
              </a:spcBef>
              <a:spcAft>
                <a:spcPct val="15000"/>
              </a:spcAft>
              <a:buFont typeface="Wingdings" pitchFamily="2" charset="2"/>
              <a:buChar char="Ш"/>
            </a:pPr>
            <a:r>
              <a:rPr lang="en-GB" sz="2000">
                <a:solidFill>
                  <a:srgbClr val="003399"/>
                </a:solidFill>
                <a:latin typeface="Arial" charset="0"/>
              </a:rPr>
              <a:t>Oxidation kinetics of melts can be significantly higher in comparison with that of solid materials, therefore, it strongly determines heat and hydrogen source terms during severe accidents (QUENCH tests). On the other hand, the oxidation kinetics strongly depends on thermal hydraulic behaviour of oxidised melt. </a:t>
            </a:r>
          </a:p>
          <a:p>
            <a:pPr algn="just">
              <a:spcBef>
                <a:spcPct val="15000"/>
              </a:spcBef>
              <a:spcAft>
                <a:spcPct val="15000"/>
              </a:spcAft>
              <a:buFont typeface="Wingdings" pitchFamily="2" charset="2"/>
              <a:buChar char="Ш"/>
            </a:pPr>
            <a:r>
              <a:rPr lang="en-GB" sz="2000">
                <a:solidFill>
                  <a:srgbClr val="003399"/>
                </a:solidFill>
                <a:latin typeface="Arial" charset="0"/>
              </a:rPr>
              <a:t>Therefore, investigation of in-vessel molten pool behaviour under oxidation conditions is still an important issue with respect to core degradation and reactor pressure vessel coolability and failure analysis.</a:t>
            </a:r>
            <a:r>
              <a:rPr lang="en-GB"/>
              <a:t> </a:t>
            </a:r>
            <a:endParaRPr lang="ru-R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27" name="Foliennummernplatzhalter 4"/>
          <p:cNvSpPr>
            <a:spLocks noGrp="1"/>
          </p:cNvSpPr>
          <p:nvPr>
            <p:ph type="sldNum" sz="quarter" idx="11"/>
          </p:nvPr>
        </p:nvSpPr>
        <p:spPr/>
        <p:txBody>
          <a:bodyPr/>
          <a:lstStyle/>
          <a:p>
            <a:fld id="{919E7EAB-BE7F-4BC1-9946-1B44990E19B7}" type="slidenum">
              <a:rPr lang="ru-RU"/>
              <a:pPr/>
              <a:t>8</a:t>
            </a:fld>
            <a:endParaRPr lang="ru-RU"/>
          </a:p>
        </p:txBody>
      </p:sp>
      <p:sp>
        <p:nvSpPr>
          <p:cNvPr id="277506" name="Rectangle 2"/>
          <p:cNvSpPr>
            <a:spLocks noChangeArrowheads="1"/>
          </p:cNvSpPr>
          <p:nvPr>
            <p:ph type="body" idx="1"/>
          </p:nvPr>
        </p:nvSpPr>
        <p:spPr bwMode="auto">
          <a:xfrm>
            <a:off x="228600" y="990600"/>
            <a:ext cx="8686800" cy="5638800"/>
          </a:xfrm>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spcBef>
                <a:spcPts val="600"/>
              </a:spcBef>
              <a:spcAft>
                <a:spcPts val="600"/>
              </a:spcAft>
              <a:buFont typeface="Monotype Sorts" pitchFamily="2" charset="2"/>
              <a:buNone/>
            </a:pPr>
            <a:r>
              <a:rPr lang="en-GB" sz="2000">
                <a:solidFill>
                  <a:srgbClr val="003399"/>
                </a:solidFill>
                <a:latin typeface="Arial" charset="0"/>
              </a:rPr>
              <a:t>Zr melt interactions with ZrO</a:t>
            </a:r>
            <a:r>
              <a:rPr lang="en-GB" sz="2000" baseline="-25000">
                <a:solidFill>
                  <a:srgbClr val="003399"/>
                </a:solidFill>
                <a:latin typeface="Arial" charset="0"/>
              </a:rPr>
              <a:t>2</a:t>
            </a:r>
            <a:r>
              <a:rPr lang="en-GB" sz="2000">
                <a:solidFill>
                  <a:srgbClr val="003399"/>
                </a:solidFill>
                <a:latin typeface="Arial" charset="0"/>
              </a:rPr>
              <a:t> crucible walls (J.Stuckert)</a:t>
            </a:r>
            <a:r>
              <a:rPr lang="en-GB" sz="2000"/>
              <a:t> </a:t>
            </a:r>
          </a:p>
          <a:p>
            <a:pPr algn="ctr">
              <a:lnSpc>
                <a:spcPct val="90000"/>
              </a:lnSpc>
              <a:spcBef>
                <a:spcPts val="600"/>
              </a:spcBef>
              <a:spcAft>
                <a:spcPts val="600"/>
              </a:spcAft>
              <a:buFont typeface="Monotype Sorts" pitchFamily="2" charset="2"/>
              <a:buNone/>
            </a:pPr>
            <a:r>
              <a:rPr lang="en-GB" sz="2400"/>
              <a:t>T=2200</a:t>
            </a:r>
            <a:r>
              <a:rPr lang="en-US" sz="2400">
                <a:cs typeface="Arial" charset="0"/>
              </a:rPr>
              <a:t>ºC</a:t>
            </a:r>
          </a:p>
          <a:p>
            <a:pPr algn="just">
              <a:lnSpc>
                <a:spcPct val="90000"/>
              </a:lnSpc>
              <a:spcBef>
                <a:spcPts val="1200"/>
              </a:spcBef>
              <a:spcAft>
                <a:spcPts val="600"/>
              </a:spcAft>
              <a:buFont typeface="Monotype Sorts" pitchFamily="2" charset="2"/>
              <a:buNone/>
            </a:pPr>
            <a:r>
              <a:rPr lang="en-GB" sz="2400" b="1">
                <a:solidFill>
                  <a:srgbClr val="990033"/>
                </a:solidFill>
              </a:rPr>
              <a:t>       .</a:t>
            </a:r>
          </a:p>
        </p:txBody>
      </p:sp>
      <p:sp>
        <p:nvSpPr>
          <p:cNvPr id="277507" name="Rectangle 3"/>
          <p:cNvSpPr>
            <a:spLocks noChangeArrowheads="1"/>
          </p:cNvSpPr>
          <p:nvPr/>
        </p:nvSpPr>
        <p:spPr bwMode="auto">
          <a:xfrm>
            <a:off x="2590800" y="198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aphicFrame>
        <p:nvGraphicFramePr>
          <p:cNvPr id="277508" name="Object 4"/>
          <p:cNvGraphicFramePr>
            <a:graphicFrameLocks noChangeAspect="1"/>
          </p:cNvGraphicFramePr>
          <p:nvPr/>
        </p:nvGraphicFramePr>
        <p:xfrm>
          <a:off x="6227763" y="4797425"/>
          <a:ext cx="1279525" cy="1520825"/>
        </p:xfrm>
        <a:graphic>
          <a:graphicData uri="http://schemas.openxmlformats.org/presentationml/2006/ole">
            <mc:AlternateContent xmlns:mc="http://schemas.openxmlformats.org/markup-compatibility/2006">
              <mc:Choice xmlns:v="urn:schemas-microsoft-com:vml" Requires="v">
                <p:oleObj spid="_x0000_s277530" name="Photo Editor Photo" r:id="rId4" imgW="1905266" imgH="2381582" progId="MSPhotoEd.3">
                  <p:embed/>
                </p:oleObj>
              </mc:Choice>
              <mc:Fallback>
                <p:oleObj name="Photo Editor Photo" r:id="rId4" imgW="1905266" imgH="2381582"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4797425"/>
                        <a:ext cx="1279525"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509" name="Text Box 5"/>
          <p:cNvSpPr txBox="1">
            <a:spLocks noChangeArrowheads="1"/>
          </p:cNvSpPr>
          <p:nvPr/>
        </p:nvSpPr>
        <p:spPr bwMode="auto">
          <a:xfrm>
            <a:off x="1547813" y="6092825"/>
            <a:ext cx="15843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sz="1800" b="1">
                <a:latin typeface="Arial" charset="0"/>
              </a:rPr>
              <a:t>Zr:O= 42:58</a:t>
            </a:r>
            <a:endParaRPr lang="en-US" sz="1800" b="1">
              <a:latin typeface="Arial" charset="0"/>
            </a:endParaRPr>
          </a:p>
        </p:txBody>
      </p:sp>
      <p:sp>
        <p:nvSpPr>
          <p:cNvPr id="277510" name="Text Box 6"/>
          <p:cNvSpPr txBox="1">
            <a:spLocks noChangeArrowheads="1"/>
          </p:cNvSpPr>
          <p:nvPr/>
        </p:nvSpPr>
        <p:spPr bwMode="auto">
          <a:xfrm>
            <a:off x="4572000" y="6092825"/>
            <a:ext cx="15843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sz="1800" b="1">
                <a:latin typeface="Arial" charset="0"/>
              </a:rPr>
              <a:t>Zr:O= 39:61</a:t>
            </a:r>
            <a:endParaRPr lang="en-US" sz="1800" b="1">
              <a:latin typeface="Arial" charset="0"/>
            </a:endParaRPr>
          </a:p>
        </p:txBody>
      </p:sp>
      <p:sp>
        <p:nvSpPr>
          <p:cNvPr id="277511" name="Text Box 7"/>
          <p:cNvSpPr txBox="1">
            <a:spLocks noChangeArrowheads="1"/>
          </p:cNvSpPr>
          <p:nvPr/>
        </p:nvSpPr>
        <p:spPr bwMode="auto">
          <a:xfrm>
            <a:off x="7380288" y="6092825"/>
            <a:ext cx="15843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sz="1800" b="1">
                <a:latin typeface="Arial" charset="0"/>
              </a:rPr>
              <a:t>Zr:O= 37:63</a:t>
            </a:r>
            <a:endParaRPr lang="en-US" sz="1800" b="1">
              <a:latin typeface="Arial" charset="0"/>
            </a:endParaRPr>
          </a:p>
        </p:txBody>
      </p:sp>
      <p:sp>
        <p:nvSpPr>
          <p:cNvPr id="277512" name="Text Box 8"/>
          <p:cNvSpPr txBox="1">
            <a:spLocks noChangeArrowheads="1"/>
          </p:cNvSpPr>
          <p:nvPr/>
        </p:nvSpPr>
        <p:spPr bwMode="auto">
          <a:xfrm>
            <a:off x="1692275" y="515778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a:latin typeface="Arial" charset="0"/>
              </a:rPr>
              <a:t>t </a:t>
            </a:r>
            <a:r>
              <a:rPr lang="en-US" sz="2000">
                <a:latin typeface="Arial" charset="0"/>
              </a:rPr>
              <a:t>=10 min.</a:t>
            </a:r>
            <a:endParaRPr lang="ru-RU" sz="2000">
              <a:latin typeface="Arial" charset="0"/>
            </a:endParaRPr>
          </a:p>
        </p:txBody>
      </p:sp>
      <p:sp>
        <p:nvSpPr>
          <p:cNvPr id="277513" name="Text Box 9"/>
          <p:cNvSpPr txBox="1">
            <a:spLocks noChangeArrowheads="1"/>
          </p:cNvSpPr>
          <p:nvPr/>
        </p:nvSpPr>
        <p:spPr bwMode="auto">
          <a:xfrm>
            <a:off x="4643438" y="515778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a:latin typeface="Arial" charset="0"/>
              </a:rPr>
              <a:t>t</a:t>
            </a:r>
            <a:r>
              <a:rPr lang="en-US" sz="2000">
                <a:latin typeface="Arial" charset="0"/>
              </a:rPr>
              <a:t> =15 min.</a:t>
            </a:r>
            <a:endParaRPr lang="ru-RU" sz="2000">
              <a:latin typeface="Arial" charset="0"/>
            </a:endParaRPr>
          </a:p>
        </p:txBody>
      </p:sp>
      <p:sp>
        <p:nvSpPr>
          <p:cNvPr id="277514" name="Text Box 10"/>
          <p:cNvSpPr txBox="1">
            <a:spLocks noChangeArrowheads="1"/>
          </p:cNvSpPr>
          <p:nvPr/>
        </p:nvSpPr>
        <p:spPr bwMode="auto">
          <a:xfrm>
            <a:off x="7451725" y="515778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a:latin typeface="Arial" charset="0"/>
              </a:rPr>
              <a:t>t</a:t>
            </a:r>
            <a:r>
              <a:rPr lang="en-US" sz="2000">
                <a:latin typeface="Arial" charset="0"/>
              </a:rPr>
              <a:t> =25 min.</a:t>
            </a:r>
            <a:endParaRPr lang="ru-RU" sz="2000">
              <a:latin typeface="Arial" charset="0"/>
            </a:endParaRPr>
          </a:p>
        </p:txBody>
      </p:sp>
      <p:pic>
        <p:nvPicPr>
          <p:cNvPr id="277515" name="Picture 11" descr="FA5_2200_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750" y="1844675"/>
            <a:ext cx="23717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6" name="Picture 12" descr="FA9_2200_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8038" y="1844675"/>
            <a:ext cx="2332037"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7" name="Picture 13" descr="FA4_2100_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83313" y="1844675"/>
            <a:ext cx="23320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7518" name="Object 14"/>
          <p:cNvGraphicFramePr>
            <a:graphicFrameLocks noChangeAspect="1"/>
          </p:cNvGraphicFramePr>
          <p:nvPr/>
        </p:nvGraphicFramePr>
        <p:xfrm>
          <a:off x="3348038" y="4797425"/>
          <a:ext cx="1279525" cy="1533525"/>
        </p:xfrm>
        <a:graphic>
          <a:graphicData uri="http://schemas.openxmlformats.org/presentationml/2006/ole">
            <mc:AlternateContent xmlns:mc="http://schemas.openxmlformats.org/markup-compatibility/2006">
              <mc:Choice xmlns:v="urn:schemas-microsoft-com:vml" Requires="v">
                <p:oleObj spid="_x0000_s277531" name="Photo Editor Photo" r:id="rId9" imgW="1905266" imgH="2381582" progId="MSPhotoEd.3">
                  <p:embed/>
                </p:oleObj>
              </mc:Choice>
              <mc:Fallback>
                <p:oleObj name="Photo Editor Photo" r:id="rId9" imgW="1905266" imgH="2381582" progId="MSPhotoEd.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4797425"/>
                        <a:ext cx="12795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9" name="Object 15"/>
          <p:cNvGraphicFramePr>
            <a:graphicFrameLocks noChangeAspect="1"/>
          </p:cNvGraphicFramePr>
          <p:nvPr/>
        </p:nvGraphicFramePr>
        <p:xfrm>
          <a:off x="323850" y="4797425"/>
          <a:ext cx="1227138" cy="1549400"/>
        </p:xfrm>
        <a:graphic>
          <a:graphicData uri="http://schemas.openxmlformats.org/presentationml/2006/ole">
            <mc:AlternateContent xmlns:mc="http://schemas.openxmlformats.org/markup-compatibility/2006">
              <mc:Choice xmlns:v="urn:schemas-microsoft-com:vml" Requires="v">
                <p:oleObj spid="_x0000_s277532" name="Photo Editor Photo" r:id="rId11" imgW="1905266" imgH="2381582" progId="MSPhotoEd.3">
                  <p:embed/>
                </p:oleObj>
              </mc:Choice>
              <mc:Fallback>
                <p:oleObj name="Photo Editor Photo" r:id="rId11" imgW="1905266" imgH="2381582" progId="MSPhotoEd.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4797425"/>
                        <a:ext cx="1227138"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520" name="Rectangle 16"/>
          <p:cNvSpPr>
            <a:spLocks noChangeArrowheads="1"/>
          </p:cNvSpPr>
          <p:nvPr/>
        </p:nvSpPr>
        <p:spPr bwMode="auto">
          <a:xfrm>
            <a:off x="1547813" y="3213100"/>
            <a:ext cx="215900" cy="36036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21" name="Rectangle 17"/>
          <p:cNvSpPr>
            <a:spLocks noChangeArrowheads="1"/>
          </p:cNvSpPr>
          <p:nvPr/>
        </p:nvSpPr>
        <p:spPr bwMode="auto">
          <a:xfrm>
            <a:off x="7451725" y="3141663"/>
            <a:ext cx="215900" cy="3603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22" name="Rectangle 18"/>
          <p:cNvSpPr>
            <a:spLocks noChangeArrowheads="1"/>
          </p:cNvSpPr>
          <p:nvPr/>
        </p:nvSpPr>
        <p:spPr bwMode="auto">
          <a:xfrm>
            <a:off x="4500563" y="3141663"/>
            <a:ext cx="215900" cy="3603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23" name="Line 19"/>
          <p:cNvSpPr>
            <a:spLocks noChangeShapeType="1"/>
          </p:cNvSpPr>
          <p:nvPr/>
        </p:nvSpPr>
        <p:spPr bwMode="auto">
          <a:xfrm flipH="1">
            <a:off x="1547813" y="3573463"/>
            <a:ext cx="215900" cy="12239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7524" name="Line 20"/>
          <p:cNvSpPr>
            <a:spLocks noChangeShapeType="1"/>
          </p:cNvSpPr>
          <p:nvPr/>
        </p:nvSpPr>
        <p:spPr bwMode="auto">
          <a:xfrm flipH="1">
            <a:off x="323850" y="3573463"/>
            <a:ext cx="1223963" cy="1295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7525" name="Line 21"/>
          <p:cNvSpPr>
            <a:spLocks noChangeShapeType="1"/>
          </p:cNvSpPr>
          <p:nvPr/>
        </p:nvSpPr>
        <p:spPr bwMode="auto">
          <a:xfrm flipH="1">
            <a:off x="3348038" y="3500438"/>
            <a:ext cx="1152525" cy="12969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7526" name="Line 22"/>
          <p:cNvSpPr>
            <a:spLocks noChangeShapeType="1"/>
          </p:cNvSpPr>
          <p:nvPr/>
        </p:nvSpPr>
        <p:spPr bwMode="auto">
          <a:xfrm flipH="1">
            <a:off x="4643438" y="3500438"/>
            <a:ext cx="73025" cy="12969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7527" name="Line 23"/>
          <p:cNvSpPr>
            <a:spLocks noChangeShapeType="1"/>
          </p:cNvSpPr>
          <p:nvPr/>
        </p:nvSpPr>
        <p:spPr bwMode="auto">
          <a:xfrm flipH="1">
            <a:off x="6227763" y="3500438"/>
            <a:ext cx="1223962" cy="12969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7528" name="Line 24"/>
          <p:cNvSpPr>
            <a:spLocks noChangeShapeType="1"/>
          </p:cNvSpPr>
          <p:nvPr/>
        </p:nvSpPr>
        <p:spPr bwMode="auto">
          <a:xfrm flipH="1">
            <a:off x="7524750" y="3500438"/>
            <a:ext cx="142875" cy="12969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7529" name="Text Box 25"/>
          <p:cNvSpPr txBox="1">
            <a:spLocks noChangeArrowheads="1"/>
          </p:cNvSpPr>
          <p:nvPr/>
        </p:nvSpPr>
        <p:spPr bwMode="auto">
          <a:xfrm>
            <a:off x="1116013" y="188913"/>
            <a:ext cx="690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990033"/>
                </a:solidFill>
                <a:latin typeface="Arial" charset="0"/>
              </a:rPr>
              <a:t>FZK short-term crucible tests </a:t>
            </a:r>
            <a:r>
              <a:rPr lang="en-GB" sz="2000">
                <a:solidFill>
                  <a:srgbClr val="990033"/>
                </a:solidFill>
                <a:latin typeface="Arial" charset="0"/>
              </a:rPr>
              <a:t>(1/2)</a:t>
            </a:r>
            <a:endParaRPr lang="ru-RU" sz="2800">
              <a:solidFill>
                <a:srgbClr val="990033"/>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ußzeilenplatzhalter 3"/>
          <p:cNvSpPr>
            <a:spLocks noGrp="1"/>
          </p:cNvSpPr>
          <p:nvPr>
            <p:ph type="ftr" sz="quarter" idx="10"/>
          </p:nvPr>
        </p:nvSpPr>
        <p:spPr/>
        <p:txBody>
          <a:bodyPr/>
          <a:lstStyle/>
          <a:p>
            <a:r>
              <a:rPr lang="en-US"/>
              <a:t>ISTC – SAM Workshop</a:t>
            </a:r>
            <a:r>
              <a:rPr lang="en-US">
                <a:solidFill>
                  <a:schemeClr val="tx1"/>
                </a:solidFill>
                <a:latin typeface="Times New Roman" pitchFamily="18" charset="0"/>
              </a:rPr>
              <a:t>	  	</a:t>
            </a:r>
            <a:r>
              <a:rPr lang="en-US">
                <a:latin typeface="Times New Roman" pitchFamily="18" charset="0"/>
              </a:rPr>
              <a:t>ISTC,</a:t>
            </a:r>
            <a:r>
              <a:rPr lang="en-US">
                <a:solidFill>
                  <a:schemeClr val="tx1"/>
                </a:solidFill>
                <a:latin typeface="Times New Roman" pitchFamily="18" charset="0"/>
              </a:rPr>
              <a:t> </a:t>
            </a:r>
            <a:r>
              <a:rPr lang="en-US">
                <a:cs typeface="Arial" charset="0"/>
              </a:rPr>
              <a:t>Moscow 		July 14, 2008</a:t>
            </a:r>
            <a:endParaRPr lang="ru-RU">
              <a:cs typeface="Arial" charset="0"/>
            </a:endParaRPr>
          </a:p>
        </p:txBody>
      </p:sp>
      <p:sp>
        <p:nvSpPr>
          <p:cNvPr id="23" name="Foliennummernplatzhalter 4"/>
          <p:cNvSpPr>
            <a:spLocks noGrp="1"/>
          </p:cNvSpPr>
          <p:nvPr>
            <p:ph type="sldNum" sz="quarter" idx="11"/>
          </p:nvPr>
        </p:nvSpPr>
        <p:spPr/>
        <p:txBody>
          <a:bodyPr/>
          <a:lstStyle/>
          <a:p>
            <a:fld id="{8D883699-58C7-4AB9-AFE2-8CFC92813CD6}" type="slidenum">
              <a:rPr lang="ru-RU"/>
              <a:pPr/>
              <a:t>9</a:t>
            </a:fld>
            <a:endParaRPr lang="ru-RU"/>
          </a:p>
        </p:txBody>
      </p:sp>
      <p:sp>
        <p:nvSpPr>
          <p:cNvPr id="279554" name="Rectangle 2"/>
          <p:cNvSpPr>
            <a:spLocks noChangeArrowheads="1"/>
          </p:cNvSpPr>
          <p:nvPr>
            <p:ph type="body" idx="1"/>
          </p:nvPr>
        </p:nvSpPr>
        <p:spPr bwMode="auto">
          <a:xfrm>
            <a:off x="228600" y="981075"/>
            <a:ext cx="8686800" cy="5638800"/>
          </a:xfrm>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ts val="1200"/>
              </a:spcBef>
              <a:spcAft>
                <a:spcPts val="600"/>
              </a:spcAft>
              <a:buFont typeface="Monotype Sorts" pitchFamily="2" charset="2"/>
              <a:buNone/>
            </a:pPr>
            <a:r>
              <a:rPr lang="en-GB" sz="2400" b="1">
                <a:solidFill>
                  <a:srgbClr val="990033"/>
                </a:solidFill>
                <a:cs typeface="Times New Roman" pitchFamily="18" charset="0"/>
              </a:rPr>
              <a:t>	</a:t>
            </a:r>
          </a:p>
        </p:txBody>
      </p:sp>
      <p:sp>
        <p:nvSpPr>
          <p:cNvPr id="279555" name="Rectangle 3"/>
          <p:cNvSpPr>
            <a:spLocks noChangeArrowheads="1"/>
          </p:cNvSpPr>
          <p:nvPr/>
        </p:nvSpPr>
        <p:spPr bwMode="auto">
          <a:xfrm>
            <a:off x="251460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279556" name="Picture 4" descr="PD Zr-O c 2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813" y="3213100"/>
            <a:ext cx="5476875" cy="3216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9557" name="Object 5"/>
          <p:cNvGraphicFramePr>
            <a:graphicFrameLocks noChangeAspect="1"/>
          </p:cNvGraphicFramePr>
          <p:nvPr/>
        </p:nvGraphicFramePr>
        <p:xfrm>
          <a:off x="968375" y="1196975"/>
          <a:ext cx="1227138" cy="1368425"/>
        </p:xfrm>
        <a:graphic>
          <a:graphicData uri="http://schemas.openxmlformats.org/presentationml/2006/ole">
            <mc:AlternateContent xmlns:mc="http://schemas.openxmlformats.org/markup-compatibility/2006">
              <mc:Choice xmlns:v="urn:schemas-microsoft-com:vml" Requires="v">
                <p:oleObj spid="_x0000_s279574" name="Photo Editor Photo" r:id="rId5" imgW="1905266" imgH="2381582" progId="MSPhotoEd.3">
                  <p:embed/>
                </p:oleObj>
              </mc:Choice>
              <mc:Fallback>
                <p:oleObj name="Photo Editor Photo" r:id="rId5" imgW="1905266" imgH="2381582"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375" y="1196975"/>
                        <a:ext cx="122713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58" name="Text Box 6"/>
          <p:cNvSpPr txBox="1">
            <a:spLocks noChangeArrowheads="1"/>
          </p:cNvSpPr>
          <p:nvPr/>
        </p:nvSpPr>
        <p:spPr bwMode="auto">
          <a:xfrm>
            <a:off x="755650" y="2686050"/>
            <a:ext cx="15843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sz="1800" b="1">
                <a:latin typeface="Arial" charset="0"/>
              </a:rPr>
              <a:t>Zr:O= 42:58</a:t>
            </a:r>
            <a:endParaRPr lang="en-US" sz="1800" b="1">
              <a:latin typeface="Arial" charset="0"/>
            </a:endParaRPr>
          </a:p>
        </p:txBody>
      </p:sp>
      <p:graphicFrame>
        <p:nvGraphicFramePr>
          <p:cNvPr id="279559" name="Object 7"/>
          <p:cNvGraphicFramePr>
            <a:graphicFrameLocks noChangeAspect="1"/>
          </p:cNvGraphicFramePr>
          <p:nvPr/>
        </p:nvGraphicFramePr>
        <p:xfrm>
          <a:off x="3940175" y="1198563"/>
          <a:ext cx="1279525" cy="1366837"/>
        </p:xfrm>
        <a:graphic>
          <a:graphicData uri="http://schemas.openxmlformats.org/presentationml/2006/ole">
            <mc:AlternateContent xmlns:mc="http://schemas.openxmlformats.org/markup-compatibility/2006">
              <mc:Choice xmlns:v="urn:schemas-microsoft-com:vml" Requires="v">
                <p:oleObj spid="_x0000_s279575" name="Photo Editor Photo" r:id="rId7" imgW="1905266" imgH="2381582" progId="MSPhotoEd.3">
                  <p:embed/>
                </p:oleObj>
              </mc:Choice>
              <mc:Fallback>
                <p:oleObj name="Photo Editor Photo" r:id="rId7" imgW="1905266" imgH="2381582" progId="MSPhotoEd.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0175" y="1198563"/>
                        <a:ext cx="1279525"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60" name="Text Box 8"/>
          <p:cNvSpPr txBox="1">
            <a:spLocks noChangeArrowheads="1"/>
          </p:cNvSpPr>
          <p:nvPr/>
        </p:nvSpPr>
        <p:spPr bwMode="auto">
          <a:xfrm>
            <a:off x="3779838" y="2636838"/>
            <a:ext cx="15843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sz="1800" b="1">
                <a:latin typeface="Arial" charset="0"/>
              </a:rPr>
              <a:t>Zr:O= 39:61</a:t>
            </a:r>
            <a:endParaRPr lang="en-US" sz="1800" b="1">
              <a:latin typeface="Arial" charset="0"/>
            </a:endParaRPr>
          </a:p>
        </p:txBody>
      </p:sp>
      <p:graphicFrame>
        <p:nvGraphicFramePr>
          <p:cNvPr id="279561" name="Object 9"/>
          <p:cNvGraphicFramePr>
            <a:graphicFrameLocks noChangeAspect="1"/>
          </p:cNvGraphicFramePr>
          <p:nvPr/>
        </p:nvGraphicFramePr>
        <p:xfrm>
          <a:off x="6732588" y="1198563"/>
          <a:ext cx="1279525" cy="1366837"/>
        </p:xfrm>
        <a:graphic>
          <a:graphicData uri="http://schemas.openxmlformats.org/presentationml/2006/ole">
            <mc:AlternateContent xmlns:mc="http://schemas.openxmlformats.org/markup-compatibility/2006">
              <mc:Choice xmlns:v="urn:schemas-microsoft-com:vml" Requires="v">
                <p:oleObj spid="_x0000_s279576" name="Photo Editor Photo" r:id="rId9" imgW="1905266" imgH="2381582" progId="MSPhotoEd.3">
                  <p:embed/>
                </p:oleObj>
              </mc:Choice>
              <mc:Fallback>
                <p:oleObj name="Photo Editor Photo" r:id="rId9" imgW="1905266" imgH="2381582" progId="MSPhotoEd.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588" y="1198563"/>
                        <a:ext cx="1279525"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62" name="Text Box 10"/>
          <p:cNvSpPr txBox="1">
            <a:spLocks noChangeArrowheads="1"/>
          </p:cNvSpPr>
          <p:nvPr/>
        </p:nvSpPr>
        <p:spPr bwMode="auto">
          <a:xfrm>
            <a:off x="6588125" y="2636838"/>
            <a:ext cx="15843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sz="1800" b="1">
                <a:latin typeface="Arial" charset="0"/>
              </a:rPr>
              <a:t>Zr:O= 37:63</a:t>
            </a:r>
            <a:endParaRPr lang="en-US" sz="1800" b="1">
              <a:latin typeface="Arial" charset="0"/>
            </a:endParaRPr>
          </a:p>
        </p:txBody>
      </p:sp>
      <p:sp>
        <p:nvSpPr>
          <p:cNvPr id="279563" name="Line 11"/>
          <p:cNvSpPr>
            <a:spLocks noChangeShapeType="1"/>
          </p:cNvSpPr>
          <p:nvPr/>
        </p:nvSpPr>
        <p:spPr bwMode="auto">
          <a:xfrm>
            <a:off x="5292725" y="3860800"/>
            <a:ext cx="1223963" cy="0"/>
          </a:xfrm>
          <a:prstGeom prst="line">
            <a:avLst/>
          </a:prstGeom>
          <a:noFill/>
          <a:ln w="9525">
            <a:solidFill>
              <a:srgbClr val="FFCC99"/>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9564" name="Line 12"/>
          <p:cNvSpPr>
            <a:spLocks noChangeShapeType="1"/>
          </p:cNvSpPr>
          <p:nvPr/>
        </p:nvSpPr>
        <p:spPr bwMode="auto">
          <a:xfrm flipH="1">
            <a:off x="6300788" y="2924175"/>
            <a:ext cx="792162" cy="9366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9565" name="Line 13"/>
          <p:cNvSpPr>
            <a:spLocks noChangeShapeType="1"/>
          </p:cNvSpPr>
          <p:nvPr/>
        </p:nvSpPr>
        <p:spPr bwMode="auto">
          <a:xfrm>
            <a:off x="4787900" y="2924175"/>
            <a:ext cx="1368425" cy="9366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9566" name="Line 14"/>
          <p:cNvSpPr>
            <a:spLocks noChangeShapeType="1"/>
          </p:cNvSpPr>
          <p:nvPr/>
        </p:nvSpPr>
        <p:spPr bwMode="auto">
          <a:xfrm>
            <a:off x="1835150" y="2960688"/>
            <a:ext cx="4105275" cy="90011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9567" name="Rectangle 15"/>
          <p:cNvSpPr>
            <a:spLocks noChangeArrowheads="1"/>
          </p:cNvSpPr>
          <p:nvPr/>
        </p:nvSpPr>
        <p:spPr bwMode="auto">
          <a:xfrm>
            <a:off x="1619250" y="3789363"/>
            <a:ext cx="504825" cy="1444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9568" name="Text Box 16"/>
          <p:cNvSpPr txBox="1">
            <a:spLocks noChangeArrowheads="1"/>
          </p:cNvSpPr>
          <p:nvPr/>
        </p:nvSpPr>
        <p:spPr bwMode="auto">
          <a:xfrm>
            <a:off x="1978025" y="1125538"/>
            <a:ext cx="1441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a:latin typeface="Arial" charset="0"/>
              </a:rPr>
              <a:t>t =</a:t>
            </a:r>
            <a:r>
              <a:rPr lang="en-US" sz="1600">
                <a:latin typeface="Arial" charset="0"/>
              </a:rPr>
              <a:t>10 min.</a:t>
            </a:r>
            <a:endParaRPr lang="ru-RU" sz="1600">
              <a:latin typeface="Arial" charset="0"/>
            </a:endParaRPr>
          </a:p>
        </p:txBody>
      </p:sp>
      <p:sp>
        <p:nvSpPr>
          <p:cNvPr id="279569" name="Text Box 17"/>
          <p:cNvSpPr txBox="1">
            <a:spLocks noChangeArrowheads="1"/>
          </p:cNvSpPr>
          <p:nvPr/>
        </p:nvSpPr>
        <p:spPr bwMode="auto">
          <a:xfrm>
            <a:off x="5003800" y="1125538"/>
            <a:ext cx="1441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a:latin typeface="Arial" charset="0"/>
              </a:rPr>
              <a:t>t </a:t>
            </a:r>
            <a:r>
              <a:rPr lang="en-US" sz="1600">
                <a:latin typeface="Arial" charset="0"/>
              </a:rPr>
              <a:t>=15 min.</a:t>
            </a:r>
            <a:endParaRPr lang="ru-RU" sz="1600">
              <a:latin typeface="Arial" charset="0"/>
            </a:endParaRPr>
          </a:p>
        </p:txBody>
      </p:sp>
      <p:sp>
        <p:nvSpPr>
          <p:cNvPr id="279570" name="Text Box 18"/>
          <p:cNvSpPr txBox="1">
            <a:spLocks noChangeArrowheads="1"/>
          </p:cNvSpPr>
          <p:nvPr/>
        </p:nvSpPr>
        <p:spPr bwMode="auto">
          <a:xfrm>
            <a:off x="7810500" y="1125538"/>
            <a:ext cx="1333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a:latin typeface="Arial" charset="0"/>
              </a:rPr>
              <a:t>t </a:t>
            </a:r>
            <a:r>
              <a:rPr lang="en-US" sz="1600">
                <a:latin typeface="Arial" charset="0"/>
              </a:rPr>
              <a:t>=25 min.</a:t>
            </a:r>
            <a:endParaRPr lang="ru-RU" sz="1600">
              <a:latin typeface="Arial" charset="0"/>
            </a:endParaRPr>
          </a:p>
        </p:txBody>
      </p:sp>
      <p:sp>
        <p:nvSpPr>
          <p:cNvPr id="279571" name="Text Box 19"/>
          <p:cNvSpPr txBox="1">
            <a:spLocks noChangeArrowheads="1"/>
          </p:cNvSpPr>
          <p:nvPr/>
        </p:nvSpPr>
        <p:spPr bwMode="auto">
          <a:xfrm>
            <a:off x="7307263" y="3573463"/>
            <a:ext cx="1512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latin typeface="Arial" charset="0"/>
              </a:rPr>
              <a:t>T=2200</a:t>
            </a:r>
            <a:r>
              <a:rPr lang="en-US" sz="2000">
                <a:latin typeface="Arial" charset="0"/>
              </a:rPr>
              <a:t>ºC</a:t>
            </a:r>
            <a:endParaRPr lang="ru-RU" sz="2000">
              <a:latin typeface="Arial" charset="0"/>
            </a:endParaRPr>
          </a:p>
        </p:txBody>
      </p:sp>
      <p:sp>
        <p:nvSpPr>
          <p:cNvPr id="279572" name="Line 20"/>
          <p:cNvSpPr>
            <a:spLocks noChangeShapeType="1"/>
          </p:cNvSpPr>
          <p:nvPr/>
        </p:nvSpPr>
        <p:spPr bwMode="auto">
          <a:xfrm>
            <a:off x="6516688" y="3860800"/>
            <a:ext cx="935037" cy="0"/>
          </a:xfrm>
          <a:prstGeom prst="line">
            <a:avLst/>
          </a:prstGeom>
          <a:noFill/>
          <a:ln w="1587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9573" name="Text Box 21"/>
          <p:cNvSpPr txBox="1">
            <a:spLocks noChangeArrowheads="1"/>
          </p:cNvSpPr>
          <p:nvPr/>
        </p:nvSpPr>
        <p:spPr bwMode="auto">
          <a:xfrm>
            <a:off x="1116013" y="188913"/>
            <a:ext cx="690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990033"/>
                </a:solidFill>
                <a:latin typeface="Arial" charset="0"/>
              </a:rPr>
              <a:t>FZK short-term crucible tests </a:t>
            </a:r>
            <a:r>
              <a:rPr lang="en-GB" sz="2000">
                <a:solidFill>
                  <a:srgbClr val="990033"/>
                </a:solidFill>
                <a:latin typeface="Arial" charset="0"/>
              </a:rPr>
              <a:t>(2/2)</a:t>
            </a:r>
            <a:endParaRPr lang="ru-RU" sz="2800">
              <a:solidFill>
                <a:srgbClr val="990033"/>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рофессиональный">
  <a:themeElements>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Профессиональный">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Профессиональный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Office\Шаблоны\Дизайны презентаций\Профессиональный.pot</Template>
  <TotalTime>0</TotalTime>
  <Words>2137</Words>
  <Application>Microsoft Office PowerPoint</Application>
  <PresentationFormat>Bildschirmpräsentation (4:3)</PresentationFormat>
  <Paragraphs>305</Paragraphs>
  <Slides>27</Slides>
  <Notes>26</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6</vt:i4>
      </vt:variant>
      <vt:variant>
        <vt:lpstr>Folientitel</vt:lpstr>
      </vt:variant>
      <vt:variant>
        <vt:i4>27</vt:i4>
      </vt:variant>
    </vt:vector>
  </HeadingPairs>
  <TitlesOfParts>
    <vt:vector size="39" baseType="lpstr">
      <vt:lpstr>Times New Roman</vt:lpstr>
      <vt:lpstr>Monotype Sorts</vt:lpstr>
      <vt:lpstr>Arial</vt:lpstr>
      <vt:lpstr>Symbol</vt:lpstr>
      <vt:lpstr>Wingdings</vt:lpstr>
      <vt:lpstr>Профессиональный</vt:lpstr>
      <vt:lpstr>Документ Microsoft Word</vt:lpstr>
      <vt:lpstr>Microsoft Photo Editor 3.0 Photo</vt:lpstr>
      <vt:lpstr>Microsoft Word Picture</vt:lpstr>
      <vt:lpstr>Microsoft Picture</vt:lpstr>
      <vt:lpstr>Microsoft Document</vt:lpstr>
      <vt:lpstr>Диаграмма Microsoft Graph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Analysis of LIVE Tests Conditions  Comparison of uniform and circular heating</vt:lpstr>
      <vt:lpstr>Preliminary LIVE calculations</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ISTC_04</dc:title>
  <dc:creator>Peters, Ursula (IAM)</dc:creator>
  <cp:lastModifiedBy>Peters, Ursula</cp:lastModifiedBy>
  <cp:revision>211</cp:revision>
  <cp:lastPrinted>2002-09-24T05:12:42Z</cp:lastPrinted>
  <dcterms:created xsi:type="dcterms:W3CDTF">2002-05-23T08:20:37Z</dcterms:created>
  <dcterms:modified xsi:type="dcterms:W3CDTF">2012-10-17T12:10:17Z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Proposal for the THOMAS project</vt:lpwstr>
  </property>
</Properties>
</file>