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6" r:id="rId2"/>
    <p:sldId id="269" r:id="rId3"/>
    <p:sldId id="284" r:id="rId4"/>
    <p:sldId id="332" r:id="rId5"/>
    <p:sldId id="285" r:id="rId6"/>
    <p:sldId id="287" r:id="rId7"/>
    <p:sldId id="271" r:id="rId8"/>
    <p:sldId id="273" r:id="rId9"/>
    <p:sldId id="320" r:id="rId10"/>
    <p:sldId id="338" r:id="rId11"/>
    <p:sldId id="339" r:id="rId12"/>
    <p:sldId id="340" r:id="rId13"/>
    <p:sldId id="343" r:id="rId14"/>
    <p:sldId id="335" r:id="rId15"/>
    <p:sldId id="336" r:id="rId16"/>
    <p:sldId id="346" r:id="rId17"/>
    <p:sldId id="345" r:id="rId18"/>
    <p:sldId id="344" r:id="rId19"/>
    <p:sldId id="347" r:id="rId20"/>
    <p:sldId id="337" r:id="rId21"/>
    <p:sldId id="314" r:id="rId22"/>
    <p:sldId id="341" r:id="rId23"/>
    <p:sldId id="342" r:id="rId24"/>
  </p:sldIdLst>
  <p:sldSz cx="9144000" cy="6858000" type="screen4x3"/>
  <p:notesSz cx="9926638" cy="6797675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80"/>
    <a:srgbClr val="008000"/>
    <a:srgbClr val="009900"/>
    <a:srgbClr val="990000"/>
    <a:srgbClr val="FFFF99"/>
    <a:srgbClr val="FFFF00"/>
    <a:srgbClr val="0000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63" autoAdjust="0"/>
    <p:restoredTop sz="94700" autoAdjust="0"/>
  </p:normalViewPr>
  <p:slideViewPr>
    <p:cSldViewPr snapToGrid="0">
      <p:cViewPr>
        <p:scale>
          <a:sx n="91" d="100"/>
          <a:sy n="91" d="100"/>
        </p:scale>
        <p:origin x="-1478" y="-29"/>
      </p:cViewPr>
      <p:guideLst>
        <p:guide orient="horz" pos="3235"/>
        <p:guide pos="624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90" y="-114"/>
      </p:cViewPr>
      <p:guideLst>
        <p:guide orient="horz" pos="2142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0538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t" anchorCtr="0" compatLnSpc="1">
            <a:prstTxWarp prst="textNoShape">
              <a:avLst/>
            </a:prstTxWarp>
          </a:bodyPr>
          <a:lstStyle>
            <a:lvl1pPr algn="l"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6100" y="0"/>
            <a:ext cx="4300538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latin typeface="Times New Roman CYR" charset="-52"/>
              </a:defRPr>
            </a:lvl1pPr>
          </a:lstStyle>
          <a:p>
            <a:fld id="{FCBF75B8-907D-4EC6-9194-F58199C71A05}" type="datetime1">
              <a:rPr lang="ru-RU"/>
              <a:pPr/>
              <a:t>18.10.2012</a:t>
            </a:fld>
            <a:endParaRPr lang="ru-R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65888"/>
            <a:ext cx="4300538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b" anchorCtr="0" compatLnSpc="1">
            <a:prstTxWarp prst="textNoShape">
              <a:avLst/>
            </a:prstTxWarp>
          </a:bodyPr>
          <a:lstStyle>
            <a:lvl1pPr algn="l"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6100" y="6465888"/>
            <a:ext cx="4300538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latin typeface="Times New Roman CYR" charset="-52"/>
              </a:defRPr>
            </a:lvl1pPr>
          </a:lstStyle>
          <a:p>
            <a:fld id="{4CA3D457-FE32-43FA-87CB-41634B4CF264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530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594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3265488" y="511175"/>
            <a:ext cx="3395662" cy="25463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2188" y="3227388"/>
            <a:ext cx="7942262" cy="30591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3270250" y="528638"/>
            <a:ext cx="3395663" cy="25463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3975" y="3233738"/>
            <a:ext cx="7278688" cy="30718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9" tIns="46076" rIns="92149" bIns="4607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3270250" y="528638"/>
            <a:ext cx="3395663" cy="25463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3975" y="3233738"/>
            <a:ext cx="7278688" cy="30718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9" tIns="46076" rIns="92149" bIns="4607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3270250" y="528638"/>
            <a:ext cx="3395663" cy="25463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3975" y="3233738"/>
            <a:ext cx="7278688" cy="30718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9" tIns="46076" rIns="92149" bIns="4607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3270250" y="528638"/>
            <a:ext cx="3395663" cy="25463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3975" y="3233738"/>
            <a:ext cx="7278688" cy="30718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9" tIns="46076" rIns="92149" bIns="4607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3270250" y="528638"/>
            <a:ext cx="3395663" cy="25463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3975" y="3233738"/>
            <a:ext cx="7278688" cy="30718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9" tIns="46076" rIns="92149" bIns="4607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3270250" y="528638"/>
            <a:ext cx="3395663" cy="25463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3975" y="3233738"/>
            <a:ext cx="7278688" cy="30718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9" tIns="46076" rIns="92149" bIns="4607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3270250" y="528638"/>
            <a:ext cx="3395663" cy="25463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3975" y="3233738"/>
            <a:ext cx="7278688" cy="30718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9" tIns="46076" rIns="92149" bIns="4607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3270250" y="528638"/>
            <a:ext cx="3395663" cy="25463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3975" y="3233738"/>
            <a:ext cx="7278688" cy="30718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9" tIns="46076" rIns="92149" bIns="4607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3270250" y="528638"/>
            <a:ext cx="3395663" cy="25463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3975" y="3233738"/>
            <a:ext cx="7278688" cy="30718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9" tIns="46076" rIns="92149" bIns="4607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3270250" y="528638"/>
            <a:ext cx="3395663" cy="25463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3975" y="3233738"/>
            <a:ext cx="7278688" cy="30718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9" tIns="46076" rIns="92149" bIns="4607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3270250" y="528638"/>
            <a:ext cx="3395663" cy="25463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3975" y="3233738"/>
            <a:ext cx="7278688" cy="30718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9" tIns="46076" rIns="92149" bIns="4607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3270250" y="528638"/>
            <a:ext cx="3395663" cy="25463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3975" y="3233738"/>
            <a:ext cx="7278688" cy="30718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9" tIns="46076" rIns="92149" bIns="4607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3270250" y="528638"/>
            <a:ext cx="3395663" cy="25463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3975" y="3233738"/>
            <a:ext cx="7278688" cy="30718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9" tIns="46076" rIns="92149" bIns="4607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3270250" y="528638"/>
            <a:ext cx="3395663" cy="25463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3975" y="3233738"/>
            <a:ext cx="7278688" cy="30718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9" tIns="46076" rIns="92149" bIns="4607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3270250" y="528638"/>
            <a:ext cx="3395663" cy="25463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3975" y="3233738"/>
            <a:ext cx="7278688" cy="30718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9" tIns="46076" rIns="92149" bIns="4607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3270250" y="528638"/>
            <a:ext cx="3395663" cy="25463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3975" y="3233738"/>
            <a:ext cx="7278688" cy="30718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9" tIns="46076" rIns="92149" bIns="4607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3270250" y="528638"/>
            <a:ext cx="3395663" cy="25463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3975" y="3233738"/>
            <a:ext cx="7278688" cy="30718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9" tIns="46076" rIns="92149" bIns="4607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3270250" y="528638"/>
            <a:ext cx="3395663" cy="25463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3975" y="3233738"/>
            <a:ext cx="7278688" cy="30718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9" tIns="46076" rIns="92149" bIns="4607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3270250" y="528638"/>
            <a:ext cx="3395663" cy="25463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3975" y="3233738"/>
            <a:ext cx="7278688" cy="30718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9" tIns="46076" rIns="92149" bIns="4607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3270250" y="528638"/>
            <a:ext cx="3395663" cy="25463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3975" y="3233738"/>
            <a:ext cx="7278688" cy="30718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9" tIns="46076" rIns="92149" bIns="4607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3270250" y="528638"/>
            <a:ext cx="3395663" cy="25463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3975" y="3233738"/>
            <a:ext cx="7278688" cy="30718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9" tIns="46076" rIns="92149" bIns="4607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3270250" y="528638"/>
            <a:ext cx="3395663" cy="25463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3975" y="3233738"/>
            <a:ext cx="7278688" cy="30718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9" tIns="46076" rIns="92149" bIns="46076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65A55D-0C71-4562-988E-D1FB205A98EB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203266"/>
      </p:ext>
    </p:extLst>
  </p:cSld>
  <p:clrMapOvr>
    <a:masterClrMapping/>
  </p:clrMapOvr>
  <p:transition advClick="0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AEBB41-DF75-497B-B40D-202973653C68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218904"/>
      </p:ext>
    </p:extLst>
  </p:cSld>
  <p:clrMapOvr>
    <a:masterClrMapping/>
  </p:clrMapOvr>
  <p:transition advClick="0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91300" y="0"/>
            <a:ext cx="1966913" cy="6096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53100" cy="6096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0022F4-7543-4355-A46D-0028188A596E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222387"/>
      </p:ext>
    </p:extLst>
  </p:cSld>
  <p:clrMapOvr>
    <a:masterClrMapping/>
  </p:clrMapOvr>
  <p:transition advClick="0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F07791-EEE6-4D74-90F6-84BE30532F05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27836"/>
      </p:ext>
    </p:extLst>
  </p:cSld>
  <p:clrMapOvr>
    <a:masterClrMapping/>
  </p:clrMapOvr>
  <p:transition advClick="0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A2F400-6FC8-4D5D-8599-7E9575E025BE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979449"/>
      </p:ext>
    </p:extLst>
  </p:cSld>
  <p:clrMapOvr>
    <a:masterClrMapping/>
  </p:clrMapOvr>
  <p:transition advClick="0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A2EF0A-9E88-42D2-BB18-4E6B16B6751A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790458"/>
      </p:ext>
    </p:extLst>
  </p:cSld>
  <p:clrMapOvr>
    <a:masterClrMapping/>
  </p:clrMapOvr>
  <p:transition advClick="0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10B27F-9C95-419D-824E-207432996337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851874"/>
      </p:ext>
    </p:extLst>
  </p:cSld>
  <p:clrMapOvr>
    <a:masterClrMapping/>
  </p:clrMapOvr>
  <p:transition advClick="0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E220B5-CFBB-41A9-BC2A-90C8FA4E239A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548144"/>
      </p:ext>
    </p:extLst>
  </p:cSld>
  <p:clrMapOvr>
    <a:masterClrMapping/>
  </p:clrMapOvr>
  <p:transition advClick="0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0255E8-E833-4F76-8280-BF016DC5C67E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284507"/>
      </p:ext>
    </p:extLst>
  </p:cSld>
  <p:clrMapOvr>
    <a:masterClrMapping/>
  </p:clrMapOvr>
  <p:transition advClick="0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419E55-A879-4067-BB77-3BB056D0C999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497309"/>
      </p:ext>
    </p:extLst>
  </p:cSld>
  <p:clrMapOvr>
    <a:masterClrMapping/>
  </p:clrMapOvr>
  <p:transition advClick="0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280B2D-751C-4690-82D3-0A9B18F11BEC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63722"/>
      </p:ext>
    </p:extLst>
  </p:cSld>
  <p:clrMapOvr>
    <a:masterClrMapping/>
  </p:clrMapOvr>
  <p:transition advClick="0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85813" y="0"/>
            <a:ext cx="77724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7488" y="6154738"/>
            <a:ext cx="3529012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>
              <a:defRPr sz="1400">
                <a:solidFill>
                  <a:srgbClr val="000066"/>
                </a:solidFill>
              </a:defRPr>
            </a:lvl1pPr>
          </a:lstStyle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3738" y="62372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400" b="0">
                <a:solidFill>
                  <a:srgbClr val="000099"/>
                </a:solidFill>
              </a:defRPr>
            </a:lvl1pPr>
          </a:lstStyle>
          <a:p>
            <a:fld id="{93BF315E-89B0-4797-AB92-EBAEDB3B2FC0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350838" y="6178550"/>
            <a:ext cx="86169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251575" y="6259513"/>
            <a:ext cx="156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l" defTabSz="762000"/>
            <a:r>
              <a:rPr lang="en-US" sz="1400">
                <a:solidFill>
                  <a:srgbClr val="000099"/>
                </a:solidFill>
              </a:rPr>
              <a:t>Saint-Petersburg, Russia</a:t>
            </a:r>
            <a:br>
              <a:rPr lang="en-US" sz="1400">
                <a:solidFill>
                  <a:srgbClr val="000099"/>
                </a:solidFill>
              </a:rPr>
            </a:br>
            <a:r>
              <a:rPr lang="en-US" sz="1400">
                <a:solidFill>
                  <a:srgbClr val="000099"/>
                </a:solidFill>
              </a:rPr>
              <a:t>July 10, 2008</a:t>
            </a:r>
            <a:endParaRPr lang="en-GB" sz="1400">
              <a:solidFill>
                <a:srgbClr val="0000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>
    <p:zoom dir="in"/>
  </p:transition>
  <p:timing>
    <p:tnLst>
      <p:par>
        <p:cTn id="1" dur="indefinite" restart="never" nodeType="tmRoot"/>
      </p:par>
    </p:tnLst>
  </p:timing>
  <p:hf hd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 Unicode MS" pitchFamily="34" charset="-128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.wmf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/>
          <p:cNvPicPr>
            <a:picLocks noGrp="1"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49250" y="6200775"/>
            <a:ext cx="54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6863" y="1957388"/>
            <a:ext cx="8550275" cy="1143000"/>
          </a:xfrm>
        </p:spPr>
        <p:txBody>
          <a:bodyPr/>
          <a:lstStyle/>
          <a:p>
            <a:r>
              <a:rPr lang="en-GB"/>
              <a:t>Results on the UO</a:t>
            </a:r>
            <a:r>
              <a:rPr lang="en-GB" sz="2000"/>
              <a:t>2</a:t>
            </a:r>
            <a:r>
              <a:rPr lang="en-GB"/>
              <a:t> – SiO</a:t>
            </a:r>
            <a:r>
              <a:rPr lang="en-GB" sz="2000"/>
              <a:t>2</a:t>
            </a:r>
            <a:r>
              <a:rPr lang="en-GB"/>
              <a:t> system</a:t>
            </a:r>
            <a:r>
              <a:rPr lang="en-US"/>
              <a:t> </a:t>
            </a:r>
          </a:p>
        </p:txBody>
      </p:sp>
      <p:grpSp>
        <p:nvGrpSpPr>
          <p:cNvPr id="147474" name="Group 18"/>
          <p:cNvGrpSpPr>
            <a:grpSpLocks/>
          </p:cNvGrpSpPr>
          <p:nvPr/>
        </p:nvGrpSpPr>
        <p:grpSpPr bwMode="auto">
          <a:xfrm>
            <a:off x="4860925" y="0"/>
            <a:ext cx="4035425" cy="939800"/>
            <a:chOff x="3062" y="0"/>
            <a:chExt cx="2542" cy="592"/>
          </a:xfrm>
        </p:grpSpPr>
        <p:sp>
          <p:nvSpPr>
            <p:cNvPr id="147467" name="Rectangle 11"/>
            <p:cNvSpPr>
              <a:spLocks noChangeArrowheads="1"/>
            </p:cNvSpPr>
            <p:nvPr/>
          </p:nvSpPr>
          <p:spPr bwMode="auto">
            <a:xfrm>
              <a:off x="3062" y="122"/>
              <a:ext cx="183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/>
              <a:r>
                <a:rPr lang="en-GB"/>
                <a:t> </a:t>
              </a:r>
              <a:r>
                <a:rPr lang="en-US"/>
                <a:t>ISTC</a:t>
              </a:r>
              <a:r>
                <a:rPr lang="en-GB"/>
                <a:t> </a:t>
              </a:r>
              <a:r>
                <a:rPr lang="en-US"/>
                <a:t>PRECOS</a:t>
              </a:r>
              <a:r>
                <a:rPr lang="en-GB"/>
                <a:t> Project</a:t>
              </a:r>
              <a:endParaRPr lang="en-US"/>
            </a:p>
            <a:p>
              <a:pPr algn="l"/>
              <a:r>
                <a:rPr lang="en-US"/>
                <a:t>#3813</a:t>
              </a:r>
              <a:endParaRPr lang="en-GB"/>
            </a:p>
          </p:txBody>
        </p:sp>
        <p:pic>
          <p:nvPicPr>
            <p:cNvPr id="147468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064"/>
            <a:stretch>
              <a:fillRect/>
            </a:stretch>
          </p:blipFill>
          <p:spPr bwMode="auto">
            <a:xfrm>
              <a:off x="4896" y="0"/>
              <a:ext cx="708" cy="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7473" name="Group 17"/>
          <p:cNvGrpSpPr>
            <a:grpSpLocks/>
          </p:cNvGrpSpPr>
          <p:nvPr/>
        </p:nvGrpSpPr>
        <p:grpSpPr bwMode="auto">
          <a:xfrm>
            <a:off x="217488" y="0"/>
            <a:ext cx="4498975" cy="914400"/>
            <a:chOff x="137" y="0"/>
            <a:chExt cx="2834" cy="576"/>
          </a:xfrm>
        </p:grpSpPr>
        <p:sp>
          <p:nvSpPr>
            <p:cNvPr id="147466" name="Rectangle 10"/>
            <p:cNvSpPr>
              <a:spLocks noChangeArrowheads="1"/>
            </p:cNvSpPr>
            <p:nvPr/>
          </p:nvSpPr>
          <p:spPr bwMode="auto">
            <a:xfrm>
              <a:off x="699" y="104"/>
              <a:ext cx="22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/>
              <a:r>
                <a:rPr lang="en-US">
                  <a:ea typeface="Arial Unicode MS" pitchFamily="34" charset="-128"/>
                  <a:cs typeface="Arial Unicode MS" pitchFamily="34" charset="-128"/>
                </a:rPr>
                <a:t>A.P. Alexandrov </a:t>
              </a:r>
              <a:r>
                <a:rPr lang="en-GB"/>
                <a:t>Research</a:t>
              </a:r>
              <a:r>
                <a:rPr lang="en-US"/>
                <a:t> </a:t>
              </a:r>
              <a:r>
                <a:rPr lang="en-GB"/>
                <a:t>Institute</a:t>
              </a:r>
              <a:r>
                <a:rPr lang="en-US"/>
                <a:t> of Technology</a:t>
              </a:r>
              <a:endParaRPr lang="en-GB"/>
            </a:p>
          </p:txBody>
        </p:sp>
        <p:graphicFrame>
          <p:nvGraphicFramePr>
            <p:cNvPr id="147469" name="Object 13"/>
            <p:cNvGraphicFramePr>
              <a:graphicFrameLocks noChangeAspect="1"/>
            </p:cNvGraphicFramePr>
            <p:nvPr/>
          </p:nvGraphicFramePr>
          <p:xfrm>
            <a:off x="137" y="0"/>
            <a:ext cx="517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479" name="CorelDRAW" r:id="rId5" imgW="515520" imgH="574200" progId="CorelDraw.Graphic.7">
                    <p:embed/>
                  </p:oleObj>
                </mc:Choice>
                <mc:Fallback>
                  <p:oleObj name="CorelDRAW" r:id="rId5" imgW="515520" imgH="574200" progId="CorelDraw.Graphic.7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" y="0"/>
                          <a:ext cx="517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565150" y="4233863"/>
            <a:ext cx="75088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marL="342900" indent="-342900" algn="l"/>
            <a:r>
              <a:rPr lang="en-US" sz="2000"/>
              <a:t>1</a:t>
            </a:r>
            <a:r>
              <a:rPr lang="en-US" sz="2000" baseline="30000"/>
              <a:t>st </a:t>
            </a:r>
            <a:r>
              <a:rPr lang="en-GB" sz="2000"/>
              <a:t>PRECOS</a:t>
            </a:r>
            <a:r>
              <a:rPr lang="en-US" sz="2000"/>
              <a:t> </a:t>
            </a:r>
            <a:r>
              <a:rPr lang="en-GB" sz="2000"/>
              <a:t>Meeting</a:t>
            </a:r>
            <a:r>
              <a:rPr lang="en-GB"/>
              <a:t> </a:t>
            </a:r>
          </a:p>
          <a:p>
            <a:pPr marL="342900" indent="-342900" algn="l"/>
            <a:r>
              <a:rPr lang="en-GB" sz="2000"/>
              <a:t>Presented by Larisa Mezentseva</a:t>
            </a:r>
          </a:p>
        </p:txBody>
      </p:sp>
      <p:grpSp>
        <p:nvGrpSpPr>
          <p:cNvPr id="147476" name="Group 20"/>
          <p:cNvGrpSpPr>
            <a:grpSpLocks/>
          </p:cNvGrpSpPr>
          <p:nvPr/>
        </p:nvGrpSpPr>
        <p:grpSpPr bwMode="auto">
          <a:xfrm>
            <a:off x="4406900" y="3992563"/>
            <a:ext cx="1330325" cy="774700"/>
            <a:chOff x="2308" y="2503"/>
            <a:chExt cx="838" cy="488"/>
          </a:xfrm>
        </p:grpSpPr>
        <p:sp>
          <p:nvSpPr>
            <p:cNvPr id="147477" name="Text Box 21"/>
            <p:cNvSpPr txBox="1">
              <a:spLocks noChangeArrowheads="1"/>
            </p:cNvSpPr>
            <p:nvPr/>
          </p:nvSpPr>
          <p:spPr bwMode="auto">
            <a:xfrm>
              <a:off x="2308" y="2778"/>
              <a:ext cx="83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1" hangingPunct="1">
                <a:lnSpc>
                  <a:spcPct val="80000"/>
                </a:lnSpc>
              </a:pPr>
              <a:r>
                <a:rPr lang="en-US" sz="1600">
                  <a:latin typeface="Arial Unicode MS" pitchFamily="34" charset="-128"/>
                </a:rPr>
                <a:t>ISC</a:t>
              </a:r>
              <a:r>
                <a:rPr lang="ru-RU" sz="1600">
                  <a:latin typeface="Arial Unicode MS" pitchFamily="34" charset="-128"/>
                </a:rPr>
                <a:t> </a:t>
              </a:r>
              <a:r>
                <a:rPr lang="en-US" sz="1600">
                  <a:latin typeface="Arial Unicode MS" pitchFamily="34" charset="-128"/>
                </a:rPr>
                <a:t>RAS</a:t>
              </a:r>
              <a:endParaRPr lang="ru-RU" sz="1600">
                <a:latin typeface="Arial Unicode MS" pitchFamily="34" charset="-128"/>
              </a:endParaRPr>
            </a:p>
            <a:p>
              <a:pPr eaLnBrk="1" hangingPunct="1">
                <a:lnSpc>
                  <a:spcPct val="80000"/>
                </a:lnSpc>
              </a:pPr>
              <a:r>
                <a:rPr lang="en-US" sz="1200">
                  <a:latin typeface="Arial Unicode MS" pitchFamily="34" charset="-128"/>
                </a:rPr>
                <a:t>Saint</a:t>
              </a:r>
              <a:r>
                <a:rPr lang="ru-RU" sz="1200">
                  <a:latin typeface="Arial Unicode MS" pitchFamily="34" charset="-128"/>
                </a:rPr>
                <a:t>-</a:t>
              </a:r>
              <a:r>
                <a:rPr lang="en-US" sz="1200">
                  <a:latin typeface="Arial Unicode MS" pitchFamily="34" charset="-128"/>
                </a:rPr>
                <a:t>Petersburg</a:t>
              </a:r>
            </a:p>
          </p:txBody>
        </p:sp>
        <p:pic>
          <p:nvPicPr>
            <p:cNvPr id="147478" name="Picture 22" descr="1"/>
            <p:cNvPicPr>
              <a:picLocks noChangeAspect="1" noChangeArrowheads="1"/>
            </p:cNvPicPr>
            <p:nvPr/>
          </p:nvPicPr>
          <p:blipFill>
            <a:blip r:embed="rId7" cstate="print">
              <a:lum bright="-36000" contrast="-46000"/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3" y="2503"/>
              <a:ext cx="438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35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9D6A1F-8EB9-42AA-93E2-07D0E1EAC48E}" type="slidenum">
              <a:rPr lang="en-GB"/>
              <a:pPr/>
              <a:t>10</a:t>
            </a:fld>
            <a:endParaRPr lang="en-GB"/>
          </a:p>
        </p:txBody>
      </p:sp>
      <p:pic>
        <p:nvPicPr>
          <p:cNvPr id="33" name="Picture 7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49250" y="6200775"/>
            <a:ext cx="54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8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4136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tIns="360000" anchor="t"/>
          <a:lstStyle/>
          <a:p>
            <a:pPr>
              <a:lnSpc>
                <a:spcPct val="80000"/>
              </a:lnSpc>
            </a:pPr>
            <a:r>
              <a:rPr lang="en-GB"/>
              <a:t>Experimental results</a:t>
            </a:r>
            <a:r>
              <a:rPr lang="ru-RU"/>
              <a:t> </a:t>
            </a:r>
            <a:r>
              <a:rPr lang="en-US"/>
              <a:t>of Galakhov microfurnace</a:t>
            </a:r>
            <a:endParaRPr lang="ru-RU"/>
          </a:p>
        </p:txBody>
      </p:sp>
      <p:sp>
        <p:nvSpPr>
          <p:cNvPr id="418819" name="Rectangle 3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18820" name="Rectangle 4"/>
          <p:cNvSpPr>
            <a:spLocks noChangeArrowheads="1"/>
          </p:cNvSpPr>
          <p:nvPr/>
        </p:nvSpPr>
        <p:spPr bwMode="auto">
          <a:xfrm>
            <a:off x="115888" y="885825"/>
            <a:ext cx="3263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99"/>
                </a:solidFill>
              </a:rPr>
              <a:t>L</a:t>
            </a:r>
            <a:r>
              <a:rPr lang="ru-RU" sz="2000">
                <a:solidFill>
                  <a:srgbClr val="000099"/>
                </a:solidFill>
              </a:rPr>
              <a:t>ongitudinal section</a:t>
            </a:r>
            <a:r>
              <a:rPr lang="en-US" sz="2000">
                <a:solidFill>
                  <a:srgbClr val="000099"/>
                </a:solidFill>
              </a:rPr>
              <a:t> </a:t>
            </a:r>
          </a:p>
          <a:p>
            <a:r>
              <a:rPr lang="en-US" sz="2000">
                <a:solidFill>
                  <a:srgbClr val="000099"/>
                </a:solidFill>
              </a:rPr>
              <a:t>of the crucible</a:t>
            </a:r>
            <a:endParaRPr lang="ru-RU" sz="2000">
              <a:solidFill>
                <a:srgbClr val="000099"/>
              </a:solidFill>
            </a:endParaRPr>
          </a:p>
        </p:txBody>
      </p:sp>
      <p:sp>
        <p:nvSpPr>
          <p:cNvPr id="418821" name="Rectangle 5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418823" name="Picture 7" descr="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687513"/>
            <a:ext cx="2698750" cy="269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8825" name="Rectangle 9"/>
          <p:cNvSpPr>
            <a:spLocks noChangeArrowheads="1"/>
          </p:cNvSpPr>
          <p:nvPr/>
        </p:nvSpPr>
        <p:spPr bwMode="auto">
          <a:xfrm>
            <a:off x="390525" y="4779963"/>
            <a:ext cx="25781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>
                <a:solidFill>
                  <a:srgbClr val="000099"/>
                </a:solidFill>
              </a:rPr>
              <a:t>GPRS 1</a:t>
            </a:r>
            <a:endParaRPr lang="en-GB" sz="2000"/>
          </a:p>
          <a:p>
            <a:r>
              <a:rPr lang="en-US" sz="2000">
                <a:solidFill>
                  <a:srgbClr val="000099"/>
                </a:solidFill>
              </a:rPr>
              <a:t>2050</a:t>
            </a:r>
            <a:r>
              <a:rPr lang="en-GB" sz="2000">
                <a:solidFill>
                  <a:srgbClr val="000099"/>
                </a:solidFill>
                <a:sym typeface="Symbol" pitchFamily="18" charset="2"/>
              </a:rPr>
              <a:t>C </a:t>
            </a:r>
            <a:r>
              <a:rPr lang="en-US" sz="2000">
                <a:solidFill>
                  <a:srgbClr val="000099"/>
                </a:solidFill>
              </a:rPr>
              <a:t>5 min. </a:t>
            </a:r>
            <a:endParaRPr lang="en-GB" sz="2000">
              <a:solidFill>
                <a:srgbClr val="000099"/>
              </a:solidFill>
              <a:sym typeface="Symbol" pitchFamily="18" charset="2"/>
            </a:endParaRPr>
          </a:p>
          <a:p>
            <a:r>
              <a:rPr lang="en-US" sz="2000">
                <a:solidFill>
                  <a:srgbClr val="000099"/>
                </a:solidFill>
              </a:rPr>
              <a:t>below monotectic</a:t>
            </a:r>
            <a:endParaRPr lang="ru-RU" sz="2000">
              <a:solidFill>
                <a:srgbClr val="000099"/>
              </a:solidFill>
            </a:endParaRPr>
          </a:p>
        </p:txBody>
      </p:sp>
      <p:pic>
        <p:nvPicPr>
          <p:cNvPr id="418834" name="Picture 18" descr="6-1`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5" y="1468438"/>
            <a:ext cx="3921125" cy="392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8835" name="Rectangle 19"/>
          <p:cNvSpPr>
            <a:spLocks noChangeArrowheads="1"/>
          </p:cNvSpPr>
          <p:nvPr/>
        </p:nvSpPr>
        <p:spPr bwMode="auto">
          <a:xfrm>
            <a:off x="3933825" y="827088"/>
            <a:ext cx="4440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99"/>
                </a:solidFill>
              </a:rPr>
              <a:t>Fragment of the cooled specimen</a:t>
            </a:r>
            <a:endParaRPr lang="ru-RU" sz="2000">
              <a:solidFill>
                <a:srgbClr val="000099"/>
              </a:solidFill>
            </a:endParaRPr>
          </a:p>
        </p:txBody>
      </p:sp>
      <p:sp>
        <p:nvSpPr>
          <p:cNvPr id="418836" name="Rectangle 20"/>
          <p:cNvSpPr>
            <a:spLocks noChangeArrowheads="1"/>
          </p:cNvSpPr>
          <p:nvPr/>
        </p:nvSpPr>
        <p:spPr bwMode="auto">
          <a:xfrm>
            <a:off x="3508375" y="5664200"/>
            <a:ext cx="533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>
                <a:solidFill>
                  <a:srgbClr val="000099"/>
                </a:solidFill>
              </a:rPr>
              <a:t>Bright UO</a:t>
            </a:r>
            <a:r>
              <a:rPr lang="en-GB" sz="2000" baseline="-25000">
                <a:solidFill>
                  <a:srgbClr val="000099"/>
                </a:solidFill>
              </a:rPr>
              <a:t>2</a:t>
            </a:r>
            <a:r>
              <a:rPr lang="en-GB" sz="2000">
                <a:solidFill>
                  <a:srgbClr val="000099"/>
                </a:solidFill>
              </a:rPr>
              <a:t> unfused crystals are observed</a:t>
            </a:r>
            <a:endParaRPr lang="ru-RU" sz="2000">
              <a:solidFill>
                <a:srgbClr val="000099"/>
              </a:solidFill>
            </a:endParaRPr>
          </a:p>
        </p:txBody>
      </p:sp>
      <p:grpSp>
        <p:nvGrpSpPr>
          <p:cNvPr id="418848" name="Group 32"/>
          <p:cNvGrpSpPr>
            <a:grpSpLocks/>
          </p:cNvGrpSpPr>
          <p:nvPr/>
        </p:nvGrpSpPr>
        <p:grpSpPr bwMode="auto">
          <a:xfrm>
            <a:off x="7418388" y="5418138"/>
            <a:ext cx="536575" cy="319087"/>
            <a:chOff x="6815" y="3813"/>
            <a:chExt cx="1100" cy="559"/>
          </a:xfrm>
        </p:grpSpPr>
        <p:grpSp>
          <p:nvGrpSpPr>
            <p:cNvPr id="418849" name="Group 33"/>
            <p:cNvGrpSpPr>
              <a:grpSpLocks/>
            </p:cNvGrpSpPr>
            <p:nvPr/>
          </p:nvGrpSpPr>
          <p:grpSpPr bwMode="auto">
            <a:xfrm>
              <a:off x="6948" y="3813"/>
              <a:ext cx="880" cy="179"/>
              <a:chOff x="6948" y="3768"/>
              <a:chExt cx="880" cy="179"/>
            </a:xfrm>
          </p:grpSpPr>
          <p:sp>
            <p:nvSpPr>
              <p:cNvPr id="418850" name="Line 34"/>
              <p:cNvSpPr>
                <a:spLocks noChangeShapeType="1"/>
              </p:cNvSpPr>
              <p:nvPr/>
            </p:nvSpPr>
            <p:spPr bwMode="auto">
              <a:xfrm>
                <a:off x="6948" y="3947"/>
                <a:ext cx="88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8851" name="Line 35"/>
              <p:cNvSpPr>
                <a:spLocks noChangeShapeType="1"/>
              </p:cNvSpPr>
              <p:nvPr/>
            </p:nvSpPr>
            <p:spPr bwMode="auto">
              <a:xfrm flipV="1">
                <a:off x="6948" y="3768"/>
                <a:ext cx="0" cy="17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8852" name="Line 36"/>
              <p:cNvSpPr>
                <a:spLocks noChangeShapeType="1"/>
              </p:cNvSpPr>
              <p:nvPr/>
            </p:nvSpPr>
            <p:spPr bwMode="auto">
              <a:xfrm flipV="1">
                <a:off x="7815" y="3768"/>
                <a:ext cx="0" cy="17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418853" name="Group 37"/>
              <p:cNvGrpSpPr>
                <a:grpSpLocks/>
              </p:cNvGrpSpPr>
              <p:nvPr/>
            </p:nvGrpSpPr>
            <p:grpSpPr bwMode="auto">
              <a:xfrm>
                <a:off x="7118" y="3843"/>
                <a:ext cx="511" cy="91"/>
                <a:chOff x="7118" y="3768"/>
                <a:chExt cx="511" cy="179"/>
              </a:xfrm>
            </p:grpSpPr>
            <p:sp>
              <p:nvSpPr>
                <p:cNvPr id="418854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7629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8855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459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8856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7288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8857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7118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418858" name="Text Box 42"/>
            <p:cNvSpPr txBox="1">
              <a:spLocks noChangeArrowheads="1"/>
            </p:cNvSpPr>
            <p:nvPr/>
          </p:nvSpPr>
          <p:spPr bwMode="auto">
            <a:xfrm>
              <a:off x="6815" y="4020"/>
              <a:ext cx="1100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sz="1000"/>
                <a:t>80 </a:t>
              </a:r>
              <a:r>
                <a:rPr lang="en-US" sz="1000">
                  <a:sym typeface="Symbol" pitchFamily="18" charset="2"/>
                </a:rPr>
                <a:t></a:t>
              </a:r>
              <a:r>
                <a:rPr lang="ru-RU" sz="1000"/>
                <a:t>m</a:t>
              </a:r>
              <a:endParaRPr lang="ru-RU" sz="2400"/>
            </a:p>
          </p:txBody>
        </p:sp>
      </p:grpSp>
      <p:grpSp>
        <p:nvGrpSpPr>
          <p:cNvPr id="418859" name="Group 43"/>
          <p:cNvGrpSpPr>
            <a:grpSpLocks/>
          </p:cNvGrpSpPr>
          <p:nvPr/>
        </p:nvGrpSpPr>
        <p:grpSpPr bwMode="auto">
          <a:xfrm>
            <a:off x="2354263" y="4384675"/>
            <a:ext cx="536575" cy="319088"/>
            <a:chOff x="6815" y="3813"/>
            <a:chExt cx="1100" cy="559"/>
          </a:xfrm>
        </p:grpSpPr>
        <p:grpSp>
          <p:nvGrpSpPr>
            <p:cNvPr id="418860" name="Group 44"/>
            <p:cNvGrpSpPr>
              <a:grpSpLocks/>
            </p:cNvGrpSpPr>
            <p:nvPr/>
          </p:nvGrpSpPr>
          <p:grpSpPr bwMode="auto">
            <a:xfrm>
              <a:off x="6948" y="3813"/>
              <a:ext cx="880" cy="179"/>
              <a:chOff x="6948" y="3768"/>
              <a:chExt cx="880" cy="179"/>
            </a:xfrm>
          </p:grpSpPr>
          <p:sp>
            <p:nvSpPr>
              <p:cNvPr id="418861" name="Line 45"/>
              <p:cNvSpPr>
                <a:spLocks noChangeShapeType="1"/>
              </p:cNvSpPr>
              <p:nvPr/>
            </p:nvSpPr>
            <p:spPr bwMode="auto">
              <a:xfrm>
                <a:off x="6948" y="3947"/>
                <a:ext cx="88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8862" name="Line 46"/>
              <p:cNvSpPr>
                <a:spLocks noChangeShapeType="1"/>
              </p:cNvSpPr>
              <p:nvPr/>
            </p:nvSpPr>
            <p:spPr bwMode="auto">
              <a:xfrm flipV="1">
                <a:off x="6948" y="3768"/>
                <a:ext cx="0" cy="17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8863" name="Line 47"/>
              <p:cNvSpPr>
                <a:spLocks noChangeShapeType="1"/>
              </p:cNvSpPr>
              <p:nvPr/>
            </p:nvSpPr>
            <p:spPr bwMode="auto">
              <a:xfrm flipV="1">
                <a:off x="7815" y="3768"/>
                <a:ext cx="0" cy="17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418864" name="Group 48"/>
              <p:cNvGrpSpPr>
                <a:grpSpLocks/>
              </p:cNvGrpSpPr>
              <p:nvPr/>
            </p:nvGrpSpPr>
            <p:grpSpPr bwMode="auto">
              <a:xfrm>
                <a:off x="7118" y="3843"/>
                <a:ext cx="511" cy="91"/>
                <a:chOff x="7118" y="3768"/>
                <a:chExt cx="511" cy="179"/>
              </a:xfrm>
            </p:grpSpPr>
            <p:sp>
              <p:nvSpPr>
                <p:cNvPr id="418865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7629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8866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7459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8867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7288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8868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7118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418869" name="Text Box 53"/>
            <p:cNvSpPr txBox="1">
              <a:spLocks noChangeArrowheads="1"/>
            </p:cNvSpPr>
            <p:nvPr/>
          </p:nvSpPr>
          <p:spPr bwMode="auto">
            <a:xfrm>
              <a:off x="6815" y="4020"/>
              <a:ext cx="1100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sz="1000"/>
                <a:t>0.5 m</a:t>
              </a:r>
              <a:r>
                <a:rPr lang="ru-RU" sz="1000"/>
                <a:t>m</a:t>
              </a:r>
              <a:endParaRPr lang="ru-RU" sz="2400"/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54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3D6CF7-AFCF-4599-8607-5219DF5FD8B9}" type="slidenum">
              <a:rPr lang="en-GB"/>
              <a:pPr/>
              <a:t>11</a:t>
            </a:fld>
            <a:endParaRPr lang="en-GB"/>
          </a:p>
        </p:txBody>
      </p:sp>
      <p:pic>
        <p:nvPicPr>
          <p:cNvPr id="52" name="Picture 7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49250" y="6200775"/>
            <a:ext cx="54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2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4136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tIns="360000" anchor="t"/>
          <a:lstStyle/>
          <a:p>
            <a:pPr>
              <a:lnSpc>
                <a:spcPct val="80000"/>
              </a:lnSpc>
            </a:pPr>
            <a:r>
              <a:rPr lang="en-GB"/>
              <a:t>Experimental results</a:t>
            </a:r>
            <a:r>
              <a:rPr lang="ru-RU"/>
              <a:t> </a:t>
            </a:r>
            <a:r>
              <a:rPr lang="en-US"/>
              <a:t>of Galakhov microfurnace</a:t>
            </a:r>
            <a:endParaRPr lang="ru-RU"/>
          </a:p>
        </p:txBody>
      </p:sp>
      <p:sp>
        <p:nvSpPr>
          <p:cNvPr id="422915" name="Rectangle 3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22916" name="Rectangle 4"/>
          <p:cNvSpPr>
            <a:spLocks noChangeArrowheads="1"/>
          </p:cNvSpPr>
          <p:nvPr/>
        </p:nvSpPr>
        <p:spPr bwMode="auto">
          <a:xfrm>
            <a:off x="115888" y="885825"/>
            <a:ext cx="3263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99"/>
                </a:solidFill>
              </a:rPr>
              <a:t>L</a:t>
            </a:r>
            <a:r>
              <a:rPr lang="ru-RU" sz="2000">
                <a:solidFill>
                  <a:srgbClr val="000099"/>
                </a:solidFill>
              </a:rPr>
              <a:t>ongitudinal section</a:t>
            </a:r>
            <a:r>
              <a:rPr lang="en-US" sz="2000">
                <a:solidFill>
                  <a:srgbClr val="000099"/>
                </a:solidFill>
              </a:rPr>
              <a:t> </a:t>
            </a:r>
          </a:p>
          <a:p>
            <a:r>
              <a:rPr lang="en-US" sz="2000">
                <a:solidFill>
                  <a:srgbClr val="000099"/>
                </a:solidFill>
              </a:rPr>
              <a:t>of the crucible</a:t>
            </a:r>
            <a:endParaRPr lang="ru-RU" sz="2000">
              <a:solidFill>
                <a:srgbClr val="000099"/>
              </a:solidFill>
            </a:endParaRPr>
          </a:p>
        </p:txBody>
      </p:sp>
      <p:sp>
        <p:nvSpPr>
          <p:cNvPr id="422917" name="Rectangle 5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22919" name="Rectangle 7"/>
          <p:cNvSpPr>
            <a:spLocks noChangeArrowheads="1"/>
          </p:cNvSpPr>
          <p:nvPr/>
        </p:nvSpPr>
        <p:spPr bwMode="auto">
          <a:xfrm>
            <a:off x="390525" y="4779963"/>
            <a:ext cx="25781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>
                <a:solidFill>
                  <a:srgbClr val="000099"/>
                </a:solidFill>
              </a:rPr>
              <a:t>GPRS 2</a:t>
            </a:r>
            <a:endParaRPr lang="en-GB" sz="2000"/>
          </a:p>
          <a:p>
            <a:r>
              <a:rPr lang="en-US" sz="2000">
                <a:solidFill>
                  <a:srgbClr val="000099"/>
                </a:solidFill>
              </a:rPr>
              <a:t>2080</a:t>
            </a:r>
            <a:r>
              <a:rPr lang="en-GB" sz="2000">
                <a:solidFill>
                  <a:srgbClr val="000099"/>
                </a:solidFill>
                <a:sym typeface="Symbol" pitchFamily="18" charset="2"/>
              </a:rPr>
              <a:t>C </a:t>
            </a:r>
            <a:r>
              <a:rPr lang="en-US" sz="2000">
                <a:solidFill>
                  <a:srgbClr val="000099"/>
                </a:solidFill>
              </a:rPr>
              <a:t>5 min </a:t>
            </a:r>
            <a:endParaRPr lang="en-GB" sz="2000">
              <a:solidFill>
                <a:srgbClr val="000099"/>
              </a:solidFill>
              <a:sym typeface="Symbol" pitchFamily="18" charset="2"/>
            </a:endParaRPr>
          </a:p>
          <a:p>
            <a:r>
              <a:rPr lang="en-US" sz="2000">
                <a:solidFill>
                  <a:srgbClr val="000099"/>
                </a:solidFill>
              </a:rPr>
              <a:t>just above monotectic</a:t>
            </a:r>
            <a:endParaRPr lang="ru-RU" sz="2000">
              <a:solidFill>
                <a:srgbClr val="000099"/>
              </a:solidFill>
            </a:endParaRPr>
          </a:p>
        </p:txBody>
      </p:sp>
      <p:sp>
        <p:nvSpPr>
          <p:cNvPr id="422921" name="Rectangle 9"/>
          <p:cNvSpPr>
            <a:spLocks noChangeArrowheads="1"/>
          </p:cNvSpPr>
          <p:nvPr/>
        </p:nvSpPr>
        <p:spPr bwMode="auto">
          <a:xfrm>
            <a:off x="3933825" y="827088"/>
            <a:ext cx="4440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99"/>
                </a:solidFill>
              </a:rPr>
              <a:t>Fragment of the cooled specimen</a:t>
            </a:r>
            <a:endParaRPr lang="ru-RU" sz="2000">
              <a:solidFill>
                <a:srgbClr val="000099"/>
              </a:solidFill>
            </a:endParaRPr>
          </a:p>
        </p:txBody>
      </p:sp>
      <p:sp>
        <p:nvSpPr>
          <p:cNvPr id="422922" name="Rectangle 10"/>
          <p:cNvSpPr>
            <a:spLocks noChangeArrowheads="1"/>
          </p:cNvSpPr>
          <p:nvPr/>
        </p:nvSpPr>
        <p:spPr bwMode="auto">
          <a:xfrm>
            <a:off x="5241925" y="5327650"/>
            <a:ext cx="2816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>
                <a:solidFill>
                  <a:srgbClr val="000099"/>
                </a:solidFill>
              </a:rPr>
              <a:t>Cooled heavy liquid</a:t>
            </a:r>
            <a:endParaRPr lang="ru-RU" sz="2000">
              <a:solidFill>
                <a:srgbClr val="000099"/>
              </a:solidFill>
            </a:endParaRPr>
          </a:p>
        </p:txBody>
      </p:sp>
      <p:pic>
        <p:nvPicPr>
          <p:cNvPr id="422923" name="Picture 11" descr="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673225"/>
            <a:ext cx="2698750" cy="269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924" name="Picture 12" descr="7-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60475"/>
            <a:ext cx="227330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2925" name="Rectangle 13"/>
          <p:cNvSpPr>
            <a:spLocks noChangeArrowheads="1"/>
          </p:cNvSpPr>
          <p:nvPr/>
        </p:nvSpPr>
        <p:spPr bwMode="auto">
          <a:xfrm>
            <a:off x="2268538" y="3432175"/>
            <a:ext cx="192087" cy="192088"/>
          </a:xfrm>
          <a:prstGeom prst="rect">
            <a:avLst/>
          </a:prstGeom>
          <a:solidFill>
            <a:schemeClr val="accent1">
              <a:alpha val="39999"/>
            </a:schemeClr>
          </a:solidFill>
          <a:ln w="12700" algn="ctr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2926" name="Line 14"/>
          <p:cNvSpPr>
            <a:spLocks noChangeShapeType="1"/>
          </p:cNvSpPr>
          <p:nvPr/>
        </p:nvSpPr>
        <p:spPr bwMode="auto">
          <a:xfrm flipV="1">
            <a:off x="2449513" y="2754313"/>
            <a:ext cx="1358900" cy="7683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422927" name="Picture 15" descr="7-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97188"/>
            <a:ext cx="2397125" cy="239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2928" name="Rectangle 16"/>
          <p:cNvSpPr>
            <a:spLocks noChangeArrowheads="1"/>
          </p:cNvSpPr>
          <p:nvPr/>
        </p:nvSpPr>
        <p:spPr bwMode="auto">
          <a:xfrm>
            <a:off x="1873250" y="3814763"/>
            <a:ext cx="192088" cy="192087"/>
          </a:xfrm>
          <a:prstGeom prst="rect">
            <a:avLst/>
          </a:prstGeom>
          <a:solidFill>
            <a:schemeClr val="accent1">
              <a:alpha val="39999"/>
            </a:schemeClr>
          </a:solidFill>
          <a:ln w="12700" algn="ctr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2929" name="Line 17"/>
          <p:cNvSpPr>
            <a:spLocks noChangeShapeType="1"/>
          </p:cNvSpPr>
          <p:nvPr/>
        </p:nvSpPr>
        <p:spPr bwMode="auto">
          <a:xfrm>
            <a:off x="2066925" y="3917950"/>
            <a:ext cx="4248150" cy="5080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2" name="Rectangle 20"/>
          <p:cNvSpPr>
            <a:spLocks noChangeArrowheads="1"/>
          </p:cNvSpPr>
          <p:nvPr/>
        </p:nvSpPr>
        <p:spPr bwMode="auto">
          <a:xfrm>
            <a:off x="6226175" y="1441450"/>
            <a:ext cx="2597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>
                <a:solidFill>
                  <a:srgbClr val="000099"/>
                </a:solidFill>
              </a:rPr>
              <a:t>Cooled light liquid</a:t>
            </a:r>
            <a:endParaRPr lang="ru-RU" sz="2000">
              <a:solidFill>
                <a:srgbClr val="000099"/>
              </a:solidFill>
            </a:endParaRPr>
          </a:p>
        </p:txBody>
      </p:sp>
      <p:sp>
        <p:nvSpPr>
          <p:cNvPr id="422933" name="Rectangle 21"/>
          <p:cNvSpPr>
            <a:spLocks noChangeArrowheads="1"/>
          </p:cNvSpPr>
          <p:nvPr/>
        </p:nvSpPr>
        <p:spPr bwMode="auto">
          <a:xfrm>
            <a:off x="2386013" y="4614863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>
                <a:solidFill>
                  <a:srgbClr val="000099"/>
                </a:solidFill>
              </a:rPr>
              <a:t>Mo crucible</a:t>
            </a:r>
            <a:endParaRPr lang="ru-RU" sz="2000">
              <a:solidFill>
                <a:srgbClr val="000099"/>
              </a:solidFill>
            </a:endParaRPr>
          </a:p>
        </p:txBody>
      </p:sp>
      <p:sp>
        <p:nvSpPr>
          <p:cNvPr id="422934" name="Line 22"/>
          <p:cNvSpPr>
            <a:spLocks noChangeShapeType="1"/>
          </p:cNvSpPr>
          <p:nvPr/>
        </p:nvSpPr>
        <p:spPr bwMode="auto">
          <a:xfrm flipH="1" flipV="1">
            <a:off x="554038" y="4184650"/>
            <a:ext cx="2173287" cy="5842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422935" name="Group 23"/>
          <p:cNvGrpSpPr>
            <a:grpSpLocks/>
          </p:cNvGrpSpPr>
          <p:nvPr/>
        </p:nvGrpSpPr>
        <p:grpSpPr bwMode="auto">
          <a:xfrm>
            <a:off x="5618163" y="3579813"/>
            <a:ext cx="536575" cy="319087"/>
            <a:chOff x="6815" y="3813"/>
            <a:chExt cx="1100" cy="559"/>
          </a:xfrm>
        </p:grpSpPr>
        <p:grpSp>
          <p:nvGrpSpPr>
            <p:cNvPr id="422936" name="Group 24"/>
            <p:cNvGrpSpPr>
              <a:grpSpLocks/>
            </p:cNvGrpSpPr>
            <p:nvPr/>
          </p:nvGrpSpPr>
          <p:grpSpPr bwMode="auto">
            <a:xfrm>
              <a:off x="6948" y="3813"/>
              <a:ext cx="880" cy="179"/>
              <a:chOff x="6948" y="3768"/>
              <a:chExt cx="880" cy="179"/>
            </a:xfrm>
          </p:grpSpPr>
          <p:sp>
            <p:nvSpPr>
              <p:cNvPr id="422937" name="Line 25"/>
              <p:cNvSpPr>
                <a:spLocks noChangeShapeType="1"/>
              </p:cNvSpPr>
              <p:nvPr/>
            </p:nvSpPr>
            <p:spPr bwMode="auto">
              <a:xfrm>
                <a:off x="6948" y="3947"/>
                <a:ext cx="88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2938" name="Line 26"/>
              <p:cNvSpPr>
                <a:spLocks noChangeShapeType="1"/>
              </p:cNvSpPr>
              <p:nvPr/>
            </p:nvSpPr>
            <p:spPr bwMode="auto">
              <a:xfrm flipV="1">
                <a:off x="6948" y="3768"/>
                <a:ext cx="0" cy="17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2939" name="Line 27"/>
              <p:cNvSpPr>
                <a:spLocks noChangeShapeType="1"/>
              </p:cNvSpPr>
              <p:nvPr/>
            </p:nvSpPr>
            <p:spPr bwMode="auto">
              <a:xfrm flipV="1">
                <a:off x="7815" y="3768"/>
                <a:ext cx="0" cy="17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422940" name="Group 28"/>
              <p:cNvGrpSpPr>
                <a:grpSpLocks/>
              </p:cNvGrpSpPr>
              <p:nvPr/>
            </p:nvGrpSpPr>
            <p:grpSpPr bwMode="auto">
              <a:xfrm>
                <a:off x="7118" y="3843"/>
                <a:ext cx="511" cy="91"/>
                <a:chOff x="7118" y="3768"/>
                <a:chExt cx="511" cy="179"/>
              </a:xfrm>
            </p:grpSpPr>
            <p:sp>
              <p:nvSpPr>
                <p:cNvPr id="422941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7629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2942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7459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2943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7288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2944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7118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422945" name="Text Box 33"/>
            <p:cNvSpPr txBox="1">
              <a:spLocks noChangeArrowheads="1"/>
            </p:cNvSpPr>
            <p:nvPr/>
          </p:nvSpPr>
          <p:spPr bwMode="auto">
            <a:xfrm>
              <a:off x="6815" y="4020"/>
              <a:ext cx="1100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sz="1000"/>
                <a:t>50 </a:t>
              </a:r>
              <a:r>
                <a:rPr lang="en-US" sz="1000">
                  <a:sym typeface="Symbol" pitchFamily="18" charset="2"/>
                </a:rPr>
                <a:t></a:t>
              </a:r>
              <a:r>
                <a:rPr lang="ru-RU" sz="1000"/>
                <a:t>m</a:t>
              </a:r>
              <a:endParaRPr lang="ru-RU" sz="2400"/>
            </a:p>
          </p:txBody>
        </p:sp>
      </p:grpSp>
      <p:grpSp>
        <p:nvGrpSpPr>
          <p:cNvPr id="422946" name="Group 34"/>
          <p:cNvGrpSpPr>
            <a:grpSpLocks/>
          </p:cNvGrpSpPr>
          <p:nvPr/>
        </p:nvGrpSpPr>
        <p:grpSpPr bwMode="auto">
          <a:xfrm>
            <a:off x="8161338" y="5313363"/>
            <a:ext cx="536575" cy="319087"/>
            <a:chOff x="6815" y="3813"/>
            <a:chExt cx="1100" cy="559"/>
          </a:xfrm>
        </p:grpSpPr>
        <p:grpSp>
          <p:nvGrpSpPr>
            <p:cNvPr id="422947" name="Group 35"/>
            <p:cNvGrpSpPr>
              <a:grpSpLocks/>
            </p:cNvGrpSpPr>
            <p:nvPr/>
          </p:nvGrpSpPr>
          <p:grpSpPr bwMode="auto">
            <a:xfrm>
              <a:off x="6948" y="3813"/>
              <a:ext cx="880" cy="179"/>
              <a:chOff x="6948" y="3768"/>
              <a:chExt cx="880" cy="179"/>
            </a:xfrm>
          </p:grpSpPr>
          <p:sp>
            <p:nvSpPr>
              <p:cNvPr id="422948" name="Line 36"/>
              <p:cNvSpPr>
                <a:spLocks noChangeShapeType="1"/>
              </p:cNvSpPr>
              <p:nvPr/>
            </p:nvSpPr>
            <p:spPr bwMode="auto">
              <a:xfrm>
                <a:off x="6948" y="3947"/>
                <a:ext cx="88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2949" name="Line 37"/>
              <p:cNvSpPr>
                <a:spLocks noChangeShapeType="1"/>
              </p:cNvSpPr>
              <p:nvPr/>
            </p:nvSpPr>
            <p:spPr bwMode="auto">
              <a:xfrm flipV="1">
                <a:off x="6948" y="3768"/>
                <a:ext cx="0" cy="17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2950" name="Line 38"/>
              <p:cNvSpPr>
                <a:spLocks noChangeShapeType="1"/>
              </p:cNvSpPr>
              <p:nvPr/>
            </p:nvSpPr>
            <p:spPr bwMode="auto">
              <a:xfrm flipV="1">
                <a:off x="7815" y="3768"/>
                <a:ext cx="0" cy="17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422951" name="Group 39"/>
              <p:cNvGrpSpPr>
                <a:grpSpLocks/>
              </p:cNvGrpSpPr>
              <p:nvPr/>
            </p:nvGrpSpPr>
            <p:grpSpPr bwMode="auto">
              <a:xfrm>
                <a:off x="7118" y="3843"/>
                <a:ext cx="511" cy="91"/>
                <a:chOff x="7118" y="3768"/>
                <a:chExt cx="511" cy="179"/>
              </a:xfrm>
            </p:grpSpPr>
            <p:sp>
              <p:nvSpPr>
                <p:cNvPr id="422952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7629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2953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7459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2954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7288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2955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7118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422956" name="Text Box 44"/>
            <p:cNvSpPr txBox="1">
              <a:spLocks noChangeArrowheads="1"/>
            </p:cNvSpPr>
            <p:nvPr/>
          </p:nvSpPr>
          <p:spPr bwMode="auto">
            <a:xfrm>
              <a:off x="6815" y="4020"/>
              <a:ext cx="1100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sz="1000"/>
                <a:t>60 </a:t>
              </a:r>
              <a:r>
                <a:rPr lang="en-US" sz="1000">
                  <a:sym typeface="Symbol" pitchFamily="18" charset="2"/>
                </a:rPr>
                <a:t></a:t>
              </a:r>
              <a:r>
                <a:rPr lang="ru-RU" sz="1000"/>
                <a:t>m</a:t>
              </a:r>
              <a:endParaRPr lang="ru-RU" sz="2400"/>
            </a:p>
          </p:txBody>
        </p:sp>
      </p:grpSp>
      <p:grpSp>
        <p:nvGrpSpPr>
          <p:cNvPr id="422957" name="Group 45"/>
          <p:cNvGrpSpPr>
            <a:grpSpLocks/>
          </p:cNvGrpSpPr>
          <p:nvPr/>
        </p:nvGrpSpPr>
        <p:grpSpPr bwMode="auto">
          <a:xfrm>
            <a:off x="2589213" y="4384675"/>
            <a:ext cx="536575" cy="319088"/>
            <a:chOff x="6815" y="3813"/>
            <a:chExt cx="1100" cy="559"/>
          </a:xfrm>
        </p:grpSpPr>
        <p:grpSp>
          <p:nvGrpSpPr>
            <p:cNvPr id="422958" name="Group 46"/>
            <p:cNvGrpSpPr>
              <a:grpSpLocks/>
            </p:cNvGrpSpPr>
            <p:nvPr/>
          </p:nvGrpSpPr>
          <p:grpSpPr bwMode="auto">
            <a:xfrm>
              <a:off x="6948" y="3813"/>
              <a:ext cx="880" cy="179"/>
              <a:chOff x="6948" y="3768"/>
              <a:chExt cx="880" cy="179"/>
            </a:xfrm>
          </p:grpSpPr>
          <p:sp>
            <p:nvSpPr>
              <p:cNvPr id="422959" name="Line 47"/>
              <p:cNvSpPr>
                <a:spLocks noChangeShapeType="1"/>
              </p:cNvSpPr>
              <p:nvPr/>
            </p:nvSpPr>
            <p:spPr bwMode="auto">
              <a:xfrm>
                <a:off x="6948" y="3947"/>
                <a:ext cx="88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2960" name="Line 48"/>
              <p:cNvSpPr>
                <a:spLocks noChangeShapeType="1"/>
              </p:cNvSpPr>
              <p:nvPr/>
            </p:nvSpPr>
            <p:spPr bwMode="auto">
              <a:xfrm flipV="1">
                <a:off x="6948" y="3768"/>
                <a:ext cx="0" cy="17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2961" name="Line 49"/>
              <p:cNvSpPr>
                <a:spLocks noChangeShapeType="1"/>
              </p:cNvSpPr>
              <p:nvPr/>
            </p:nvSpPr>
            <p:spPr bwMode="auto">
              <a:xfrm flipV="1">
                <a:off x="7815" y="3768"/>
                <a:ext cx="0" cy="17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422962" name="Group 50"/>
              <p:cNvGrpSpPr>
                <a:grpSpLocks/>
              </p:cNvGrpSpPr>
              <p:nvPr/>
            </p:nvGrpSpPr>
            <p:grpSpPr bwMode="auto">
              <a:xfrm>
                <a:off x="7118" y="3843"/>
                <a:ext cx="511" cy="91"/>
                <a:chOff x="7118" y="3768"/>
                <a:chExt cx="511" cy="179"/>
              </a:xfrm>
            </p:grpSpPr>
            <p:sp>
              <p:nvSpPr>
                <p:cNvPr id="422963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7629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2964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7459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2965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7288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2966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7118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422967" name="Text Box 55"/>
            <p:cNvSpPr txBox="1">
              <a:spLocks noChangeArrowheads="1"/>
            </p:cNvSpPr>
            <p:nvPr/>
          </p:nvSpPr>
          <p:spPr bwMode="auto">
            <a:xfrm>
              <a:off x="6815" y="4020"/>
              <a:ext cx="1100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sz="1000"/>
                <a:t>0.7 m</a:t>
              </a:r>
              <a:r>
                <a:rPr lang="ru-RU" sz="1000"/>
                <a:t>m</a:t>
              </a:r>
              <a:endParaRPr lang="ru-RU" sz="2400"/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54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E4CB28-EA16-4075-A640-93A194EE93ED}" type="slidenum">
              <a:rPr lang="en-GB"/>
              <a:pPr/>
              <a:t>12</a:t>
            </a:fld>
            <a:endParaRPr lang="en-GB"/>
          </a:p>
        </p:txBody>
      </p:sp>
      <p:pic>
        <p:nvPicPr>
          <p:cNvPr id="52" name="Picture 7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49250" y="6200775"/>
            <a:ext cx="54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4978" name="Picture 18" descr="8-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2913063"/>
            <a:ext cx="2374900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4977" name="Picture 17" descr="8-7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8" y="1265238"/>
            <a:ext cx="2262187" cy="226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4976" name="Picture 16" descr="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679575"/>
            <a:ext cx="2698750" cy="269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4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4136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tIns="360000" anchor="t"/>
          <a:lstStyle/>
          <a:p>
            <a:pPr>
              <a:lnSpc>
                <a:spcPct val="80000"/>
              </a:lnSpc>
            </a:pPr>
            <a:r>
              <a:rPr lang="en-GB"/>
              <a:t>Experimental results</a:t>
            </a:r>
            <a:r>
              <a:rPr lang="ru-RU"/>
              <a:t> </a:t>
            </a:r>
            <a:r>
              <a:rPr lang="en-US"/>
              <a:t>of Galakhov microfurnace</a:t>
            </a:r>
            <a:endParaRPr lang="ru-RU"/>
          </a:p>
        </p:txBody>
      </p:sp>
      <p:sp>
        <p:nvSpPr>
          <p:cNvPr id="424963" name="Rectangle 3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24964" name="Rectangle 4"/>
          <p:cNvSpPr>
            <a:spLocks noChangeArrowheads="1"/>
          </p:cNvSpPr>
          <p:nvPr/>
        </p:nvSpPr>
        <p:spPr bwMode="auto">
          <a:xfrm>
            <a:off x="115888" y="885825"/>
            <a:ext cx="3263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99"/>
                </a:solidFill>
              </a:rPr>
              <a:t>L</a:t>
            </a:r>
            <a:r>
              <a:rPr lang="ru-RU" sz="2000">
                <a:solidFill>
                  <a:srgbClr val="000099"/>
                </a:solidFill>
              </a:rPr>
              <a:t>ongitudinal section</a:t>
            </a:r>
            <a:r>
              <a:rPr lang="en-US" sz="2000">
                <a:solidFill>
                  <a:srgbClr val="000099"/>
                </a:solidFill>
              </a:rPr>
              <a:t> </a:t>
            </a:r>
          </a:p>
          <a:p>
            <a:r>
              <a:rPr lang="en-US" sz="2000">
                <a:solidFill>
                  <a:srgbClr val="000099"/>
                </a:solidFill>
              </a:rPr>
              <a:t>of the crucible</a:t>
            </a:r>
            <a:endParaRPr lang="ru-RU" sz="2000">
              <a:solidFill>
                <a:srgbClr val="000099"/>
              </a:solidFill>
            </a:endParaRPr>
          </a:p>
        </p:txBody>
      </p:sp>
      <p:sp>
        <p:nvSpPr>
          <p:cNvPr id="424965" name="Rectangle 5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24966" name="Rectangle 6"/>
          <p:cNvSpPr>
            <a:spLocks noChangeArrowheads="1"/>
          </p:cNvSpPr>
          <p:nvPr/>
        </p:nvSpPr>
        <p:spPr bwMode="auto">
          <a:xfrm>
            <a:off x="390525" y="4779963"/>
            <a:ext cx="25781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>
                <a:solidFill>
                  <a:srgbClr val="000099"/>
                </a:solidFill>
              </a:rPr>
              <a:t>GPRS 3</a:t>
            </a:r>
            <a:endParaRPr lang="en-GB" sz="2000"/>
          </a:p>
          <a:p>
            <a:r>
              <a:rPr lang="en-US" sz="2000">
                <a:solidFill>
                  <a:srgbClr val="000099"/>
                </a:solidFill>
              </a:rPr>
              <a:t>2080</a:t>
            </a:r>
            <a:r>
              <a:rPr lang="en-GB" sz="2000">
                <a:solidFill>
                  <a:srgbClr val="000099"/>
                </a:solidFill>
                <a:sym typeface="Symbol" pitchFamily="18" charset="2"/>
              </a:rPr>
              <a:t>C </a:t>
            </a:r>
            <a:r>
              <a:rPr lang="en-US" sz="2000">
                <a:solidFill>
                  <a:srgbClr val="000099"/>
                </a:solidFill>
              </a:rPr>
              <a:t>10 min </a:t>
            </a:r>
            <a:endParaRPr lang="en-GB" sz="2000">
              <a:solidFill>
                <a:srgbClr val="000099"/>
              </a:solidFill>
              <a:sym typeface="Symbol" pitchFamily="18" charset="2"/>
            </a:endParaRPr>
          </a:p>
          <a:p>
            <a:r>
              <a:rPr lang="en-US" sz="2000">
                <a:solidFill>
                  <a:srgbClr val="000099"/>
                </a:solidFill>
              </a:rPr>
              <a:t>just above monotectic</a:t>
            </a:r>
            <a:endParaRPr lang="ru-RU" sz="2000">
              <a:solidFill>
                <a:srgbClr val="000099"/>
              </a:solidFill>
            </a:endParaRPr>
          </a:p>
        </p:txBody>
      </p:sp>
      <p:sp>
        <p:nvSpPr>
          <p:cNvPr id="424967" name="Rectangle 7"/>
          <p:cNvSpPr>
            <a:spLocks noChangeArrowheads="1"/>
          </p:cNvSpPr>
          <p:nvPr/>
        </p:nvSpPr>
        <p:spPr bwMode="auto">
          <a:xfrm>
            <a:off x="3933825" y="827088"/>
            <a:ext cx="4440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99"/>
                </a:solidFill>
              </a:rPr>
              <a:t>Fragment of the cooled specimen</a:t>
            </a:r>
            <a:endParaRPr lang="ru-RU" sz="2000">
              <a:solidFill>
                <a:srgbClr val="000099"/>
              </a:solidFill>
            </a:endParaRPr>
          </a:p>
        </p:txBody>
      </p:sp>
      <p:sp>
        <p:nvSpPr>
          <p:cNvPr id="424968" name="Rectangle 8"/>
          <p:cNvSpPr>
            <a:spLocks noChangeArrowheads="1"/>
          </p:cNvSpPr>
          <p:nvPr/>
        </p:nvSpPr>
        <p:spPr bwMode="auto">
          <a:xfrm>
            <a:off x="4956175" y="5537200"/>
            <a:ext cx="344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>
                <a:solidFill>
                  <a:srgbClr val="000099"/>
                </a:solidFill>
              </a:rPr>
              <a:t>Cooled heavy liquid</a:t>
            </a:r>
            <a:endParaRPr lang="ru-RU" sz="2000">
              <a:solidFill>
                <a:srgbClr val="000099"/>
              </a:solidFill>
            </a:endParaRPr>
          </a:p>
        </p:txBody>
      </p:sp>
      <p:sp>
        <p:nvSpPr>
          <p:cNvPr id="424971" name="Rectangle 11"/>
          <p:cNvSpPr>
            <a:spLocks noChangeArrowheads="1"/>
          </p:cNvSpPr>
          <p:nvPr/>
        </p:nvSpPr>
        <p:spPr bwMode="auto">
          <a:xfrm>
            <a:off x="2517775" y="3014663"/>
            <a:ext cx="192088" cy="192087"/>
          </a:xfrm>
          <a:prstGeom prst="rect">
            <a:avLst/>
          </a:prstGeom>
          <a:solidFill>
            <a:schemeClr val="accent1">
              <a:alpha val="39999"/>
            </a:schemeClr>
          </a:solidFill>
          <a:ln w="12700" algn="ctr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4972" name="Line 12"/>
          <p:cNvSpPr>
            <a:spLocks noChangeShapeType="1"/>
          </p:cNvSpPr>
          <p:nvPr/>
        </p:nvSpPr>
        <p:spPr bwMode="auto">
          <a:xfrm flipV="1">
            <a:off x="2743200" y="2743200"/>
            <a:ext cx="1120775" cy="35083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974" name="Rectangle 14"/>
          <p:cNvSpPr>
            <a:spLocks noChangeAspect="1" noChangeArrowheads="1"/>
          </p:cNvSpPr>
          <p:nvPr/>
        </p:nvSpPr>
        <p:spPr bwMode="auto">
          <a:xfrm>
            <a:off x="1771650" y="3432175"/>
            <a:ext cx="385763" cy="385763"/>
          </a:xfrm>
          <a:prstGeom prst="rect">
            <a:avLst/>
          </a:prstGeom>
          <a:solidFill>
            <a:schemeClr val="accent1">
              <a:alpha val="39999"/>
            </a:schemeClr>
          </a:solidFill>
          <a:ln w="12700" algn="ctr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4975" name="Line 15"/>
          <p:cNvSpPr>
            <a:spLocks noChangeShapeType="1"/>
          </p:cNvSpPr>
          <p:nvPr/>
        </p:nvSpPr>
        <p:spPr bwMode="auto">
          <a:xfrm>
            <a:off x="2168525" y="3624263"/>
            <a:ext cx="4146550" cy="80168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979" name="Rectangle 19"/>
          <p:cNvSpPr>
            <a:spLocks noChangeArrowheads="1"/>
          </p:cNvSpPr>
          <p:nvPr/>
        </p:nvSpPr>
        <p:spPr bwMode="auto">
          <a:xfrm>
            <a:off x="6154738" y="1428750"/>
            <a:ext cx="272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>
                <a:solidFill>
                  <a:srgbClr val="000099"/>
                </a:solidFill>
              </a:rPr>
              <a:t>Cooled light liquid</a:t>
            </a:r>
            <a:endParaRPr lang="ru-RU" sz="2000">
              <a:solidFill>
                <a:srgbClr val="000099"/>
              </a:solidFill>
            </a:endParaRPr>
          </a:p>
        </p:txBody>
      </p:sp>
      <p:sp>
        <p:nvSpPr>
          <p:cNvPr id="424980" name="Rectangle 20"/>
          <p:cNvSpPr>
            <a:spLocks noChangeArrowheads="1"/>
          </p:cNvSpPr>
          <p:nvPr/>
        </p:nvSpPr>
        <p:spPr bwMode="auto">
          <a:xfrm>
            <a:off x="2327275" y="4619625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>
                <a:solidFill>
                  <a:srgbClr val="000099"/>
                </a:solidFill>
              </a:rPr>
              <a:t>Mo crucible</a:t>
            </a:r>
            <a:endParaRPr lang="ru-RU" sz="2000">
              <a:solidFill>
                <a:srgbClr val="000099"/>
              </a:solidFill>
            </a:endParaRPr>
          </a:p>
        </p:txBody>
      </p:sp>
      <p:sp>
        <p:nvSpPr>
          <p:cNvPr id="424981" name="Line 21"/>
          <p:cNvSpPr>
            <a:spLocks noChangeShapeType="1"/>
          </p:cNvSpPr>
          <p:nvPr/>
        </p:nvSpPr>
        <p:spPr bwMode="auto">
          <a:xfrm flipH="1" flipV="1">
            <a:off x="2189163" y="4156075"/>
            <a:ext cx="476250" cy="63023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424982" name="Group 22"/>
          <p:cNvGrpSpPr>
            <a:grpSpLocks/>
          </p:cNvGrpSpPr>
          <p:nvPr/>
        </p:nvGrpSpPr>
        <p:grpSpPr bwMode="auto">
          <a:xfrm>
            <a:off x="5592763" y="3579813"/>
            <a:ext cx="536575" cy="319087"/>
            <a:chOff x="6815" y="3813"/>
            <a:chExt cx="1100" cy="559"/>
          </a:xfrm>
        </p:grpSpPr>
        <p:grpSp>
          <p:nvGrpSpPr>
            <p:cNvPr id="424983" name="Group 23"/>
            <p:cNvGrpSpPr>
              <a:grpSpLocks/>
            </p:cNvGrpSpPr>
            <p:nvPr/>
          </p:nvGrpSpPr>
          <p:grpSpPr bwMode="auto">
            <a:xfrm>
              <a:off x="6948" y="3813"/>
              <a:ext cx="880" cy="179"/>
              <a:chOff x="6948" y="3768"/>
              <a:chExt cx="880" cy="179"/>
            </a:xfrm>
          </p:grpSpPr>
          <p:sp>
            <p:nvSpPr>
              <p:cNvPr id="424984" name="Line 24"/>
              <p:cNvSpPr>
                <a:spLocks noChangeShapeType="1"/>
              </p:cNvSpPr>
              <p:nvPr/>
            </p:nvSpPr>
            <p:spPr bwMode="auto">
              <a:xfrm>
                <a:off x="6948" y="3947"/>
                <a:ext cx="88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4985" name="Line 25"/>
              <p:cNvSpPr>
                <a:spLocks noChangeShapeType="1"/>
              </p:cNvSpPr>
              <p:nvPr/>
            </p:nvSpPr>
            <p:spPr bwMode="auto">
              <a:xfrm flipV="1">
                <a:off x="6948" y="3768"/>
                <a:ext cx="0" cy="17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4986" name="Line 26"/>
              <p:cNvSpPr>
                <a:spLocks noChangeShapeType="1"/>
              </p:cNvSpPr>
              <p:nvPr/>
            </p:nvSpPr>
            <p:spPr bwMode="auto">
              <a:xfrm flipV="1">
                <a:off x="7815" y="3768"/>
                <a:ext cx="0" cy="17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424987" name="Group 27"/>
              <p:cNvGrpSpPr>
                <a:grpSpLocks/>
              </p:cNvGrpSpPr>
              <p:nvPr/>
            </p:nvGrpSpPr>
            <p:grpSpPr bwMode="auto">
              <a:xfrm>
                <a:off x="7118" y="3843"/>
                <a:ext cx="511" cy="91"/>
                <a:chOff x="7118" y="3768"/>
                <a:chExt cx="511" cy="179"/>
              </a:xfrm>
            </p:grpSpPr>
            <p:sp>
              <p:nvSpPr>
                <p:cNvPr id="424988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7629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4989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7459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4990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7288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4991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7118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424992" name="Text Box 32"/>
            <p:cNvSpPr txBox="1">
              <a:spLocks noChangeArrowheads="1"/>
            </p:cNvSpPr>
            <p:nvPr/>
          </p:nvSpPr>
          <p:spPr bwMode="auto">
            <a:xfrm>
              <a:off x="6815" y="4020"/>
              <a:ext cx="1100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sz="1000"/>
                <a:t>30 </a:t>
              </a:r>
              <a:r>
                <a:rPr lang="en-US" sz="1000">
                  <a:sym typeface="Symbol" pitchFamily="18" charset="2"/>
                </a:rPr>
                <a:t></a:t>
              </a:r>
              <a:r>
                <a:rPr lang="ru-RU" sz="1000"/>
                <a:t>m</a:t>
              </a:r>
              <a:endParaRPr lang="ru-RU" sz="2400"/>
            </a:p>
          </p:txBody>
        </p:sp>
      </p:grpSp>
      <p:grpSp>
        <p:nvGrpSpPr>
          <p:cNvPr id="424993" name="Group 33"/>
          <p:cNvGrpSpPr>
            <a:grpSpLocks/>
          </p:cNvGrpSpPr>
          <p:nvPr/>
        </p:nvGrpSpPr>
        <p:grpSpPr bwMode="auto">
          <a:xfrm>
            <a:off x="2589213" y="4384675"/>
            <a:ext cx="536575" cy="319088"/>
            <a:chOff x="6815" y="3813"/>
            <a:chExt cx="1100" cy="559"/>
          </a:xfrm>
        </p:grpSpPr>
        <p:grpSp>
          <p:nvGrpSpPr>
            <p:cNvPr id="424994" name="Group 34"/>
            <p:cNvGrpSpPr>
              <a:grpSpLocks/>
            </p:cNvGrpSpPr>
            <p:nvPr/>
          </p:nvGrpSpPr>
          <p:grpSpPr bwMode="auto">
            <a:xfrm>
              <a:off x="6948" y="3813"/>
              <a:ext cx="880" cy="179"/>
              <a:chOff x="6948" y="3768"/>
              <a:chExt cx="880" cy="179"/>
            </a:xfrm>
          </p:grpSpPr>
          <p:sp>
            <p:nvSpPr>
              <p:cNvPr id="424995" name="Line 35"/>
              <p:cNvSpPr>
                <a:spLocks noChangeShapeType="1"/>
              </p:cNvSpPr>
              <p:nvPr/>
            </p:nvSpPr>
            <p:spPr bwMode="auto">
              <a:xfrm>
                <a:off x="6948" y="3947"/>
                <a:ext cx="88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4996" name="Line 36"/>
              <p:cNvSpPr>
                <a:spLocks noChangeShapeType="1"/>
              </p:cNvSpPr>
              <p:nvPr/>
            </p:nvSpPr>
            <p:spPr bwMode="auto">
              <a:xfrm flipV="1">
                <a:off x="6948" y="3768"/>
                <a:ext cx="0" cy="17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4997" name="Line 37"/>
              <p:cNvSpPr>
                <a:spLocks noChangeShapeType="1"/>
              </p:cNvSpPr>
              <p:nvPr/>
            </p:nvSpPr>
            <p:spPr bwMode="auto">
              <a:xfrm flipV="1">
                <a:off x="7815" y="3768"/>
                <a:ext cx="0" cy="17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424998" name="Group 38"/>
              <p:cNvGrpSpPr>
                <a:grpSpLocks/>
              </p:cNvGrpSpPr>
              <p:nvPr/>
            </p:nvGrpSpPr>
            <p:grpSpPr bwMode="auto">
              <a:xfrm>
                <a:off x="7118" y="3843"/>
                <a:ext cx="511" cy="91"/>
                <a:chOff x="7118" y="3768"/>
                <a:chExt cx="511" cy="179"/>
              </a:xfrm>
            </p:grpSpPr>
            <p:sp>
              <p:nvSpPr>
                <p:cNvPr id="424999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629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5000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7459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5001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7288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5002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7118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425003" name="Text Box 43"/>
            <p:cNvSpPr txBox="1">
              <a:spLocks noChangeArrowheads="1"/>
            </p:cNvSpPr>
            <p:nvPr/>
          </p:nvSpPr>
          <p:spPr bwMode="auto">
            <a:xfrm>
              <a:off x="6815" y="4020"/>
              <a:ext cx="1100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sz="1000"/>
                <a:t>0.8 m</a:t>
              </a:r>
              <a:r>
                <a:rPr lang="ru-RU" sz="1000"/>
                <a:t>m</a:t>
              </a:r>
              <a:endParaRPr lang="ru-RU" sz="2400"/>
            </a:p>
          </p:txBody>
        </p:sp>
      </p:grpSp>
      <p:grpSp>
        <p:nvGrpSpPr>
          <p:cNvPr id="425004" name="Group 44"/>
          <p:cNvGrpSpPr>
            <a:grpSpLocks/>
          </p:cNvGrpSpPr>
          <p:nvPr/>
        </p:nvGrpSpPr>
        <p:grpSpPr bwMode="auto">
          <a:xfrm>
            <a:off x="8145463" y="5351463"/>
            <a:ext cx="536575" cy="319087"/>
            <a:chOff x="6815" y="3813"/>
            <a:chExt cx="1100" cy="559"/>
          </a:xfrm>
        </p:grpSpPr>
        <p:grpSp>
          <p:nvGrpSpPr>
            <p:cNvPr id="425005" name="Group 45"/>
            <p:cNvGrpSpPr>
              <a:grpSpLocks/>
            </p:cNvGrpSpPr>
            <p:nvPr/>
          </p:nvGrpSpPr>
          <p:grpSpPr bwMode="auto">
            <a:xfrm>
              <a:off x="6948" y="3813"/>
              <a:ext cx="880" cy="179"/>
              <a:chOff x="6948" y="3768"/>
              <a:chExt cx="880" cy="179"/>
            </a:xfrm>
          </p:grpSpPr>
          <p:sp>
            <p:nvSpPr>
              <p:cNvPr id="425006" name="Line 46"/>
              <p:cNvSpPr>
                <a:spLocks noChangeShapeType="1"/>
              </p:cNvSpPr>
              <p:nvPr/>
            </p:nvSpPr>
            <p:spPr bwMode="auto">
              <a:xfrm>
                <a:off x="6948" y="3947"/>
                <a:ext cx="88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5007" name="Line 47"/>
              <p:cNvSpPr>
                <a:spLocks noChangeShapeType="1"/>
              </p:cNvSpPr>
              <p:nvPr/>
            </p:nvSpPr>
            <p:spPr bwMode="auto">
              <a:xfrm flipV="1">
                <a:off x="6948" y="3768"/>
                <a:ext cx="0" cy="17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5008" name="Line 48"/>
              <p:cNvSpPr>
                <a:spLocks noChangeShapeType="1"/>
              </p:cNvSpPr>
              <p:nvPr/>
            </p:nvSpPr>
            <p:spPr bwMode="auto">
              <a:xfrm flipV="1">
                <a:off x="7815" y="3768"/>
                <a:ext cx="0" cy="17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425009" name="Group 49"/>
              <p:cNvGrpSpPr>
                <a:grpSpLocks/>
              </p:cNvGrpSpPr>
              <p:nvPr/>
            </p:nvGrpSpPr>
            <p:grpSpPr bwMode="auto">
              <a:xfrm>
                <a:off x="7118" y="3843"/>
                <a:ext cx="511" cy="91"/>
                <a:chOff x="7118" y="3768"/>
                <a:chExt cx="511" cy="179"/>
              </a:xfrm>
            </p:grpSpPr>
            <p:sp>
              <p:nvSpPr>
                <p:cNvPr id="425010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7629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5011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7459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5012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7288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5013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7118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425014" name="Text Box 54"/>
            <p:cNvSpPr txBox="1">
              <a:spLocks noChangeArrowheads="1"/>
            </p:cNvSpPr>
            <p:nvPr/>
          </p:nvSpPr>
          <p:spPr bwMode="auto">
            <a:xfrm>
              <a:off x="6815" y="4020"/>
              <a:ext cx="1100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sz="1000"/>
                <a:t>100 </a:t>
              </a:r>
              <a:r>
                <a:rPr lang="en-US" sz="1000">
                  <a:sym typeface="Symbol" pitchFamily="18" charset="2"/>
                </a:rPr>
                <a:t></a:t>
              </a:r>
              <a:r>
                <a:rPr lang="ru-RU" sz="1000"/>
                <a:t>m</a:t>
              </a:r>
              <a:endParaRPr lang="ru-RU" sz="2400"/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21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80CDE7-208A-445C-A1E4-7E80ACAA226C}" type="slidenum">
              <a:rPr lang="en-GB"/>
              <a:pPr/>
              <a:t>13</a:t>
            </a:fld>
            <a:endParaRPr lang="en-GB"/>
          </a:p>
        </p:txBody>
      </p:sp>
      <p:pic>
        <p:nvPicPr>
          <p:cNvPr id="19" name="Picture 7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49250" y="6200775"/>
            <a:ext cx="54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1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4136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tIns="360000" anchor="t"/>
          <a:lstStyle/>
          <a:p>
            <a:pPr>
              <a:lnSpc>
                <a:spcPct val="80000"/>
              </a:lnSpc>
            </a:pPr>
            <a:r>
              <a:rPr lang="en-GB"/>
              <a:t>Experimental results</a:t>
            </a:r>
            <a:r>
              <a:rPr lang="ru-RU"/>
              <a:t> </a:t>
            </a:r>
            <a:r>
              <a:rPr lang="en-US"/>
              <a:t>of Galakhov microfurnace</a:t>
            </a:r>
            <a:endParaRPr lang="ru-RU"/>
          </a:p>
        </p:txBody>
      </p:sp>
      <p:sp>
        <p:nvSpPr>
          <p:cNvPr id="431107" name="Rectangle 3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31109" name="Rectangle 5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31115" name="Rectangle 11"/>
          <p:cNvSpPr>
            <a:spLocks noChangeArrowheads="1"/>
          </p:cNvSpPr>
          <p:nvPr/>
        </p:nvSpPr>
        <p:spPr bwMode="auto">
          <a:xfrm>
            <a:off x="5391150" y="3333750"/>
            <a:ext cx="25781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>
                <a:solidFill>
                  <a:srgbClr val="000099"/>
                </a:solidFill>
              </a:rPr>
              <a:t>GPRS 2</a:t>
            </a:r>
            <a:endParaRPr lang="en-GB" sz="2000"/>
          </a:p>
          <a:p>
            <a:r>
              <a:rPr lang="en-US" sz="2000">
                <a:solidFill>
                  <a:srgbClr val="000099"/>
                </a:solidFill>
              </a:rPr>
              <a:t>2080</a:t>
            </a:r>
            <a:r>
              <a:rPr lang="en-GB" sz="2000">
                <a:solidFill>
                  <a:srgbClr val="000099"/>
                </a:solidFill>
                <a:sym typeface="Symbol" pitchFamily="18" charset="2"/>
              </a:rPr>
              <a:t>C </a:t>
            </a:r>
            <a:r>
              <a:rPr lang="en-US" sz="2000">
                <a:solidFill>
                  <a:srgbClr val="000099"/>
                </a:solidFill>
              </a:rPr>
              <a:t>5 min </a:t>
            </a:r>
            <a:endParaRPr lang="en-GB" sz="2000">
              <a:solidFill>
                <a:srgbClr val="000099"/>
              </a:solidFill>
              <a:sym typeface="Symbol" pitchFamily="18" charset="2"/>
            </a:endParaRPr>
          </a:p>
          <a:p>
            <a:endParaRPr lang="ru-RU" sz="2000">
              <a:solidFill>
                <a:srgbClr val="000099"/>
              </a:solidFill>
            </a:endParaRPr>
          </a:p>
        </p:txBody>
      </p:sp>
      <p:sp>
        <p:nvSpPr>
          <p:cNvPr id="431121" name="Rectangle 17"/>
          <p:cNvSpPr>
            <a:spLocks noChangeArrowheads="1"/>
          </p:cNvSpPr>
          <p:nvPr/>
        </p:nvSpPr>
        <p:spPr bwMode="auto">
          <a:xfrm>
            <a:off x="4881563" y="2111375"/>
            <a:ext cx="34417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>
                <a:solidFill>
                  <a:srgbClr val="000099"/>
                </a:solidFill>
              </a:rPr>
              <a:t>A drop of heavy liquid in light liquid near the phase boundary after cooling</a:t>
            </a:r>
            <a:endParaRPr lang="ru-RU" sz="2000">
              <a:solidFill>
                <a:srgbClr val="000099"/>
              </a:solidFill>
            </a:endParaRPr>
          </a:p>
        </p:txBody>
      </p:sp>
      <p:pic>
        <p:nvPicPr>
          <p:cNvPr id="431123" name="Picture 19" descr="7-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1214438"/>
            <a:ext cx="3921125" cy="392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1124" name="Group 20"/>
          <p:cNvGrpSpPr>
            <a:grpSpLocks/>
          </p:cNvGrpSpPr>
          <p:nvPr/>
        </p:nvGrpSpPr>
        <p:grpSpPr bwMode="auto">
          <a:xfrm>
            <a:off x="3789363" y="5694363"/>
            <a:ext cx="536575" cy="319087"/>
            <a:chOff x="6815" y="3813"/>
            <a:chExt cx="1100" cy="559"/>
          </a:xfrm>
        </p:grpSpPr>
        <p:grpSp>
          <p:nvGrpSpPr>
            <p:cNvPr id="431125" name="Group 21"/>
            <p:cNvGrpSpPr>
              <a:grpSpLocks/>
            </p:cNvGrpSpPr>
            <p:nvPr/>
          </p:nvGrpSpPr>
          <p:grpSpPr bwMode="auto">
            <a:xfrm>
              <a:off x="6948" y="3813"/>
              <a:ext cx="880" cy="179"/>
              <a:chOff x="6948" y="3768"/>
              <a:chExt cx="880" cy="179"/>
            </a:xfrm>
          </p:grpSpPr>
          <p:sp>
            <p:nvSpPr>
              <p:cNvPr id="431126" name="Line 22"/>
              <p:cNvSpPr>
                <a:spLocks noChangeShapeType="1"/>
              </p:cNvSpPr>
              <p:nvPr/>
            </p:nvSpPr>
            <p:spPr bwMode="auto">
              <a:xfrm>
                <a:off x="6948" y="3947"/>
                <a:ext cx="88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1127" name="Line 23"/>
              <p:cNvSpPr>
                <a:spLocks noChangeShapeType="1"/>
              </p:cNvSpPr>
              <p:nvPr/>
            </p:nvSpPr>
            <p:spPr bwMode="auto">
              <a:xfrm flipV="1">
                <a:off x="6948" y="3768"/>
                <a:ext cx="0" cy="17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1128" name="Line 24"/>
              <p:cNvSpPr>
                <a:spLocks noChangeShapeType="1"/>
              </p:cNvSpPr>
              <p:nvPr/>
            </p:nvSpPr>
            <p:spPr bwMode="auto">
              <a:xfrm flipV="1">
                <a:off x="7815" y="3768"/>
                <a:ext cx="0" cy="17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431129" name="Group 25"/>
              <p:cNvGrpSpPr>
                <a:grpSpLocks/>
              </p:cNvGrpSpPr>
              <p:nvPr/>
            </p:nvGrpSpPr>
            <p:grpSpPr bwMode="auto">
              <a:xfrm>
                <a:off x="7118" y="3843"/>
                <a:ext cx="511" cy="91"/>
                <a:chOff x="7118" y="3768"/>
                <a:chExt cx="511" cy="179"/>
              </a:xfrm>
            </p:grpSpPr>
            <p:sp>
              <p:nvSpPr>
                <p:cNvPr id="431130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7629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3113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7459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3113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7288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3113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7118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431134" name="Text Box 30"/>
            <p:cNvSpPr txBox="1">
              <a:spLocks noChangeArrowheads="1"/>
            </p:cNvSpPr>
            <p:nvPr/>
          </p:nvSpPr>
          <p:spPr bwMode="auto">
            <a:xfrm>
              <a:off x="6815" y="4020"/>
              <a:ext cx="1100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sz="1000"/>
                <a:t>30 </a:t>
              </a:r>
              <a:r>
                <a:rPr lang="en-US" sz="1000">
                  <a:sym typeface="Symbol" pitchFamily="18" charset="2"/>
                </a:rPr>
                <a:t></a:t>
              </a:r>
              <a:r>
                <a:rPr lang="ru-RU" sz="1000"/>
                <a:t>m</a:t>
              </a:r>
              <a:endParaRPr lang="ru-RU" sz="2400"/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74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871B20-BA58-4B0E-BD00-DAC989F2C3D8}" type="slidenum">
              <a:rPr lang="en-GB"/>
              <a:pPr/>
              <a:t>14</a:t>
            </a:fld>
            <a:endParaRPr lang="en-GB"/>
          </a:p>
        </p:txBody>
      </p:sp>
      <p:pic>
        <p:nvPicPr>
          <p:cNvPr id="72" name="Picture 7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49250" y="6200775"/>
            <a:ext cx="54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2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4136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tIns="360000" anchor="t"/>
          <a:lstStyle/>
          <a:p>
            <a:pPr>
              <a:lnSpc>
                <a:spcPct val="80000"/>
              </a:lnSpc>
            </a:pPr>
            <a:r>
              <a:rPr lang="en-GB"/>
              <a:t>Experimental results</a:t>
            </a:r>
            <a:endParaRPr lang="ru-RU"/>
          </a:p>
        </p:txBody>
      </p:sp>
      <p:sp>
        <p:nvSpPr>
          <p:cNvPr id="412675" name="Rectangle 3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12676" name="Rectangle 4"/>
          <p:cNvSpPr>
            <a:spLocks noChangeArrowheads="1"/>
          </p:cNvSpPr>
          <p:nvPr/>
        </p:nvSpPr>
        <p:spPr bwMode="auto">
          <a:xfrm>
            <a:off x="1289050" y="885825"/>
            <a:ext cx="63293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>
                <a:solidFill>
                  <a:srgbClr val="000099"/>
                </a:solidFill>
              </a:rPr>
              <a:t>GPRS 2 and 3</a:t>
            </a:r>
            <a:endParaRPr lang="en-GB" sz="2000"/>
          </a:p>
          <a:p>
            <a:r>
              <a:rPr lang="en-US" sz="2000">
                <a:solidFill>
                  <a:srgbClr val="000099"/>
                </a:solidFill>
              </a:rPr>
              <a:t>EDX analysis</a:t>
            </a:r>
            <a:r>
              <a:rPr lang="en-US" sz="2000"/>
              <a:t> </a:t>
            </a:r>
            <a:r>
              <a:rPr lang="en-GB" sz="2000">
                <a:solidFill>
                  <a:srgbClr val="000099"/>
                </a:solidFill>
              </a:rPr>
              <a:t>of the domains in heavy liquid layer</a:t>
            </a:r>
            <a:endParaRPr lang="ru-RU" sz="2000">
              <a:solidFill>
                <a:srgbClr val="000099"/>
              </a:solidFill>
            </a:endParaRPr>
          </a:p>
        </p:txBody>
      </p:sp>
      <p:graphicFrame>
        <p:nvGraphicFramePr>
          <p:cNvPr id="412747" name="Group 75"/>
          <p:cNvGraphicFramePr>
            <a:graphicFrameLocks noGrp="1"/>
          </p:cNvGraphicFramePr>
          <p:nvPr/>
        </p:nvGraphicFramePr>
        <p:xfrm>
          <a:off x="282575" y="2060575"/>
          <a:ext cx="4189413" cy="3018157"/>
        </p:xfrm>
        <a:graphic>
          <a:graphicData uri="http://schemas.openxmlformats.org/drawingml/2006/table">
            <a:tbl>
              <a:tblPr/>
              <a:tblGrid>
                <a:gridCol w="1289050"/>
                <a:gridCol w="1433513"/>
                <a:gridCol w="1466850"/>
              </a:tblGrid>
              <a:tr h="396875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Examined region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Composition, mol 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952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SiO</a:t>
                      </a:r>
                      <a:r>
                        <a:rPr kumimoji="0" lang="en-U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SQ1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26.7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73.3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SQ2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27.34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72.66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SQ3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27.96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72.04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SQ4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30.28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69.72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Overage value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28.07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±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1.56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71.93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±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1.56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2709" name="Rectangle 37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12748" name="Group 76"/>
          <p:cNvGraphicFramePr>
            <a:graphicFrameLocks noGrp="1"/>
          </p:cNvGraphicFramePr>
          <p:nvPr/>
        </p:nvGraphicFramePr>
        <p:xfrm>
          <a:off x="4708525" y="2060575"/>
          <a:ext cx="4189413" cy="3018157"/>
        </p:xfrm>
        <a:graphic>
          <a:graphicData uri="http://schemas.openxmlformats.org/drawingml/2006/table">
            <a:tbl>
              <a:tblPr/>
              <a:tblGrid>
                <a:gridCol w="1289050"/>
                <a:gridCol w="1433513"/>
                <a:gridCol w="1466850"/>
              </a:tblGrid>
              <a:tr h="396875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Examined region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Composition, mol 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952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SiO</a:t>
                      </a:r>
                      <a:r>
                        <a:rPr kumimoji="0" lang="en-U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SQ1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28.09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71.91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SQ2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31.78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68.22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SQ3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29.97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70.03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SQ4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28.26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71.74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Overage value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29.53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±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1.73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70.47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±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1.73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2742" name="Rectangle 70"/>
          <p:cNvSpPr>
            <a:spLocks noChangeArrowheads="1"/>
          </p:cNvSpPr>
          <p:nvPr/>
        </p:nvSpPr>
        <p:spPr bwMode="auto">
          <a:xfrm>
            <a:off x="1350963" y="1589088"/>
            <a:ext cx="2578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99"/>
                </a:solidFill>
              </a:rPr>
              <a:t>2080</a:t>
            </a:r>
            <a:r>
              <a:rPr lang="en-GB" sz="2000">
                <a:solidFill>
                  <a:srgbClr val="000099"/>
                </a:solidFill>
                <a:sym typeface="Symbol" pitchFamily="18" charset="2"/>
              </a:rPr>
              <a:t>C </a:t>
            </a:r>
            <a:r>
              <a:rPr lang="en-US" sz="2000">
                <a:solidFill>
                  <a:srgbClr val="000099"/>
                </a:solidFill>
              </a:rPr>
              <a:t>5 min </a:t>
            </a:r>
            <a:endParaRPr lang="en-GB" sz="2000">
              <a:solidFill>
                <a:srgbClr val="000099"/>
              </a:solidFill>
              <a:sym typeface="Symbol" pitchFamily="18" charset="2"/>
            </a:endParaRPr>
          </a:p>
        </p:txBody>
      </p:sp>
      <p:sp>
        <p:nvSpPr>
          <p:cNvPr id="412743" name="Rectangle 71"/>
          <p:cNvSpPr>
            <a:spLocks noChangeArrowheads="1"/>
          </p:cNvSpPr>
          <p:nvPr/>
        </p:nvSpPr>
        <p:spPr bwMode="auto">
          <a:xfrm>
            <a:off x="5459413" y="1589088"/>
            <a:ext cx="2578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99"/>
                </a:solidFill>
              </a:rPr>
              <a:t>2080</a:t>
            </a:r>
            <a:r>
              <a:rPr lang="en-GB" sz="2000">
                <a:solidFill>
                  <a:srgbClr val="000099"/>
                </a:solidFill>
                <a:sym typeface="Symbol" pitchFamily="18" charset="2"/>
              </a:rPr>
              <a:t>C </a:t>
            </a:r>
            <a:r>
              <a:rPr lang="en-US" sz="2000">
                <a:solidFill>
                  <a:srgbClr val="000099"/>
                </a:solidFill>
              </a:rPr>
              <a:t>10 min</a:t>
            </a:r>
            <a:endParaRPr lang="en-GB" sz="2000">
              <a:solidFill>
                <a:srgbClr val="000099"/>
              </a:solidFill>
              <a:sym typeface="Symbol" pitchFamily="18" charset="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66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D7887D-DBAD-4678-B362-85255BA30FD9}" type="slidenum">
              <a:rPr lang="en-GB"/>
              <a:pPr/>
              <a:t>15</a:t>
            </a:fld>
            <a:endParaRPr lang="en-GB"/>
          </a:p>
        </p:txBody>
      </p:sp>
      <p:pic>
        <p:nvPicPr>
          <p:cNvPr id="64" name="Picture 7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49250" y="6200775"/>
            <a:ext cx="54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4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4136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tIns="360000" anchor="t"/>
          <a:lstStyle/>
          <a:p>
            <a:pPr>
              <a:lnSpc>
                <a:spcPct val="80000"/>
              </a:lnSpc>
            </a:pPr>
            <a:r>
              <a:rPr lang="en-GB"/>
              <a:t>Experimental results</a:t>
            </a:r>
            <a:endParaRPr lang="ru-RU"/>
          </a:p>
        </p:txBody>
      </p:sp>
      <p:sp>
        <p:nvSpPr>
          <p:cNvPr id="414723" name="Rectangle 3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14724" name="Rectangle 4"/>
          <p:cNvSpPr>
            <a:spLocks noChangeArrowheads="1"/>
          </p:cNvSpPr>
          <p:nvPr/>
        </p:nvSpPr>
        <p:spPr bwMode="auto">
          <a:xfrm>
            <a:off x="1295400" y="885825"/>
            <a:ext cx="60658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>
                <a:solidFill>
                  <a:srgbClr val="000099"/>
                </a:solidFill>
              </a:rPr>
              <a:t>GPRS 2 and 3</a:t>
            </a:r>
            <a:endParaRPr lang="en-GB" sz="2000"/>
          </a:p>
          <a:p>
            <a:r>
              <a:rPr lang="en-US" sz="2000">
                <a:solidFill>
                  <a:srgbClr val="000099"/>
                </a:solidFill>
              </a:rPr>
              <a:t>EDX analysis</a:t>
            </a:r>
            <a:r>
              <a:rPr lang="en-US" sz="2000"/>
              <a:t> </a:t>
            </a:r>
            <a:r>
              <a:rPr lang="en-GB" sz="2000">
                <a:solidFill>
                  <a:srgbClr val="000099"/>
                </a:solidFill>
              </a:rPr>
              <a:t>of the domains in light liquid layer</a:t>
            </a:r>
            <a:endParaRPr lang="ru-RU" sz="2000">
              <a:solidFill>
                <a:srgbClr val="000099"/>
              </a:solidFill>
            </a:endParaRPr>
          </a:p>
        </p:txBody>
      </p:sp>
      <p:graphicFrame>
        <p:nvGraphicFramePr>
          <p:cNvPr id="414795" name="Group 75"/>
          <p:cNvGraphicFramePr>
            <a:graphicFrameLocks noGrp="1"/>
          </p:cNvGraphicFramePr>
          <p:nvPr/>
        </p:nvGraphicFramePr>
        <p:xfrm>
          <a:off x="282575" y="2060575"/>
          <a:ext cx="4189413" cy="2622550"/>
        </p:xfrm>
        <a:graphic>
          <a:graphicData uri="http://schemas.openxmlformats.org/drawingml/2006/table">
            <a:tbl>
              <a:tblPr/>
              <a:tblGrid>
                <a:gridCol w="1289050"/>
                <a:gridCol w="1433513"/>
                <a:gridCol w="1466850"/>
              </a:tblGrid>
              <a:tr h="396875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Examined region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Composition, mol 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952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SiO</a:t>
                      </a:r>
                      <a:r>
                        <a:rPr kumimoji="0" lang="en-U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SQ1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12.64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87.36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SQ2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11.69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88.31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SQ3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11.66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88.34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Overage value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12.00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±0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.56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88.00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±0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.56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4757" name="Rectangle 37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14797" name="Group 77"/>
          <p:cNvGraphicFramePr>
            <a:graphicFrameLocks noGrp="1"/>
          </p:cNvGraphicFramePr>
          <p:nvPr/>
        </p:nvGraphicFramePr>
        <p:xfrm>
          <a:off x="4708525" y="2060575"/>
          <a:ext cx="4189413" cy="2622550"/>
        </p:xfrm>
        <a:graphic>
          <a:graphicData uri="http://schemas.openxmlformats.org/drawingml/2006/table">
            <a:tbl>
              <a:tblPr/>
              <a:tblGrid>
                <a:gridCol w="1289050"/>
                <a:gridCol w="1433513"/>
                <a:gridCol w="1466850"/>
              </a:tblGrid>
              <a:tr h="396875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Examined region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Composition, mol 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952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SiO</a:t>
                      </a:r>
                      <a:r>
                        <a:rPr kumimoji="0" lang="en-U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SQ1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11.51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88.49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SQ2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11.62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88.38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SQ3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12.74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87.26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Overage value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11.96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±0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.68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88.04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±0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.68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4790" name="Rectangle 70"/>
          <p:cNvSpPr>
            <a:spLocks noChangeArrowheads="1"/>
          </p:cNvSpPr>
          <p:nvPr/>
        </p:nvSpPr>
        <p:spPr bwMode="auto">
          <a:xfrm>
            <a:off x="1350963" y="1589088"/>
            <a:ext cx="2578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99"/>
                </a:solidFill>
              </a:rPr>
              <a:t>2080</a:t>
            </a:r>
            <a:r>
              <a:rPr lang="en-GB" sz="2000">
                <a:solidFill>
                  <a:srgbClr val="000099"/>
                </a:solidFill>
                <a:sym typeface="Symbol" pitchFamily="18" charset="2"/>
              </a:rPr>
              <a:t>C </a:t>
            </a:r>
            <a:r>
              <a:rPr lang="en-US" sz="2000">
                <a:solidFill>
                  <a:srgbClr val="000099"/>
                </a:solidFill>
              </a:rPr>
              <a:t>5 min </a:t>
            </a:r>
            <a:endParaRPr lang="en-GB" sz="2000">
              <a:solidFill>
                <a:srgbClr val="000099"/>
              </a:solidFill>
              <a:sym typeface="Symbol" pitchFamily="18" charset="2"/>
            </a:endParaRPr>
          </a:p>
        </p:txBody>
      </p:sp>
      <p:sp>
        <p:nvSpPr>
          <p:cNvPr id="414791" name="Rectangle 71"/>
          <p:cNvSpPr>
            <a:spLocks noChangeArrowheads="1"/>
          </p:cNvSpPr>
          <p:nvPr/>
        </p:nvSpPr>
        <p:spPr bwMode="auto">
          <a:xfrm>
            <a:off x="5459413" y="1589088"/>
            <a:ext cx="2578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99"/>
                </a:solidFill>
              </a:rPr>
              <a:t>2080</a:t>
            </a:r>
            <a:r>
              <a:rPr lang="en-GB" sz="2000">
                <a:solidFill>
                  <a:srgbClr val="000099"/>
                </a:solidFill>
                <a:sym typeface="Symbol" pitchFamily="18" charset="2"/>
              </a:rPr>
              <a:t>C </a:t>
            </a:r>
            <a:r>
              <a:rPr lang="en-US" sz="2000">
                <a:solidFill>
                  <a:srgbClr val="000099"/>
                </a:solidFill>
              </a:rPr>
              <a:t>10 min</a:t>
            </a:r>
            <a:endParaRPr lang="en-GB" sz="2000">
              <a:solidFill>
                <a:srgbClr val="000099"/>
              </a:solidFill>
              <a:sym typeface="Symbol" pitchFamily="18" charset="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16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29CFBE-49F2-4D06-B978-638ED044BA2C}" type="slidenum">
              <a:rPr lang="en-GB"/>
              <a:pPr/>
              <a:t>16</a:t>
            </a:fld>
            <a:endParaRPr lang="en-GB"/>
          </a:p>
        </p:txBody>
      </p:sp>
      <p:pic>
        <p:nvPicPr>
          <p:cNvPr id="14" name="Picture 7"/>
          <p:cNvPicPr>
            <a:picLocks noGrp="1"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49250" y="6200775"/>
            <a:ext cx="54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9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4136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tIns="360000" anchor="t"/>
          <a:lstStyle/>
          <a:p>
            <a:pPr>
              <a:lnSpc>
                <a:spcPct val="80000"/>
              </a:lnSpc>
            </a:pPr>
            <a:r>
              <a:rPr lang="en-GB"/>
              <a:t>Experimental results</a:t>
            </a:r>
            <a:r>
              <a:rPr lang="ru-RU"/>
              <a:t> </a:t>
            </a:r>
            <a:r>
              <a:rPr lang="en-US"/>
              <a:t>of IMCC</a:t>
            </a:r>
            <a:endParaRPr lang="ru-RU"/>
          </a:p>
        </p:txBody>
      </p:sp>
      <p:sp>
        <p:nvSpPr>
          <p:cNvPr id="439299" name="Rectangle 3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39300" name="Rectangle 4"/>
          <p:cNvSpPr>
            <a:spLocks noChangeArrowheads="1"/>
          </p:cNvSpPr>
          <p:nvPr/>
        </p:nvSpPr>
        <p:spPr bwMode="auto">
          <a:xfrm>
            <a:off x="1455738" y="704850"/>
            <a:ext cx="6226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99"/>
                </a:solidFill>
              </a:rPr>
              <a:t>The thermogram of PRS1 test</a:t>
            </a:r>
            <a:endParaRPr lang="ru-RU" sz="2000">
              <a:solidFill>
                <a:srgbClr val="000099"/>
              </a:solidFill>
            </a:endParaRPr>
          </a:p>
        </p:txBody>
      </p:sp>
      <p:sp>
        <p:nvSpPr>
          <p:cNvPr id="439301" name="Rectangle 5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39303" name="Object 7"/>
          <p:cNvGraphicFramePr>
            <a:graphicFrameLocks noChangeAspect="1"/>
          </p:cNvGraphicFramePr>
          <p:nvPr/>
        </p:nvGraphicFramePr>
        <p:xfrm>
          <a:off x="538163" y="1243013"/>
          <a:ext cx="8021637" cy="477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11" name="Диаграмма" r:id="rId5" imgW="6876925" imgH="4095876" progId="Excel.Chart.8">
                  <p:embed/>
                </p:oleObj>
              </mc:Choice>
              <mc:Fallback>
                <p:oleObj name="Диаграмма" r:id="rId5" imgW="6876925" imgH="4095876" progId="Excel.Char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1243013"/>
                        <a:ext cx="8021637" cy="477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9304" name="Rectangle 8"/>
          <p:cNvSpPr>
            <a:spLocks noChangeArrowheads="1"/>
          </p:cNvSpPr>
          <p:nvPr/>
        </p:nvSpPr>
        <p:spPr bwMode="auto">
          <a:xfrm>
            <a:off x="4064000" y="989013"/>
            <a:ext cx="1697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400">
                <a:solidFill>
                  <a:srgbClr val="000099"/>
                </a:solidFill>
              </a:rPr>
              <a:t>sampling</a:t>
            </a:r>
            <a:r>
              <a:rPr lang="ru-RU" sz="1400">
                <a:solidFill>
                  <a:srgbClr val="000099"/>
                </a:solidFill>
              </a:rPr>
              <a:t>  1   2   3     </a:t>
            </a:r>
          </a:p>
        </p:txBody>
      </p:sp>
      <p:sp>
        <p:nvSpPr>
          <p:cNvPr id="439305" name="Line 9"/>
          <p:cNvSpPr>
            <a:spLocks noChangeShapeType="1"/>
          </p:cNvSpPr>
          <p:nvPr/>
        </p:nvSpPr>
        <p:spPr bwMode="auto">
          <a:xfrm>
            <a:off x="5048250" y="1303338"/>
            <a:ext cx="274638" cy="28733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9306" name="Rectangle 10"/>
          <p:cNvSpPr>
            <a:spLocks noChangeArrowheads="1"/>
          </p:cNvSpPr>
          <p:nvPr/>
        </p:nvSpPr>
        <p:spPr bwMode="auto">
          <a:xfrm>
            <a:off x="3455988" y="2987675"/>
            <a:ext cx="1733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>
                <a:solidFill>
                  <a:srgbClr val="A50021"/>
                </a:solidFill>
              </a:rPr>
              <a:t>T</a:t>
            </a:r>
            <a:r>
              <a:rPr lang="en-US" sz="1400" baseline="-25000">
                <a:solidFill>
                  <a:srgbClr val="A50021"/>
                </a:solidFill>
              </a:rPr>
              <a:t>liq</a:t>
            </a:r>
            <a:r>
              <a:rPr lang="en-US" sz="1400">
                <a:solidFill>
                  <a:srgbClr val="A50021"/>
                </a:solidFill>
              </a:rPr>
              <a:t> measurement</a:t>
            </a:r>
            <a:r>
              <a:rPr lang="ru-RU" sz="1400">
                <a:solidFill>
                  <a:srgbClr val="A50021"/>
                </a:solidFill>
              </a:rPr>
              <a:t>     </a:t>
            </a:r>
          </a:p>
        </p:txBody>
      </p:sp>
      <p:sp>
        <p:nvSpPr>
          <p:cNvPr id="439307" name="Line 11"/>
          <p:cNvSpPr>
            <a:spLocks noChangeShapeType="1"/>
          </p:cNvSpPr>
          <p:nvPr/>
        </p:nvSpPr>
        <p:spPr bwMode="auto">
          <a:xfrm>
            <a:off x="5373688" y="1265238"/>
            <a:ext cx="765175" cy="35083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9308" name="Line 12"/>
          <p:cNvSpPr>
            <a:spLocks noChangeShapeType="1"/>
          </p:cNvSpPr>
          <p:nvPr/>
        </p:nvSpPr>
        <p:spPr bwMode="auto">
          <a:xfrm>
            <a:off x="5699125" y="1177925"/>
            <a:ext cx="1014413" cy="4000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9309" name="Line 13"/>
          <p:cNvSpPr>
            <a:spLocks noChangeShapeType="1"/>
          </p:cNvSpPr>
          <p:nvPr/>
        </p:nvSpPr>
        <p:spPr bwMode="auto">
          <a:xfrm flipV="1">
            <a:off x="4910138" y="2579688"/>
            <a:ext cx="588962" cy="488950"/>
          </a:xfrm>
          <a:prstGeom prst="line">
            <a:avLst/>
          </a:prstGeom>
          <a:noFill/>
          <a:ln w="12700">
            <a:solidFill>
              <a:srgbClr val="99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9310" name="Line 14"/>
          <p:cNvSpPr>
            <a:spLocks noChangeShapeType="1"/>
          </p:cNvSpPr>
          <p:nvPr/>
        </p:nvSpPr>
        <p:spPr bwMode="auto">
          <a:xfrm flipV="1">
            <a:off x="5010150" y="2379663"/>
            <a:ext cx="1430338" cy="763587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9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602D8F-B531-4472-85A0-6CC3CC5129E6}" type="slidenum">
              <a:rPr lang="en-GB"/>
              <a:pPr/>
              <a:t>17</a:t>
            </a:fld>
            <a:endParaRPr lang="en-GB"/>
          </a:p>
        </p:txBody>
      </p:sp>
      <p:pic>
        <p:nvPicPr>
          <p:cNvPr id="7" name="Picture 7"/>
          <p:cNvPicPr>
            <a:picLocks noGrp="1"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49250" y="6200775"/>
            <a:ext cx="54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72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4136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tIns="360000" anchor="t"/>
          <a:lstStyle/>
          <a:p>
            <a:pPr>
              <a:lnSpc>
                <a:spcPct val="80000"/>
              </a:lnSpc>
            </a:pPr>
            <a:r>
              <a:rPr lang="en-GB"/>
              <a:t>Experimental results</a:t>
            </a:r>
            <a:r>
              <a:rPr lang="ru-RU"/>
              <a:t> </a:t>
            </a:r>
            <a:r>
              <a:rPr lang="en-US"/>
              <a:t>of IMCC</a:t>
            </a:r>
            <a:endParaRPr lang="ru-RU"/>
          </a:p>
        </p:txBody>
      </p:sp>
      <p:sp>
        <p:nvSpPr>
          <p:cNvPr id="437252" name="Rectangle 4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37253" name="Rectangle 5"/>
          <p:cNvSpPr>
            <a:spLocks noChangeArrowheads="1"/>
          </p:cNvSpPr>
          <p:nvPr/>
        </p:nvSpPr>
        <p:spPr bwMode="auto">
          <a:xfrm>
            <a:off x="1455738" y="704850"/>
            <a:ext cx="62261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99"/>
                </a:solidFill>
              </a:rPr>
              <a:t>Fragment of thermogram of PRS1 test</a:t>
            </a:r>
          </a:p>
          <a:p>
            <a:r>
              <a:rPr lang="en-US" sz="2000">
                <a:solidFill>
                  <a:srgbClr val="000099"/>
                </a:solidFill>
              </a:rPr>
              <a:t>T</a:t>
            </a:r>
            <a:r>
              <a:rPr lang="en-US" sz="2000" baseline="-25000">
                <a:solidFill>
                  <a:srgbClr val="000099"/>
                </a:solidFill>
              </a:rPr>
              <a:t>liq</a:t>
            </a:r>
            <a:r>
              <a:rPr lang="en-US" sz="2000">
                <a:solidFill>
                  <a:srgbClr val="000099"/>
                </a:solidFill>
              </a:rPr>
              <a:t> measurement</a:t>
            </a:r>
            <a:endParaRPr lang="ru-RU" sz="2000">
              <a:solidFill>
                <a:srgbClr val="000099"/>
              </a:solidFill>
            </a:endParaRPr>
          </a:p>
        </p:txBody>
      </p:sp>
      <p:sp>
        <p:nvSpPr>
          <p:cNvPr id="437254" name="Rectangle 6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37265" name="Object 17"/>
          <p:cNvGraphicFramePr>
            <a:graphicFrameLocks noChangeAspect="1"/>
          </p:cNvGraphicFramePr>
          <p:nvPr/>
        </p:nvGraphicFramePr>
        <p:xfrm>
          <a:off x="-77788" y="1384300"/>
          <a:ext cx="9221788" cy="476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66" name="Диаграмма" r:id="rId5" imgW="9534525" imgH="4924425" progId="Excel.Chart.8">
                  <p:embed/>
                </p:oleObj>
              </mc:Choice>
              <mc:Fallback>
                <p:oleObj name="Диаграмма" r:id="rId5" imgW="9534525" imgH="4924425" progId="Excel.Chart.8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7788" y="1384300"/>
                        <a:ext cx="9221788" cy="476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accent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28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FBE120-7F3D-425B-A2EB-AFDA844214FF}" type="slidenum">
              <a:rPr lang="en-GB"/>
              <a:pPr/>
              <a:t>18</a:t>
            </a:fld>
            <a:endParaRPr lang="en-GB"/>
          </a:p>
        </p:txBody>
      </p:sp>
      <p:pic>
        <p:nvPicPr>
          <p:cNvPr id="26" name="Picture 7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49250" y="6200775"/>
            <a:ext cx="54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5252" name="Picture 52" descr="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2451100"/>
            <a:ext cx="285750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520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4136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tIns="360000" anchor="t"/>
          <a:lstStyle/>
          <a:p>
            <a:pPr>
              <a:lnSpc>
                <a:spcPct val="80000"/>
              </a:lnSpc>
            </a:pPr>
            <a:r>
              <a:rPr lang="en-GB"/>
              <a:t>Experimental results</a:t>
            </a:r>
            <a:r>
              <a:rPr lang="ru-RU"/>
              <a:t> </a:t>
            </a:r>
            <a:r>
              <a:rPr lang="en-US"/>
              <a:t>of IMCC</a:t>
            </a:r>
            <a:endParaRPr lang="ru-RU"/>
          </a:p>
        </p:txBody>
      </p:sp>
      <p:sp>
        <p:nvSpPr>
          <p:cNvPr id="435206" name="Rectangle 6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35207" name="Rectangle 7"/>
          <p:cNvSpPr>
            <a:spLocks noChangeArrowheads="1"/>
          </p:cNvSpPr>
          <p:nvPr/>
        </p:nvSpPr>
        <p:spPr bwMode="auto">
          <a:xfrm>
            <a:off x="2667000" y="704850"/>
            <a:ext cx="3263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99"/>
                </a:solidFill>
              </a:rPr>
              <a:t>Optical microscopy</a:t>
            </a:r>
            <a:endParaRPr lang="ru-RU" sz="2000">
              <a:solidFill>
                <a:srgbClr val="000099"/>
              </a:solidFill>
            </a:endParaRPr>
          </a:p>
        </p:txBody>
      </p:sp>
      <p:sp>
        <p:nvSpPr>
          <p:cNvPr id="435208" name="Rectangle 8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35213" name="Line 13"/>
          <p:cNvSpPr>
            <a:spLocks noChangeShapeType="1"/>
          </p:cNvSpPr>
          <p:nvPr/>
        </p:nvSpPr>
        <p:spPr bwMode="auto">
          <a:xfrm>
            <a:off x="1771650" y="1851025"/>
            <a:ext cx="1493838" cy="79057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435253" name="Picture 53" descr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5438"/>
            <a:ext cx="1298575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5254" name="Rectangle 54"/>
          <p:cNvSpPr>
            <a:spLocks noChangeArrowheads="1"/>
          </p:cNvSpPr>
          <p:nvPr/>
        </p:nvSpPr>
        <p:spPr bwMode="auto">
          <a:xfrm>
            <a:off x="2114550" y="4943475"/>
            <a:ext cx="39401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99"/>
                </a:solidFill>
              </a:rPr>
              <a:t>L</a:t>
            </a:r>
            <a:r>
              <a:rPr lang="ru-RU" sz="2000">
                <a:solidFill>
                  <a:srgbClr val="000099"/>
                </a:solidFill>
              </a:rPr>
              <a:t>ongitudinal section</a:t>
            </a:r>
            <a:r>
              <a:rPr lang="en-US" sz="2000">
                <a:solidFill>
                  <a:srgbClr val="000099"/>
                </a:solidFill>
              </a:rPr>
              <a:t> </a:t>
            </a:r>
          </a:p>
          <a:p>
            <a:r>
              <a:rPr lang="en-US" sz="2000">
                <a:solidFill>
                  <a:srgbClr val="000099"/>
                </a:solidFill>
              </a:rPr>
              <a:t>of the crystallized melt </a:t>
            </a:r>
          </a:p>
          <a:p>
            <a:r>
              <a:rPr lang="en-US" sz="2000">
                <a:solidFill>
                  <a:srgbClr val="000099"/>
                </a:solidFill>
              </a:rPr>
              <a:t>(PRS1 test)</a:t>
            </a:r>
            <a:endParaRPr lang="ru-RU" sz="2000">
              <a:solidFill>
                <a:srgbClr val="000099"/>
              </a:solidFill>
            </a:endParaRPr>
          </a:p>
        </p:txBody>
      </p:sp>
      <p:sp>
        <p:nvSpPr>
          <p:cNvPr id="435255" name="Line 55"/>
          <p:cNvSpPr>
            <a:spLocks noChangeShapeType="1"/>
          </p:cNvSpPr>
          <p:nvPr/>
        </p:nvSpPr>
        <p:spPr bwMode="auto">
          <a:xfrm>
            <a:off x="2924175" y="2460625"/>
            <a:ext cx="319088" cy="168275"/>
          </a:xfrm>
          <a:prstGeom prst="line">
            <a:avLst/>
          </a:prstGeom>
          <a:noFill/>
          <a:ln w="25400">
            <a:solidFill>
              <a:srgbClr val="FFFF99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435256" name="Picture 56" descr="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233613"/>
            <a:ext cx="1306513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5257" name="Picture 57" descr="безымянный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35450"/>
            <a:ext cx="13065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5258" name="Line 58"/>
          <p:cNvSpPr>
            <a:spLocks noChangeShapeType="1"/>
          </p:cNvSpPr>
          <p:nvPr/>
        </p:nvSpPr>
        <p:spPr bwMode="auto">
          <a:xfrm>
            <a:off x="1782763" y="3092450"/>
            <a:ext cx="1403350" cy="4968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59" name="Line 59"/>
          <p:cNvSpPr>
            <a:spLocks noChangeShapeType="1"/>
          </p:cNvSpPr>
          <p:nvPr/>
        </p:nvSpPr>
        <p:spPr bwMode="auto">
          <a:xfrm>
            <a:off x="2709863" y="3419475"/>
            <a:ext cx="500062" cy="190500"/>
          </a:xfrm>
          <a:prstGeom prst="line">
            <a:avLst/>
          </a:prstGeom>
          <a:noFill/>
          <a:ln w="25400">
            <a:solidFill>
              <a:srgbClr val="FFFF99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60" name="Line 60"/>
          <p:cNvSpPr>
            <a:spLocks noChangeShapeType="1"/>
          </p:cNvSpPr>
          <p:nvPr/>
        </p:nvSpPr>
        <p:spPr bwMode="auto">
          <a:xfrm flipV="1">
            <a:off x="2335213" y="4437063"/>
            <a:ext cx="815975" cy="201612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61" name="Line 61"/>
          <p:cNvSpPr>
            <a:spLocks noChangeShapeType="1"/>
          </p:cNvSpPr>
          <p:nvPr/>
        </p:nvSpPr>
        <p:spPr bwMode="auto">
          <a:xfrm flipV="1">
            <a:off x="2687638" y="4410075"/>
            <a:ext cx="522287" cy="138113"/>
          </a:xfrm>
          <a:prstGeom prst="line">
            <a:avLst/>
          </a:prstGeom>
          <a:noFill/>
          <a:ln w="25400">
            <a:solidFill>
              <a:srgbClr val="FFFF99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435262" name="Picture 62" descr="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484188"/>
            <a:ext cx="13033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5263" name="Picture 63" descr="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352675"/>
            <a:ext cx="13096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5264" name="Picture 64" descr="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8" y="4235450"/>
            <a:ext cx="13081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5265" name="Line 65"/>
          <p:cNvSpPr>
            <a:spLocks noChangeShapeType="1"/>
          </p:cNvSpPr>
          <p:nvPr/>
        </p:nvSpPr>
        <p:spPr bwMode="auto">
          <a:xfrm flipH="1">
            <a:off x="4835525" y="1433513"/>
            <a:ext cx="2411413" cy="144462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66" name="Line 66"/>
          <p:cNvSpPr>
            <a:spLocks noChangeShapeType="1"/>
          </p:cNvSpPr>
          <p:nvPr/>
        </p:nvSpPr>
        <p:spPr bwMode="auto">
          <a:xfrm flipH="1">
            <a:off x="4868863" y="2493963"/>
            <a:ext cx="628650" cy="349250"/>
          </a:xfrm>
          <a:prstGeom prst="line">
            <a:avLst/>
          </a:prstGeom>
          <a:noFill/>
          <a:ln w="25400">
            <a:solidFill>
              <a:srgbClr val="FFFF99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67" name="Line 67"/>
          <p:cNvSpPr>
            <a:spLocks noChangeShapeType="1"/>
          </p:cNvSpPr>
          <p:nvPr/>
        </p:nvSpPr>
        <p:spPr bwMode="auto">
          <a:xfrm flipH="1">
            <a:off x="4948238" y="2990850"/>
            <a:ext cx="1620837" cy="57467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68" name="Line 68"/>
          <p:cNvSpPr>
            <a:spLocks noChangeShapeType="1"/>
          </p:cNvSpPr>
          <p:nvPr/>
        </p:nvSpPr>
        <p:spPr bwMode="auto">
          <a:xfrm flipH="1">
            <a:off x="4937125" y="3386138"/>
            <a:ext cx="549275" cy="190500"/>
          </a:xfrm>
          <a:prstGeom prst="line">
            <a:avLst/>
          </a:prstGeom>
          <a:noFill/>
          <a:ln w="25400">
            <a:solidFill>
              <a:srgbClr val="FFFF99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69" name="Line 69"/>
          <p:cNvSpPr>
            <a:spLocks noChangeShapeType="1"/>
          </p:cNvSpPr>
          <p:nvPr/>
        </p:nvSpPr>
        <p:spPr bwMode="auto">
          <a:xfrm flipH="1" flipV="1">
            <a:off x="4881563" y="4391025"/>
            <a:ext cx="874712" cy="16986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70" name="Line 70"/>
          <p:cNvSpPr>
            <a:spLocks noChangeShapeType="1"/>
          </p:cNvSpPr>
          <p:nvPr/>
        </p:nvSpPr>
        <p:spPr bwMode="auto">
          <a:xfrm flipH="1" flipV="1">
            <a:off x="4868863" y="4400550"/>
            <a:ext cx="639762" cy="107950"/>
          </a:xfrm>
          <a:prstGeom prst="line">
            <a:avLst/>
          </a:prstGeom>
          <a:noFill/>
          <a:ln w="25400">
            <a:solidFill>
              <a:srgbClr val="FFFF99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57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82C64E-364B-4A06-9775-D94314F7B498}" type="slidenum">
              <a:rPr lang="en-GB"/>
              <a:pPr/>
              <a:t>19</a:t>
            </a:fld>
            <a:endParaRPr lang="en-GB"/>
          </a:p>
        </p:txBody>
      </p:sp>
      <p:pic>
        <p:nvPicPr>
          <p:cNvPr id="55" name="Picture 7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49250" y="6200775"/>
            <a:ext cx="54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1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4136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tIns="360000" anchor="t"/>
          <a:lstStyle/>
          <a:p>
            <a:pPr>
              <a:lnSpc>
                <a:spcPct val="80000"/>
              </a:lnSpc>
            </a:pPr>
            <a:r>
              <a:rPr lang="en-GB"/>
              <a:t>Experimental results</a:t>
            </a:r>
            <a:endParaRPr lang="ru-RU"/>
          </a:p>
        </p:txBody>
      </p:sp>
      <p:sp>
        <p:nvSpPr>
          <p:cNvPr id="441347" name="Rectangle 3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41348" name="Rectangle 4"/>
          <p:cNvSpPr>
            <a:spLocks noChangeArrowheads="1"/>
          </p:cNvSpPr>
          <p:nvPr/>
        </p:nvSpPr>
        <p:spPr bwMode="auto">
          <a:xfrm>
            <a:off x="1295400" y="885825"/>
            <a:ext cx="60658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>
                <a:solidFill>
                  <a:srgbClr val="000099"/>
                </a:solidFill>
              </a:rPr>
              <a:t>PRS 1</a:t>
            </a:r>
            <a:endParaRPr lang="en-GB" sz="2000"/>
          </a:p>
          <a:p>
            <a:r>
              <a:rPr lang="en-US" sz="2000">
                <a:solidFill>
                  <a:srgbClr val="000099"/>
                </a:solidFill>
              </a:rPr>
              <a:t>Chemical analysis</a:t>
            </a:r>
            <a:r>
              <a:rPr lang="en-US" sz="2000"/>
              <a:t> </a:t>
            </a:r>
            <a:r>
              <a:rPr lang="en-GB" sz="2000">
                <a:solidFill>
                  <a:srgbClr val="000099"/>
                </a:solidFill>
              </a:rPr>
              <a:t>of the sampling</a:t>
            </a:r>
            <a:endParaRPr lang="ru-RU" sz="2000">
              <a:solidFill>
                <a:srgbClr val="000099"/>
              </a:solidFill>
            </a:endParaRPr>
          </a:p>
        </p:txBody>
      </p:sp>
      <p:graphicFrame>
        <p:nvGraphicFramePr>
          <p:cNvPr id="441454" name="Group 110"/>
          <p:cNvGraphicFramePr>
            <a:graphicFrameLocks noGrp="1"/>
          </p:cNvGraphicFramePr>
          <p:nvPr/>
        </p:nvGraphicFramePr>
        <p:xfrm>
          <a:off x="1920875" y="1711325"/>
          <a:ext cx="4743450" cy="2071688"/>
        </p:xfrm>
        <a:graphic>
          <a:graphicData uri="http://schemas.openxmlformats.org/drawingml/2006/table">
            <a:tbl>
              <a:tblPr/>
              <a:tblGrid>
                <a:gridCol w="1843088"/>
                <a:gridCol w="1433512"/>
                <a:gridCol w="1466850"/>
              </a:tblGrid>
              <a:tr h="285750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Sampling number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Composition, mol 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57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SiO</a:t>
                      </a:r>
                      <a:r>
                        <a:rPr kumimoji="0" lang="en-U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37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68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62.32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47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40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52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60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48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36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51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64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Overage value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44.48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±5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.91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55.52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±5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.91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1377" name="Rectangle 3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41408" name="Rectangle 64"/>
          <p:cNvSpPr>
            <a:spLocks noChangeArrowheads="1"/>
          </p:cNvSpPr>
          <p:nvPr/>
        </p:nvSpPr>
        <p:spPr bwMode="auto">
          <a:xfrm>
            <a:off x="1204913" y="3856038"/>
            <a:ext cx="6065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99"/>
                </a:solidFill>
              </a:rPr>
              <a:t>T</a:t>
            </a:r>
            <a:r>
              <a:rPr lang="en-US" sz="2400" baseline="-25000">
                <a:solidFill>
                  <a:srgbClr val="000099"/>
                </a:solidFill>
              </a:rPr>
              <a:t>liq</a:t>
            </a:r>
            <a:r>
              <a:rPr lang="en-US" sz="2000">
                <a:solidFill>
                  <a:srgbClr val="000099"/>
                </a:solidFill>
              </a:rPr>
              <a:t> measurement</a:t>
            </a:r>
            <a:endParaRPr lang="ru-RU" sz="2000">
              <a:solidFill>
                <a:srgbClr val="000099"/>
              </a:solidFill>
            </a:endParaRPr>
          </a:p>
        </p:txBody>
      </p:sp>
      <p:graphicFrame>
        <p:nvGraphicFramePr>
          <p:cNvPr id="441459" name="Group 115"/>
          <p:cNvGraphicFramePr>
            <a:graphicFrameLocks noGrp="1"/>
          </p:cNvGraphicFramePr>
          <p:nvPr/>
        </p:nvGraphicFramePr>
        <p:xfrm>
          <a:off x="2063750" y="4327525"/>
          <a:ext cx="4314825" cy="1757363"/>
        </p:xfrm>
        <a:graphic>
          <a:graphicData uri="http://schemas.openxmlformats.org/drawingml/2006/table">
            <a:tbl>
              <a:tblPr/>
              <a:tblGrid>
                <a:gridCol w="2262188"/>
                <a:gridCol w="2052637"/>
              </a:tblGrid>
              <a:tr h="2571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Measure number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liq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C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2444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2404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2427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Overage value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2425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±20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57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01B48D-AE7F-45EA-9EDC-02BA8189C92A}" type="slidenum">
              <a:rPr lang="en-GB"/>
              <a:pPr/>
              <a:t>2</a:t>
            </a:fld>
            <a:endParaRPr lang="en-GB"/>
          </a:p>
        </p:txBody>
      </p:sp>
      <p:pic>
        <p:nvPicPr>
          <p:cNvPr id="55" name="Picture 7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49250" y="6200775"/>
            <a:ext cx="54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0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8825" y="0"/>
            <a:ext cx="7772400" cy="10255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tIns="360000" anchor="t"/>
          <a:lstStyle/>
          <a:p>
            <a:pPr>
              <a:lnSpc>
                <a:spcPct val="80000"/>
              </a:lnSpc>
            </a:pPr>
            <a:r>
              <a:rPr lang="en-GB"/>
              <a:t>Previously obtained data on the system</a:t>
            </a:r>
            <a:r>
              <a:rPr lang="en-US"/>
              <a:t> </a:t>
            </a:r>
            <a:r>
              <a:rPr lang="en-GB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GB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60100" name="Rectangle 4"/>
          <p:cNvSpPr>
            <a:spLocks noChangeArrowheads="1"/>
          </p:cNvSpPr>
          <p:nvPr/>
        </p:nvSpPr>
        <p:spPr bwMode="auto">
          <a:xfrm>
            <a:off x="5384800" y="746125"/>
            <a:ext cx="345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GB" sz="1600"/>
              <a:t>  </a:t>
            </a:r>
            <a:r>
              <a:rPr lang="en-GB" sz="2000">
                <a:solidFill>
                  <a:srgbClr val="000099"/>
                </a:solidFill>
              </a:rPr>
              <a:t>Phase diagrams available in literature</a:t>
            </a:r>
          </a:p>
        </p:txBody>
      </p:sp>
      <p:sp>
        <p:nvSpPr>
          <p:cNvPr id="260361" name="Rectangle 265"/>
          <p:cNvSpPr>
            <a:spLocks noChangeArrowheads="1"/>
          </p:cNvSpPr>
          <p:nvPr/>
        </p:nvSpPr>
        <p:spPr bwMode="auto">
          <a:xfrm>
            <a:off x="4895850" y="1860550"/>
            <a:ext cx="4248150" cy="247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defTabSz="762000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§"/>
              <a:tabLst>
                <a:tab pos="685800" algn="l"/>
              </a:tabLst>
            </a:pPr>
            <a:r>
              <a:rPr lang="en-GB" b="0">
                <a:solidFill>
                  <a:srgbClr val="000099"/>
                </a:solidFill>
              </a:rPr>
              <a:t> </a:t>
            </a:r>
            <a:r>
              <a:rPr lang="en-GB" sz="2000" b="0">
                <a:solidFill>
                  <a:srgbClr val="000099"/>
                </a:solidFill>
              </a:rPr>
              <a:t>UO</a:t>
            </a:r>
            <a:r>
              <a:rPr lang="en-GB" sz="2000" baseline="-25000">
                <a:solidFill>
                  <a:srgbClr val="000099"/>
                </a:solidFill>
              </a:rPr>
              <a:t>2</a:t>
            </a:r>
            <a:r>
              <a:rPr lang="en-GB" sz="2000" b="0">
                <a:solidFill>
                  <a:srgbClr val="000099"/>
                </a:solidFill>
              </a:rPr>
              <a:t>–SiO</a:t>
            </a:r>
            <a:r>
              <a:rPr lang="en-GB" sz="2000" baseline="-25000">
                <a:solidFill>
                  <a:srgbClr val="000099"/>
                </a:solidFill>
              </a:rPr>
              <a:t>2</a:t>
            </a:r>
            <a:r>
              <a:rPr lang="en-GB" sz="2000" b="0">
                <a:solidFill>
                  <a:srgbClr val="000099"/>
                </a:solidFill>
              </a:rPr>
              <a:t> phase diagram with a eutectic by </a:t>
            </a:r>
            <a:r>
              <a:rPr lang="en-GB" sz="2400">
                <a:solidFill>
                  <a:srgbClr val="000099"/>
                </a:solidFill>
              </a:rPr>
              <a:t>S.M. Lang et al.</a:t>
            </a:r>
            <a:r>
              <a:rPr lang="en-GB" sz="2000" b="0">
                <a:solidFill>
                  <a:srgbClr val="000099"/>
                </a:solidFill>
              </a:rPr>
              <a:t>, Nat. Bur. Stand., Circular 568. 1956           </a:t>
            </a:r>
          </a:p>
          <a:p>
            <a:pPr algn="l" defTabSz="762000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§"/>
              <a:tabLst>
                <a:tab pos="685800" algn="l"/>
              </a:tabLst>
            </a:pPr>
            <a:r>
              <a:rPr lang="en-GB" sz="2000" b="0">
                <a:solidFill>
                  <a:srgbClr val="000099"/>
                </a:solidFill>
              </a:rPr>
              <a:t> Eutectic composition</a:t>
            </a:r>
            <a:br>
              <a:rPr lang="en-GB" sz="2000" b="0">
                <a:solidFill>
                  <a:srgbClr val="000099"/>
                </a:solidFill>
              </a:rPr>
            </a:br>
            <a:r>
              <a:rPr lang="en-GB" sz="2000" b="0">
                <a:solidFill>
                  <a:srgbClr val="000099"/>
                </a:solidFill>
              </a:rPr>
              <a:t> (15-10) UO</a:t>
            </a:r>
            <a:r>
              <a:rPr lang="en-GB" sz="2000" baseline="-25000">
                <a:solidFill>
                  <a:srgbClr val="000099"/>
                </a:solidFill>
              </a:rPr>
              <a:t>2</a:t>
            </a:r>
            <a:r>
              <a:rPr lang="en-GB" sz="2000" b="0">
                <a:solidFill>
                  <a:srgbClr val="000099"/>
                </a:solidFill>
              </a:rPr>
              <a:t> – (85-90) SiO</a:t>
            </a:r>
            <a:r>
              <a:rPr lang="en-GB" sz="2000" baseline="-25000">
                <a:solidFill>
                  <a:srgbClr val="000099"/>
                </a:solidFill>
              </a:rPr>
              <a:t>2</a:t>
            </a:r>
            <a:r>
              <a:rPr lang="en-GB" sz="2000" b="0">
                <a:solidFill>
                  <a:srgbClr val="000099"/>
                </a:solidFill>
              </a:rPr>
              <a:t>, mol %</a:t>
            </a:r>
          </a:p>
          <a:p>
            <a:pPr algn="l" defTabSz="762000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§"/>
              <a:tabLst>
                <a:tab pos="685800" algn="l"/>
              </a:tabLst>
            </a:pPr>
            <a:r>
              <a:rPr lang="en-GB" sz="2000" b="0">
                <a:solidFill>
                  <a:srgbClr val="000099"/>
                </a:solidFill>
              </a:rPr>
              <a:t> Eutectic temperature 1650</a:t>
            </a:r>
            <a:r>
              <a:rPr lang="en-US" sz="2000" b="0">
                <a:solidFill>
                  <a:srgbClr val="000099"/>
                </a:solidFill>
                <a:cs typeface="Arial" pitchFamily="34" charset="0"/>
              </a:rPr>
              <a:t>±10</a:t>
            </a:r>
            <a:r>
              <a:rPr lang="en-GB" sz="2000" b="0">
                <a:solidFill>
                  <a:srgbClr val="000099"/>
                </a:solidFill>
              </a:rPr>
              <a:t> </a:t>
            </a:r>
            <a:r>
              <a:rPr lang="en-US" sz="2000" b="0">
                <a:solidFill>
                  <a:srgbClr val="000099"/>
                </a:solidFill>
                <a:cs typeface="Arial" pitchFamily="34" charset="0"/>
              </a:rPr>
              <a:t>°</a:t>
            </a:r>
            <a:r>
              <a:rPr lang="en-GB" sz="2000" b="0">
                <a:solidFill>
                  <a:srgbClr val="000099"/>
                </a:solidFill>
              </a:rPr>
              <a:t>С</a:t>
            </a:r>
          </a:p>
        </p:txBody>
      </p:sp>
      <p:grpSp>
        <p:nvGrpSpPr>
          <p:cNvPr id="260937" name="Group 841"/>
          <p:cNvGrpSpPr>
            <a:grpSpLocks/>
          </p:cNvGrpSpPr>
          <p:nvPr/>
        </p:nvGrpSpPr>
        <p:grpSpPr bwMode="auto">
          <a:xfrm>
            <a:off x="396875" y="1477963"/>
            <a:ext cx="4430713" cy="4141787"/>
            <a:chOff x="386" y="923"/>
            <a:chExt cx="2791" cy="2609"/>
          </a:xfrm>
        </p:grpSpPr>
        <p:sp>
          <p:nvSpPr>
            <p:cNvPr id="260368" name="Freeform 272"/>
            <p:cNvSpPr>
              <a:spLocks/>
            </p:cNvSpPr>
            <p:nvPr/>
          </p:nvSpPr>
          <p:spPr bwMode="auto">
            <a:xfrm>
              <a:off x="2526" y="2015"/>
              <a:ext cx="227" cy="429"/>
            </a:xfrm>
            <a:custGeom>
              <a:avLst/>
              <a:gdLst>
                <a:gd name="T0" fmla="*/ 702 w 702"/>
                <a:gd name="T1" fmla="*/ 1128 h 1128"/>
                <a:gd name="T2" fmla="*/ 0 w 702"/>
                <a:gd name="T3" fmla="*/ 0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02" h="1128">
                  <a:moveTo>
                    <a:pt x="702" y="1128"/>
                  </a:moveTo>
                  <a:cubicBezTo>
                    <a:pt x="476" y="554"/>
                    <a:pt x="0" y="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450" name="Line 354"/>
            <p:cNvSpPr>
              <a:spLocks noChangeShapeType="1"/>
            </p:cNvSpPr>
            <p:nvPr/>
          </p:nvSpPr>
          <p:spPr bwMode="auto">
            <a:xfrm flipH="1">
              <a:off x="706" y="2460"/>
              <a:ext cx="234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454" name="Freeform 358"/>
            <p:cNvSpPr>
              <a:spLocks/>
            </p:cNvSpPr>
            <p:nvPr/>
          </p:nvSpPr>
          <p:spPr bwMode="auto">
            <a:xfrm>
              <a:off x="2749" y="2285"/>
              <a:ext cx="304" cy="170"/>
            </a:xfrm>
            <a:custGeom>
              <a:avLst/>
              <a:gdLst>
                <a:gd name="T0" fmla="*/ 0 w 1656"/>
                <a:gd name="T1" fmla="*/ 804 h 804"/>
                <a:gd name="T2" fmla="*/ 1656 w 1656"/>
                <a:gd name="T3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56" h="804">
                  <a:moveTo>
                    <a:pt x="0" y="804"/>
                  </a:moveTo>
                  <a:cubicBezTo>
                    <a:pt x="492" y="288"/>
                    <a:pt x="1164" y="84"/>
                    <a:pt x="1656" y="0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475" name="Rectangle 379"/>
            <p:cNvSpPr>
              <a:spLocks noChangeArrowheads="1"/>
            </p:cNvSpPr>
            <p:nvPr/>
          </p:nvSpPr>
          <p:spPr bwMode="auto">
            <a:xfrm>
              <a:off x="1417" y="2289"/>
              <a:ext cx="61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600" b="0">
                  <a:solidFill>
                    <a:srgbClr val="FF0000"/>
                  </a:solidFill>
                </a:rPr>
                <a:t>1650</a:t>
              </a:r>
              <a:r>
                <a:rPr lang="en-US" sz="1600" b="0">
                  <a:solidFill>
                    <a:srgbClr val="FF0000"/>
                  </a:solidFill>
                  <a:cs typeface="Arial" pitchFamily="34" charset="0"/>
                </a:rPr>
                <a:t>±10</a:t>
              </a:r>
              <a:endParaRPr lang="en-US" sz="1600">
                <a:cs typeface="Arial" pitchFamily="34" charset="0"/>
              </a:endParaRPr>
            </a:p>
          </p:txBody>
        </p:sp>
        <p:sp>
          <p:nvSpPr>
            <p:cNvPr id="260921" name="Line 825"/>
            <p:cNvSpPr>
              <a:spLocks noChangeShapeType="1"/>
            </p:cNvSpPr>
            <p:nvPr/>
          </p:nvSpPr>
          <p:spPr bwMode="auto">
            <a:xfrm flipH="1" flipV="1">
              <a:off x="1983" y="1200"/>
              <a:ext cx="543" cy="81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384" name="Line 288"/>
            <p:cNvSpPr>
              <a:spLocks noChangeShapeType="1"/>
            </p:cNvSpPr>
            <p:nvPr/>
          </p:nvSpPr>
          <p:spPr bwMode="auto">
            <a:xfrm>
              <a:off x="701" y="1137"/>
              <a:ext cx="1" cy="1881"/>
            </a:xfrm>
            <a:prstGeom prst="line">
              <a:avLst/>
            </a:prstGeom>
            <a:noFill/>
            <a:ln w="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386" name="Line 290"/>
            <p:cNvSpPr>
              <a:spLocks noChangeShapeType="1"/>
            </p:cNvSpPr>
            <p:nvPr/>
          </p:nvSpPr>
          <p:spPr bwMode="auto">
            <a:xfrm>
              <a:off x="3054" y="1137"/>
              <a:ext cx="0" cy="1881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395" name="Line 299"/>
            <p:cNvSpPr>
              <a:spLocks noChangeShapeType="1"/>
            </p:cNvSpPr>
            <p:nvPr/>
          </p:nvSpPr>
          <p:spPr bwMode="auto">
            <a:xfrm flipV="1">
              <a:off x="3054" y="3018"/>
              <a:ext cx="0" cy="33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397" name="Line 301"/>
            <p:cNvSpPr>
              <a:spLocks noChangeShapeType="1"/>
            </p:cNvSpPr>
            <p:nvPr/>
          </p:nvSpPr>
          <p:spPr bwMode="auto">
            <a:xfrm>
              <a:off x="701" y="3018"/>
              <a:ext cx="2353" cy="1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398" name="Line 302"/>
            <p:cNvSpPr>
              <a:spLocks noChangeShapeType="1"/>
            </p:cNvSpPr>
            <p:nvPr/>
          </p:nvSpPr>
          <p:spPr bwMode="auto">
            <a:xfrm flipV="1">
              <a:off x="2819" y="3018"/>
              <a:ext cx="0" cy="33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400" name="Line 304"/>
            <p:cNvSpPr>
              <a:spLocks noChangeShapeType="1"/>
            </p:cNvSpPr>
            <p:nvPr/>
          </p:nvSpPr>
          <p:spPr bwMode="auto">
            <a:xfrm flipV="1">
              <a:off x="2348" y="3018"/>
              <a:ext cx="1" cy="33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402" name="Line 306"/>
            <p:cNvSpPr>
              <a:spLocks noChangeShapeType="1"/>
            </p:cNvSpPr>
            <p:nvPr/>
          </p:nvSpPr>
          <p:spPr bwMode="auto">
            <a:xfrm flipV="1">
              <a:off x="1878" y="3018"/>
              <a:ext cx="0" cy="33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404" name="Line 308"/>
            <p:cNvSpPr>
              <a:spLocks noChangeShapeType="1"/>
            </p:cNvSpPr>
            <p:nvPr/>
          </p:nvSpPr>
          <p:spPr bwMode="auto">
            <a:xfrm flipV="1">
              <a:off x="1407" y="3018"/>
              <a:ext cx="0" cy="33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60936" name="Group 840"/>
            <p:cNvGrpSpPr>
              <a:grpSpLocks/>
            </p:cNvGrpSpPr>
            <p:nvPr/>
          </p:nvGrpSpPr>
          <p:grpSpPr bwMode="auto">
            <a:xfrm>
              <a:off x="1172" y="3018"/>
              <a:ext cx="1412" cy="81"/>
              <a:chOff x="1172" y="3018"/>
              <a:chExt cx="1412" cy="33"/>
            </a:xfrm>
          </p:grpSpPr>
          <p:sp>
            <p:nvSpPr>
              <p:cNvPr id="260399" name="Line 303"/>
              <p:cNvSpPr>
                <a:spLocks noChangeShapeType="1"/>
              </p:cNvSpPr>
              <p:nvPr/>
            </p:nvSpPr>
            <p:spPr bwMode="auto">
              <a:xfrm flipV="1">
                <a:off x="2583" y="3018"/>
                <a:ext cx="1" cy="33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0401" name="Line 305"/>
              <p:cNvSpPr>
                <a:spLocks noChangeShapeType="1"/>
              </p:cNvSpPr>
              <p:nvPr/>
            </p:nvSpPr>
            <p:spPr bwMode="auto">
              <a:xfrm flipV="1">
                <a:off x="2113" y="3018"/>
                <a:ext cx="0" cy="33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0403" name="Line 307"/>
              <p:cNvSpPr>
                <a:spLocks noChangeShapeType="1"/>
              </p:cNvSpPr>
              <p:nvPr/>
            </p:nvSpPr>
            <p:spPr bwMode="auto">
              <a:xfrm flipV="1">
                <a:off x="1642" y="3018"/>
                <a:ext cx="1" cy="33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0405" name="Line 309"/>
              <p:cNvSpPr>
                <a:spLocks noChangeShapeType="1"/>
              </p:cNvSpPr>
              <p:nvPr/>
            </p:nvSpPr>
            <p:spPr bwMode="auto">
              <a:xfrm flipV="1">
                <a:off x="1172" y="3018"/>
                <a:ext cx="0" cy="33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60406" name="Line 310"/>
            <p:cNvSpPr>
              <a:spLocks noChangeShapeType="1"/>
            </p:cNvSpPr>
            <p:nvPr/>
          </p:nvSpPr>
          <p:spPr bwMode="auto">
            <a:xfrm flipV="1">
              <a:off x="936" y="3018"/>
              <a:ext cx="1" cy="33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407" name="Line 311"/>
            <p:cNvSpPr>
              <a:spLocks noChangeShapeType="1"/>
            </p:cNvSpPr>
            <p:nvPr/>
          </p:nvSpPr>
          <p:spPr bwMode="auto">
            <a:xfrm flipV="1">
              <a:off x="701" y="3018"/>
              <a:ext cx="0" cy="33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439" name="Rectangle 343"/>
            <p:cNvSpPr>
              <a:spLocks noChangeArrowheads="1"/>
            </p:cNvSpPr>
            <p:nvPr/>
          </p:nvSpPr>
          <p:spPr bwMode="auto">
            <a:xfrm>
              <a:off x="2939" y="3124"/>
              <a:ext cx="238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200">
                  <a:solidFill>
                    <a:srgbClr val="000080"/>
                  </a:solidFill>
                </a:rPr>
                <a:t>SiO</a:t>
              </a:r>
              <a:r>
                <a:rPr lang="en-US" sz="1200" baseline="-25000">
                  <a:solidFill>
                    <a:srgbClr val="000080"/>
                  </a:solidFill>
                </a:rPr>
                <a:t>2</a:t>
              </a:r>
              <a:endParaRPr lang="ru-RU"/>
            </a:p>
          </p:txBody>
        </p:sp>
        <p:sp>
          <p:nvSpPr>
            <p:cNvPr id="260441" name="Rectangle 345"/>
            <p:cNvSpPr>
              <a:spLocks noChangeArrowheads="1"/>
            </p:cNvSpPr>
            <p:nvPr/>
          </p:nvSpPr>
          <p:spPr bwMode="auto">
            <a:xfrm>
              <a:off x="2487" y="3119"/>
              <a:ext cx="18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200" b="0">
                  <a:solidFill>
                    <a:srgbClr val="000080"/>
                  </a:solidFill>
                </a:rPr>
                <a:t>80</a:t>
              </a:r>
              <a:endParaRPr lang="ru-RU"/>
            </a:p>
          </p:txBody>
        </p:sp>
        <p:sp>
          <p:nvSpPr>
            <p:cNvPr id="260443" name="Rectangle 347"/>
            <p:cNvSpPr>
              <a:spLocks noChangeArrowheads="1"/>
            </p:cNvSpPr>
            <p:nvPr/>
          </p:nvSpPr>
          <p:spPr bwMode="auto">
            <a:xfrm>
              <a:off x="2016" y="3119"/>
              <a:ext cx="18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200" b="0">
                  <a:solidFill>
                    <a:srgbClr val="000080"/>
                  </a:solidFill>
                </a:rPr>
                <a:t>60</a:t>
              </a:r>
              <a:endParaRPr lang="ru-RU"/>
            </a:p>
          </p:txBody>
        </p:sp>
        <p:sp>
          <p:nvSpPr>
            <p:cNvPr id="260445" name="Rectangle 349"/>
            <p:cNvSpPr>
              <a:spLocks noChangeArrowheads="1"/>
            </p:cNvSpPr>
            <p:nvPr/>
          </p:nvSpPr>
          <p:spPr bwMode="auto">
            <a:xfrm>
              <a:off x="1545" y="3119"/>
              <a:ext cx="18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200" b="0">
                  <a:solidFill>
                    <a:srgbClr val="000080"/>
                  </a:solidFill>
                </a:rPr>
                <a:t>40</a:t>
              </a:r>
              <a:endParaRPr lang="ru-RU"/>
            </a:p>
          </p:txBody>
        </p:sp>
        <p:sp>
          <p:nvSpPr>
            <p:cNvPr id="260447" name="Rectangle 351"/>
            <p:cNvSpPr>
              <a:spLocks noChangeArrowheads="1"/>
            </p:cNvSpPr>
            <p:nvPr/>
          </p:nvSpPr>
          <p:spPr bwMode="auto">
            <a:xfrm>
              <a:off x="1089" y="3119"/>
              <a:ext cx="18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200" b="0">
                  <a:solidFill>
                    <a:srgbClr val="000080"/>
                  </a:solidFill>
                </a:rPr>
                <a:t>20</a:t>
              </a:r>
              <a:endParaRPr lang="ru-RU"/>
            </a:p>
          </p:txBody>
        </p:sp>
        <p:sp>
          <p:nvSpPr>
            <p:cNvPr id="260449" name="Rectangle 353"/>
            <p:cNvSpPr>
              <a:spLocks noChangeArrowheads="1"/>
            </p:cNvSpPr>
            <p:nvPr/>
          </p:nvSpPr>
          <p:spPr bwMode="auto">
            <a:xfrm>
              <a:off x="515" y="3124"/>
              <a:ext cx="309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200">
                  <a:solidFill>
                    <a:srgbClr val="000080"/>
                  </a:solidFill>
                </a:rPr>
                <a:t>UO</a:t>
              </a:r>
              <a:r>
                <a:rPr lang="en-US" sz="1200" baseline="-25000">
                  <a:solidFill>
                    <a:srgbClr val="000080"/>
                  </a:solidFill>
                </a:rPr>
                <a:t>2</a:t>
              </a:r>
              <a:endParaRPr lang="ru-RU"/>
            </a:p>
          </p:txBody>
        </p:sp>
        <p:sp>
          <p:nvSpPr>
            <p:cNvPr id="260458" name="Line 362"/>
            <p:cNvSpPr>
              <a:spLocks noChangeShapeType="1"/>
            </p:cNvSpPr>
            <p:nvPr/>
          </p:nvSpPr>
          <p:spPr bwMode="auto">
            <a:xfrm flipH="1">
              <a:off x="695" y="1137"/>
              <a:ext cx="1" cy="188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461" name="Line 365"/>
            <p:cNvSpPr>
              <a:spLocks noChangeShapeType="1"/>
            </p:cNvSpPr>
            <p:nvPr/>
          </p:nvSpPr>
          <p:spPr bwMode="auto">
            <a:xfrm flipH="1">
              <a:off x="631" y="2072"/>
              <a:ext cx="65" cy="1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473" name="Rectangle 377"/>
            <p:cNvSpPr>
              <a:spLocks noChangeArrowheads="1"/>
            </p:cNvSpPr>
            <p:nvPr/>
          </p:nvSpPr>
          <p:spPr bwMode="auto">
            <a:xfrm>
              <a:off x="386" y="2011"/>
              <a:ext cx="26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1200" b="0">
                  <a:solidFill>
                    <a:srgbClr val="000080"/>
                  </a:solidFill>
                </a:rPr>
                <a:t>1800</a:t>
              </a:r>
              <a:endParaRPr lang="ru-RU"/>
            </a:p>
          </p:txBody>
        </p:sp>
        <p:sp>
          <p:nvSpPr>
            <p:cNvPr id="260593" name="Rectangle 497"/>
            <p:cNvSpPr>
              <a:spLocks noChangeArrowheads="1"/>
            </p:cNvSpPr>
            <p:nvPr/>
          </p:nvSpPr>
          <p:spPr bwMode="auto">
            <a:xfrm>
              <a:off x="1632" y="3299"/>
              <a:ext cx="75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200">
                  <a:solidFill>
                    <a:srgbClr val="000080"/>
                  </a:solidFill>
                </a:rPr>
                <a:t>mol</a:t>
              </a:r>
              <a:r>
                <a:rPr lang="it-IT" sz="1200">
                  <a:solidFill>
                    <a:srgbClr val="000080"/>
                  </a:solidFill>
                </a:rPr>
                <a:t> % SiO</a:t>
              </a:r>
              <a:r>
                <a:rPr lang="it-IT" sz="1200" baseline="-25000">
                  <a:solidFill>
                    <a:srgbClr val="000080"/>
                  </a:solidFill>
                </a:rPr>
                <a:t>2</a:t>
              </a:r>
              <a:endParaRPr lang="ru-RU"/>
            </a:p>
          </p:txBody>
        </p:sp>
        <p:sp>
          <p:nvSpPr>
            <p:cNvPr id="260596" name="Rectangle 500"/>
            <p:cNvSpPr>
              <a:spLocks noChangeArrowheads="1"/>
            </p:cNvSpPr>
            <p:nvPr/>
          </p:nvSpPr>
          <p:spPr bwMode="auto">
            <a:xfrm>
              <a:off x="1350" y="2626"/>
              <a:ext cx="1026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>
                  <a:solidFill>
                    <a:srgbClr val="000099"/>
                  </a:solidFill>
                </a:rPr>
                <a:t>UO</a:t>
              </a:r>
              <a:r>
                <a:rPr lang="en-US" baseline="-25000">
                  <a:solidFill>
                    <a:srgbClr val="000099"/>
                  </a:solidFill>
                </a:rPr>
                <a:t>2 </a:t>
              </a:r>
              <a:r>
                <a:rPr lang="en-US">
                  <a:solidFill>
                    <a:srgbClr val="000099"/>
                  </a:solidFill>
                </a:rPr>
                <a:t>+ SiO</a:t>
              </a:r>
              <a:r>
                <a:rPr lang="en-US" baseline="-25000">
                  <a:solidFill>
                    <a:srgbClr val="000099"/>
                  </a:solidFill>
                </a:rPr>
                <a:t>2</a:t>
              </a:r>
              <a:endParaRPr lang="ru-RU">
                <a:solidFill>
                  <a:srgbClr val="000099"/>
                </a:solidFill>
              </a:endParaRPr>
            </a:p>
          </p:txBody>
        </p:sp>
        <p:sp>
          <p:nvSpPr>
            <p:cNvPr id="260459" name="Line 363"/>
            <p:cNvSpPr>
              <a:spLocks noChangeShapeType="1"/>
            </p:cNvSpPr>
            <p:nvPr/>
          </p:nvSpPr>
          <p:spPr bwMode="auto">
            <a:xfrm flipH="1">
              <a:off x="631" y="3017"/>
              <a:ext cx="65" cy="1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911" name="Rectangle 815"/>
            <p:cNvSpPr>
              <a:spLocks noChangeArrowheads="1"/>
            </p:cNvSpPr>
            <p:nvPr/>
          </p:nvSpPr>
          <p:spPr bwMode="auto">
            <a:xfrm>
              <a:off x="386" y="2955"/>
              <a:ext cx="26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1200" b="0">
                  <a:solidFill>
                    <a:srgbClr val="000080"/>
                  </a:solidFill>
                </a:rPr>
                <a:t>1400</a:t>
              </a:r>
              <a:endParaRPr lang="ru-RU"/>
            </a:p>
          </p:txBody>
        </p:sp>
        <p:sp>
          <p:nvSpPr>
            <p:cNvPr id="260460" name="Line 364"/>
            <p:cNvSpPr>
              <a:spLocks noChangeShapeType="1"/>
            </p:cNvSpPr>
            <p:nvPr/>
          </p:nvSpPr>
          <p:spPr bwMode="auto">
            <a:xfrm flipH="1">
              <a:off x="631" y="2551"/>
              <a:ext cx="65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912" name="Rectangle 816"/>
            <p:cNvSpPr>
              <a:spLocks noChangeArrowheads="1"/>
            </p:cNvSpPr>
            <p:nvPr/>
          </p:nvSpPr>
          <p:spPr bwMode="auto">
            <a:xfrm>
              <a:off x="386" y="2483"/>
              <a:ext cx="26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1200" b="0">
                  <a:solidFill>
                    <a:srgbClr val="000080"/>
                  </a:solidFill>
                </a:rPr>
                <a:t>1600</a:t>
              </a:r>
              <a:endParaRPr lang="ru-RU"/>
            </a:p>
          </p:txBody>
        </p:sp>
        <p:sp>
          <p:nvSpPr>
            <p:cNvPr id="260462" name="Line 366"/>
            <p:cNvSpPr>
              <a:spLocks noChangeShapeType="1"/>
            </p:cNvSpPr>
            <p:nvPr/>
          </p:nvSpPr>
          <p:spPr bwMode="auto">
            <a:xfrm flipH="1">
              <a:off x="631" y="1608"/>
              <a:ext cx="65" cy="1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914" name="Rectangle 818"/>
            <p:cNvSpPr>
              <a:spLocks noChangeArrowheads="1"/>
            </p:cNvSpPr>
            <p:nvPr/>
          </p:nvSpPr>
          <p:spPr bwMode="auto">
            <a:xfrm>
              <a:off x="386" y="1539"/>
              <a:ext cx="23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1200" b="0">
                  <a:solidFill>
                    <a:srgbClr val="000080"/>
                  </a:solidFill>
                </a:rPr>
                <a:t>2000</a:t>
              </a:r>
              <a:endParaRPr lang="ru-RU"/>
            </a:p>
          </p:txBody>
        </p:sp>
        <p:sp>
          <p:nvSpPr>
            <p:cNvPr id="260466" name="Line 370"/>
            <p:cNvSpPr>
              <a:spLocks noChangeShapeType="1"/>
            </p:cNvSpPr>
            <p:nvPr/>
          </p:nvSpPr>
          <p:spPr bwMode="auto">
            <a:xfrm flipH="1">
              <a:off x="631" y="1137"/>
              <a:ext cx="65" cy="1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918" name="Rectangle 822"/>
            <p:cNvSpPr>
              <a:spLocks noChangeArrowheads="1"/>
            </p:cNvSpPr>
            <p:nvPr/>
          </p:nvSpPr>
          <p:spPr bwMode="auto">
            <a:xfrm>
              <a:off x="386" y="1068"/>
              <a:ext cx="23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1200" b="0">
                  <a:solidFill>
                    <a:srgbClr val="000080"/>
                  </a:solidFill>
                </a:rPr>
                <a:t>2200</a:t>
              </a:r>
              <a:endParaRPr lang="ru-RU"/>
            </a:p>
          </p:txBody>
        </p:sp>
        <p:sp>
          <p:nvSpPr>
            <p:cNvPr id="260923" name="Rectangle 827"/>
            <p:cNvSpPr>
              <a:spLocks noChangeArrowheads="1"/>
            </p:cNvSpPr>
            <p:nvPr/>
          </p:nvSpPr>
          <p:spPr bwMode="auto">
            <a:xfrm>
              <a:off x="1128" y="1702"/>
              <a:ext cx="1026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>
                  <a:solidFill>
                    <a:srgbClr val="000099"/>
                  </a:solidFill>
                </a:rPr>
                <a:t>UO</a:t>
              </a:r>
              <a:r>
                <a:rPr lang="en-US" baseline="-25000">
                  <a:solidFill>
                    <a:srgbClr val="000099"/>
                  </a:solidFill>
                </a:rPr>
                <a:t>2 </a:t>
              </a:r>
              <a:r>
                <a:rPr lang="en-US">
                  <a:solidFill>
                    <a:srgbClr val="000099"/>
                  </a:solidFill>
                </a:rPr>
                <a:t>+ L</a:t>
              </a:r>
              <a:endParaRPr lang="ru-RU">
                <a:solidFill>
                  <a:srgbClr val="000099"/>
                </a:solidFill>
              </a:endParaRPr>
            </a:p>
          </p:txBody>
        </p:sp>
        <p:sp>
          <p:nvSpPr>
            <p:cNvPr id="260924" name="Rectangle 828"/>
            <p:cNvSpPr>
              <a:spLocks noChangeArrowheads="1"/>
            </p:cNvSpPr>
            <p:nvPr/>
          </p:nvSpPr>
          <p:spPr bwMode="auto">
            <a:xfrm>
              <a:off x="2544" y="1420"/>
              <a:ext cx="246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>
                  <a:solidFill>
                    <a:srgbClr val="000099"/>
                  </a:solidFill>
                </a:rPr>
                <a:t>L</a:t>
              </a:r>
              <a:endParaRPr lang="ru-RU">
                <a:solidFill>
                  <a:srgbClr val="000099"/>
                </a:solidFill>
              </a:endParaRPr>
            </a:p>
          </p:txBody>
        </p:sp>
        <p:sp>
          <p:nvSpPr>
            <p:cNvPr id="260925" name="Rectangle 829"/>
            <p:cNvSpPr>
              <a:spLocks noChangeArrowheads="1"/>
            </p:cNvSpPr>
            <p:nvPr/>
          </p:nvSpPr>
          <p:spPr bwMode="auto">
            <a:xfrm>
              <a:off x="2640" y="1726"/>
              <a:ext cx="426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>
                  <a:solidFill>
                    <a:srgbClr val="000099"/>
                  </a:solidFill>
                </a:rPr>
                <a:t>SiO</a:t>
              </a:r>
              <a:r>
                <a:rPr lang="en-US" baseline="-25000">
                  <a:solidFill>
                    <a:srgbClr val="000099"/>
                  </a:solidFill>
                </a:rPr>
                <a:t>2</a:t>
              </a:r>
            </a:p>
            <a:p>
              <a:r>
                <a:rPr lang="en-US" baseline="-25000">
                  <a:solidFill>
                    <a:srgbClr val="000099"/>
                  </a:solidFill>
                </a:rPr>
                <a:t> </a:t>
              </a:r>
              <a:r>
                <a:rPr lang="en-US">
                  <a:solidFill>
                    <a:srgbClr val="000099"/>
                  </a:solidFill>
                </a:rPr>
                <a:t>+</a:t>
              </a:r>
            </a:p>
            <a:p>
              <a:r>
                <a:rPr lang="en-US">
                  <a:solidFill>
                    <a:srgbClr val="000099"/>
                  </a:solidFill>
                </a:rPr>
                <a:t> L</a:t>
              </a:r>
              <a:endParaRPr lang="ru-RU">
                <a:solidFill>
                  <a:srgbClr val="000099"/>
                </a:solidFill>
              </a:endParaRPr>
            </a:p>
          </p:txBody>
        </p:sp>
        <p:sp>
          <p:nvSpPr>
            <p:cNvPr id="260926" name="Line 830"/>
            <p:cNvSpPr>
              <a:spLocks noChangeShapeType="1"/>
            </p:cNvSpPr>
            <p:nvPr/>
          </p:nvSpPr>
          <p:spPr bwMode="auto">
            <a:xfrm>
              <a:off x="2868" y="2232"/>
              <a:ext cx="96" cy="16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929" name="Line 833"/>
            <p:cNvSpPr>
              <a:spLocks noChangeShapeType="1"/>
            </p:cNvSpPr>
            <p:nvPr/>
          </p:nvSpPr>
          <p:spPr bwMode="auto">
            <a:xfrm flipH="1">
              <a:off x="3049" y="2072"/>
              <a:ext cx="65" cy="1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930" name="Line 834"/>
            <p:cNvSpPr>
              <a:spLocks noChangeShapeType="1"/>
            </p:cNvSpPr>
            <p:nvPr/>
          </p:nvSpPr>
          <p:spPr bwMode="auto">
            <a:xfrm flipH="1">
              <a:off x="3049" y="3017"/>
              <a:ext cx="65" cy="1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931" name="Line 835"/>
            <p:cNvSpPr>
              <a:spLocks noChangeShapeType="1"/>
            </p:cNvSpPr>
            <p:nvPr/>
          </p:nvSpPr>
          <p:spPr bwMode="auto">
            <a:xfrm flipH="1">
              <a:off x="3049" y="2551"/>
              <a:ext cx="65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933" name="Line 837"/>
            <p:cNvSpPr>
              <a:spLocks noChangeShapeType="1"/>
            </p:cNvSpPr>
            <p:nvPr/>
          </p:nvSpPr>
          <p:spPr bwMode="auto">
            <a:xfrm flipH="1">
              <a:off x="3049" y="1608"/>
              <a:ext cx="65" cy="1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934" name="Line 838"/>
            <p:cNvSpPr>
              <a:spLocks noChangeShapeType="1"/>
            </p:cNvSpPr>
            <p:nvPr/>
          </p:nvSpPr>
          <p:spPr bwMode="auto">
            <a:xfrm flipH="1">
              <a:off x="3049" y="1137"/>
              <a:ext cx="65" cy="1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935" name="Rectangle 839"/>
            <p:cNvSpPr>
              <a:spLocks noChangeArrowheads="1"/>
            </p:cNvSpPr>
            <p:nvPr/>
          </p:nvSpPr>
          <p:spPr bwMode="auto">
            <a:xfrm>
              <a:off x="509" y="923"/>
              <a:ext cx="31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200">
                  <a:solidFill>
                    <a:srgbClr val="000080"/>
                  </a:solidFill>
                </a:rPr>
                <a:t>T, </a:t>
              </a:r>
              <a:r>
                <a:rPr lang="en-US" sz="1200">
                  <a:solidFill>
                    <a:srgbClr val="000080"/>
                  </a:solidFill>
                  <a:sym typeface="Symbol" pitchFamily="18" charset="2"/>
                </a:rPr>
                <a:t>C</a:t>
              </a:r>
              <a:endParaRPr lang="ru-RU"/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18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6AC1ED-F60F-4F77-855E-2251A726FEAC}" type="slidenum">
              <a:rPr lang="en-GB"/>
              <a:pPr/>
              <a:t>20</a:t>
            </a:fld>
            <a:endParaRPr lang="en-GB"/>
          </a:p>
        </p:txBody>
      </p:sp>
      <p:pic>
        <p:nvPicPr>
          <p:cNvPr id="16" name="Picture 7"/>
          <p:cNvPicPr>
            <a:picLocks noGrp="1"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49250" y="6200775"/>
            <a:ext cx="54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6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4136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tIns="360000" anchor="t"/>
          <a:lstStyle/>
          <a:p>
            <a:pPr>
              <a:lnSpc>
                <a:spcPct val="80000"/>
              </a:lnSpc>
            </a:pPr>
            <a:r>
              <a:rPr lang="en-GB"/>
              <a:t>Experimental PRECOS results</a:t>
            </a:r>
            <a:endParaRPr lang="ru-RU"/>
          </a:p>
        </p:txBody>
      </p:sp>
      <p:sp>
        <p:nvSpPr>
          <p:cNvPr id="416771" name="Rectangle 3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16772" name="Rectangle 4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16773" name="Rectangle 5"/>
          <p:cNvSpPr>
            <a:spLocks noChangeArrowheads="1"/>
          </p:cNvSpPr>
          <p:nvPr/>
        </p:nvSpPr>
        <p:spPr bwMode="auto">
          <a:xfrm>
            <a:off x="0" y="1033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16774" name="Object 6"/>
          <p:cNvGraphicFramePr>
            <a:graphicFrameLocks noChangeAspect="1"/>
          </p:cNvGraphicFramePr>
          <p:nvPr/>
        </p:nvGraphicFramePr>
        <p:xfrm>
          <a:off x="242888" y="971550"/>
          <a:ext cx="4500562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90" name="Рисунок" r:id="rId5" imgW="4514760" imgH="4915080" progId="Word.Picture.8">
                  <p:embed/>
                </p:oleObj>
              </mc:Choice>
              <mc:Fallback>
                <p:oleObj name="Рисунок" r:id="rId5" imgW="4514760" imgH="4915080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6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8" y="971550"/>
                        <a:ext cx="4500562" cy="4916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6775" name="Rectangle 7"/>
          <p:cNvSpPr>
            <a:spLocks noChangeArrowheads="1"/>
          </p:cNvSpPr>
          <p:nvPr/>
        </p:nvSpPr>
        <p:spPr bwMode="auto">
          <a:xfrm>
            <a:off x="4737100" y="1962150"/>
            <a:ext cx="4037013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defTabSz="762000"/>
            <a:r>
              <a:rPr lang="en-GB" sz="2000">
                <a:solidFill>
                  <a:srgbClr val="000099"/>
                </a:solidFill>
              </a:rPr>
              <a:t>Red lines – Lungu’ diagram</a:t>
            </a:r>
          </a:p>
          <a:p>
            <a:pPr algn="l" defTabSz="762000"/>
            <a:endParaRPr lang="en-GB" sz="2000">
              <a:solidFill>
                <a:srgbClr val="000099"/>
              </a:solidFill>
            </a:endParaRPr>
          </a:p>
          <a:p>
            <a:pPr algn="l" defTabSz="762000"/>
            <a:r>
              <a:rPr lang="en-US" sz="2000">
                <a:solidFill>
                  <a:srgbClr val="000099"/>
                </a:solidFill>
              </a:rPr>
              <a:t>Blue lines and blue points – </a:t>
            </a:r>
          </a:p>
          <a:p>
            <a:pPr algn="l" defTabSz="762000"/>
            <a:r>
              <a:rPr lang="en-US" sz="2000">
                <a:solidFill>
                  <a:srgbClr val="000099"/>
                </a:solidFill>
              </a:rPr>
              <a:t>results of our previous work </a:t>
            </a:r>
          </a:p>
          <a:p>
            <a:pPr algn="l" defTabSz="762000"/>
            <a:r>
              <a:rPr lang="en-US" sz="2000">
                <a:solidFill>
                  <a:srgbClr val="000099"/>
                </a:solidFill>
              </a:rPr>
              <a:t>within the CORPHAD project</a:t>
            </a:r>
          </a:p>
          <a:p>
            <a:pPr algn="l" defTabSz="762000"/>
            <a:endParaRPr lang="en-US" sz="2000">
              <a:solidFill>
                <a:srgbClr val="000099"/>
              </a:solidFill>
            </a:endParaRPr>
          </a:p>
          <a:p>
            <a:pPr algn="l" defTabSz="762000"/>
            <a:r>
              <a:rPr lang="en-US" sz="2000">
                <a:solidFill>
                  <a:srgbClr val="000099"/>
                </a:solidFill>
              </a:rPr>
              <a:t>Yellow points – results of the </a:t>
            </a:r>
          </a:p>
          <a:p>
            <a:pPr algn="l" defTabSz="762000"/>
            <a:r>
              <a:rPr lang="en-US" sz="2000">
                <a:solidFill>
                  <a:srgbClr val="000099"/>
                </a:solidFill>
              </a:rPr>
              <a:t>present work</a:t>
            </a:r>
            <a:endParaRPr lang="ru-RU" sz="2000">
              <a:solidFill>
                <a:srgbClr val="000099"/>
              </a:solidFill>
            </a:endParaRPr>
          </a:p>
        </p:txBody>
      </p:sp>
      <p:sp>
        <p:nvSpPr>
          <p:cNvPr id="416780" name="Line 12"/>
          <p:cNvSpPr>
            <a:spLocks noChangeShapeType="1"/>
          </p:cNvSpPr>
          <p:nvPr/>
        </p:nvSpPr>
        <p:spPr bwMode="auto">
          <a:xfrm flipV="1">
            <a:off x="2857500" y="2624138"/>
            <a:ext cx="0" cy="180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81" name="Line 13"/>
          <p:cNvSpPr>
            <a:spLocks noChangeShapeType="1"/>
          </p:cNvSpPr>
          <p:nvPr/>
        </p:nvSpPr>
        <p:spPr bwMode="auto">
          <a:xfrm>
            <a:off x="2786063" y="2628900"/>
            <a:ext cx="1524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82" name="Line 14"/>
          <p:cNvSpPr>
            <a:spLocks noChangeShapeType="1"/>
          </p:cNvSpPr>
          <p:nvPr/>
        </p:nvSpPr>
        <p:spPr bwMode="auto">
          <a:xfrm>
            <a:off x="2786063" y="2805113"/>
            <a:ext cx="1524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83" name="Line 15"/>
          <p:cNvSpPr>
            <a:spLocks noChangeShapeType="1"/>
          </p:cNvSpPr>
          <p:nvPr/>
        </p:nvSpPr>
        <p:spPr bwMode="auto">
          <a:xfrm>
            <a:off x="2652713" y="2720975"/>
            <a:ext cx="423862" cy="0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84" name="Line 16"/>
          <p:cNvSpPr>
            <a:spLocks noChangeShapeType="1"/>
          </p:cNvSpPr>
          <p:nvPr/>
        </p:nvSpPr>
        <p:spPr bwMode="auto">
          <a:xfrm>
            <a:off x="2647950" y="2647950"/>
            <a:ext cx="0" cy="1333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85" name="Line 17"/>
          <p:cNvSpPr>
            <a:spLocks noChangeShapeType="1"/>
          </p:cNvSpPr>
          <p:nvPr/>
        </p:nvSpPr>
        <p:spPr bwMode="auto">
          <a:xfrm>
            <a:off x="3071813" y="2647950"/>
            <a:ext cx="0" cy="1333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86" name="Freeform 18"/>
          <p:cNvSpPr>
            <a:spLocks/>
          </p:cNvSpPr>
          <p:nvPr/>
        </p:nvSpPr>
        <p:spPr bwMode="auto">
          <a:xfrm>
            <a:off x="811213" y="1409700"/>
            <a:ext cx="2667000" cy="2363788"/>
          </a:xfrm>
          <a:custGeom>
            <a:avLst/>
            <a:gdLst>
              <a:gd name="T0" fmla="*/ 1680 w 1680"/>
              <a:gd name="T1" fmla="*/ 1489 h 1489"/>
              <a:gd name="T2" fmla="*/ 0 w 1680"/>
              <a:gd name="T3" fmla="*/ 0 h 148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80" h="1489">
                <a:moveTo>
                  <a:pt x="1680" y="1489"/>
                </a:moveTo>
                <a:cubicBezTo>
                  <a:pt x="1462" y="701"/>
                  <a:pt x="462" y="145"/>
                  <a:pt x="0" y="0"/>
                </a:cubicBezTo>
              </a:path>
            </a:pathLst>
          </a:custGeom>
          <a:noFill/>
          <a:ln w="25400" cap="flat" cmpd="sng">
            <a:solidFill>
              <a:schemeClr val="accent2"/>
            </a:solidFill>
            <a:prstDash val="lgDash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77" name="Oval 9"/>
          <p:cNvSpPr>
            <a:spLocks noChangeArrowheads="1"/>
          </p:cNvSpPr>
          <p:nvPr/>
        </p:nvSpPr>
        <p:spPr bwMode="auto">
          <a:xfrm>
            <a:off x="2794000" y="2657475"/>
            <a:ext cx="125413" cy="125413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5BB9F5-CFB1-4E9B-8FC6-3D72ED12F1C1}" type="slidenum">
              <a:rPr lang="en-GB"/>
              <a:pPr/>
              <a:t>21</a:t>
            </a:fld>
            <a:endParaRPr lang="en-GB"/>
          </a:p>
        </p:txBody>
      </p:sp>
      <p:pic>
        <p:nvPicPr>
          <p:cNvPr id="5" name="Picture 7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49250" y="6200775"/>
            <a:ext cx="54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3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4889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tIns="360000" anchor="t"/>
          <a:lstStyle/>
          <a:p>
            <a:pPr>
              <a:lnSpc>
                <a:spcPct val="80000"/>
              </a:lnSpc>
            </a:pPr>
            <a:r>
              <a:rPr lang="en-GB" sz="3200"/>
              <a:t>Summary</a:t>
            </a:r>
            <a:r>
              <a:rPr lang="en-US" sz="3200"/>
              <a:t> </a:t>
            </a:r>
            <a:endParaRPr lang="ru-RU" sz="3200"/>
          </a:p>
        </p:txBody>
      </p:sp>
      <p:sp>
        <p:nvSpPr>
          <p:cNvPr id="363523" name="Rectangle 3"/>
          <p:cNvSpPr>
            <a:spLocks noChangeArrowheads="1"/>
          </p:cNvSpPr>
          <p:nvPr/>
        </p:nvSpPr>
        <p:spPr bwMode="auto">
          <a:xfrm>
            <a:off x="0" y="900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63524" name="Rectangle 4"/>
          <p:cNvSpPr>
            <a:spLocks noChangeArrowheads="1"/>
          </p:cNvSpPr>
          <p:nvPr/>
        </p:nvSpPr>
        <p:spPr bwMode="auto">
          <a:xfrm>
            <a:off x="203200" y="1858963"/>
            <a:ext cx="89408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512763" indent="-512763" algn="l" defTabSz="762000">
              <a:lnSpc>
                <a:spcPct val="150000"/>
              </a:lnSpc>
              <a:buFontTx/>
              <a:buChar char="•"/>
              <a:tabLst>
                <a:tab pos="534988" algn="l"/>
              </a:tabLst>
            </a:pPr>
            <a:r>
              <a:rPr lang="en-GB" sz="2400">
                <a:solidFill>
                  <a:srgbClr val="000099"/>
                </a:solidFill>
              </a:rPr>
              <a:t>The monotectic temperature was determine to be in vicinity of 2080</a:t>
            </a:r>
            <a:r>
              <a:rPr lang="en-GB" sz="2400">
                <a:solidFill>
                  <a:srgbClr val="000099"/>
                </a:solidFill>
                <a:sym typeface="Symbol" pitchFamily="18" charset="2"/>
              </a:rPr>
              <a:t>C</a:t>
            </a:r>
          </a:p>
          <a:p>
            <a:pPr marL="512763" indent="-512763" algn="l" defTabSz="762000">
              <a:lnSpc>
                <a:spcPct val="150000"/>
              </a:lnSpc>
              <a:buFontTx/>
              <a:buChar char="•"/>
              <a:tabLst>
                <a:tab pos="534988" algn="l"/>
              </a:tabLst>
            </a:pPr>
            <a:r>
              <a:rPr lang="en-GB" sz="2400">
                <a:solidFill>
                  <a:srgbClr val="000099"/>
                </a:solidFill>
                <a:sym typeface="Symbol" pitchFamily="18" charset="2"/>
              </a:rPr>
              <a:t>The liquidus temperature of the 44.5 UO</a:t>
            </a:r>
            <a:r>
              <a:rPr lang="en-GB" sz="2400" baseline="-25000">
                <a:solidFill>
                  <a:srgbClr val="000099"/>
                </a:solidFill>
                <a:sym typeface="Symbol" pitchFamily="18" charset="2"/>
              </a:rPr>
              <a:t>2</a:t>
            </a:r>
            <a:r>
              <a:rPr lang="en-GB" sz="2400">
                <a:solidFill>
                  <a:srgbClr val="000099"/>
                </a:solidFill>
                <a:sym typeface="Symbol" pitchFamily="18" charset="2"/>
              </a:rPr>
              <a:t> – 55.5 SiO</a:t>
            </a:r>
            <a:r>
              <a:rPr lang="en-GB" sz="2400" baseline="-25000">
                <a:solidFill>
                  <a:srgbClr val="000099"/>
                </a:solidFill>
                <a:sym typeface="Symbol" pitchFamily="18" charset="2"/>
              </a:rPr>
              <a:t>2</a:t>
            </a:r>
            <a:r>
              <a:rPr lang="en-GB" sz="2400">
                <a:solidFill>
                  <a:srgbClr val="000099"/>
                </a:solidFill>
                <a:sym typeface="Symbol" pitchFamily="18" charset="2"/>
              </a:rPr>
              <a:t> mol% composition is 2425</a:t>
            </a:r>
            <a:r>
              <a:rPr lang="en-US" sz="2400">
                <a:solidFill>
                  <a:srgbClr val="000099"/>
                </a:solidFill>
                <a:cs typeface="Arial" pitchFamily="34" charset="0"/>
                <a:sym typeface="Symbol" pitchFamily="18" charset="2"/>
              </a:rPr>
              <a:t>±20</a:t>
            </a:r>
            <a:r>
              <a:rPr lang="en-GB" sz="2400">
                <a:solidFill>
                  <a:srgbClr val="000099"/>
                </a:solidFill>
                <a:sym typeface="Symbol" pitchFamily="18" charset="2"/>
              </a:rPr>
              <a:t>C</a:t>
            </a:r>
            <a:r>
              <a:rPr lang="en-GB" sz="2400" b="0">
                <a:solidFill>
                  <a:schemeClr val="accent2"/>
                </a:solidFill>
              </a:rPr>
              <a:t>	</a:t>
            </a:r>
            <a:r>
              <a:rPr lang="en-GB" sz="2400">
                <a:solidFill>
                  <a:srgbClr val="000099"/>
                </a:solidFill>
              </a:rPr>
              <a:t>	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FB3A69-4EA1-434C-84C6-82B02EAB1AD9}" type="slidenum">
              <a:rPr lang="en-GB"/>
              <a:pPr/>
              <a:t>22</a:t>
            </a:fld>
            <a:endParaRPr lang="en-GB"/>
          </a:p>
        </p:txBody>
      </p:sp>
      <p:pic>
        <p:nvPicPr>
          <p:cNvPr id="6" name="Picture 7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49250" y="6200775"/>
            <a:ext cx="54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7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4136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tIns="360000" anchor="t"/>
          <a:lstStyle/>
          <a:p>
            <a:pPr>
              <a:lnSpc>
                <a:spcPct val="80000"/>
              </a:lnSpc>
            </a:pPr>
            <a:r>
              <a:rPr lang="en-GB" sz="3200"/>
              <a:t>Conclusions</a:t>
            </a:r>
            <a:endParaRPr lang="ru-RU" sz="3200"/>
          </a:p>
        </p:txBody>
      </p:sp>
      <p:sp>
        <p:nvSpPr>
          <p:cNvPr id="427011" name="Rectangle 3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27012" name="Rectangle 4"/>
          <p:cNvSpPr>
            <a:spLocks noChangeArrowheads="1"/>
          </p:cNvSpPr>
          <p:nvPr/>
        </p:nvSpPr>
        <p:spPr bwMode="auto">
          <a:xfrm>
            <a:off x="688975" y="1584325"/>
            <a:ext cx="7681913" cy="262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99"/>
                </a:solidFill>
              </a:rPr>
              <a:t>5- and 10 minute exposure at high temperatures is enough to determine correctly a composition of the coexisting liquid phases in the system under investigation, but it is difficult to get reliable results due to the SiO release</a:t>
            </a:r>
          </a:p>
          <a:p>
            <a:pPr algn="l"/>
            <a:endParaRPr lang="en-US">
              <a:solidFill>
                <a:srgbClr val="000099"/>
              </a:solidFill>
            </a:endParaRPr>
          </a:p>
          <a:p>
            <a:pPr algn="l"/>
            <a:r>
              <a:rPr lang="en-US">
                <a:solidFill>
                  <a:srgbClr val="000099"/>
                </a:solidFill>
              </a:rPr>
              <a:t>To prevent a composition changing during heat treatment use of cover in Galakhov microfurnace could be possibly helpful  </a:t>
            </a:r>
            <a:endParaRPr lang="en-GB">
              <a:solidFill>
                <a:srgbClr val="000099"/>
              </a:solidFill>
            </a:endParaRPr>
          </a:p>
          <a:p>
            <a:pPr algn="l"/>
            <a:endParaRPr lang="en-US" sz="2000">
              <a:solidFill>
                <a:srgbClr val="000099"/>
              </a:solidFill>
            </a:endParaRPr>
          </a:p>
          <a:p>
            <a:pPr algn="l"/>
            <a:endParaRPr lang="ru-RU" sz="2000">
              <a:solidFill>
                <a:srgbClr val="000099"/>
              </a:solidFill>
            </a:endParaRPr>
          </a:p>
        </p:txBody>
      </p:sp>
      <p:sp>
        <p:nvSpPr>
          <p:cNvPr id="427013" name="Rectangle 5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291E45-DB40-4CDE-B204-A54F002C0CC2}" type="slidenum">
              <a:rPr lang="en-GB"/>
              <a:pPr/>
              <a:t>23</a:t>
            </a:fld>
            <a:endParaRPr lang="en-GB"/>
          </a:p>
        </p:txBody>
      </p:sp>
      <p:pic>
        <p:nvPicPr>
          <p:cNvPr id="6" name="Picture 7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49250" y="6200775"/>
            <a:ext cx="54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9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4136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tIns="360000" anchor="t"/>
          <a:lstStyle/>
          <a:p>
            <a:pPr>
              <a:lnSpc>
                <a:spcPct val="80000"/>
              </a:lnSpc>
            </a:pPr>
            <a:r>
              <a:rPr lang="en-GB" sz="3200"/>
              <a:t>Conclusions</a:t>
            </a:r>
            <a:endParaRPr lang="ru-RU" sz="3200"/>
          </a:p>
        </p:txBody>
      </p:sp>
      <p:sp>
        <p:nvSpPr>
          <p:cNvPr id="429059" name="Rectangle 3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29060" name="Rectangle 4"/>
          <p:cNvSpPr>
            <a:spLocks noChangeArrowheads="1"/>
          </p:cNvSpPr>
          <p:nvPr/>
        </p:nvSpPr>
        <p:spPr bwMode="auto">
          <a:xfrm>
            <a:off x="688975" y="1584325"/>
            <a:ext cx="7681913" cy="361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l"/>
            <a:r>
              <a:rPr lang="en-US" sz="2000">
                <a:solidFill>
                  <a:srgbClr val="000099"/>
                </a:solidFill>
              </a:rPr>
              <a:t>Further experiments required:</a:t>
            </a:r>
          </a:p>
          <a:p>
            <a:pPr marL="457200" indent="-457200" algn="l"/>
            <a:endParaRPr lang="en-US" sz="2000">
              <a:solidFill>
                <a:srgbClr val="000099"/>
              </a:solidFill>
            </a:endParaRPr>
          </a:p>
          <a:p>
            <a:pPr marL="457200" indent="-457200" algn="l">
              <a:buFontTx/>
              <a:buChar char="•"/>
            </a:pPr>
            <a:r>
              <a:rPr lang="en-US" sz="2000">
                <a:solidFill>
                  <a:srgbClr val="000099"/>
                </a:solidFill>
              </a:rPr>
              <a:t> To define miscibility gap region</a:t>
            </a:r>
          </a:p>
          <a:p>
            <a:pPr marL="457200" indent="-457200" algn="l"/>
            <a:r>
              <a:rPr lang="en-US"/>
              <a:t>		</a:t>
            </a:r>
            <a:r>
              <a:rPr lang="en-US">
                <a:solidFill>
                  <a:srgbClr val="000099"/>
                </a:solidFill>
              </a:rPr>
              <a:t>T</a:t>
            </a:r>
            <a:r>
              <a:rPr lang="ru-RU">
                <a:solidFill>
                  <a:srgbClr val="000099"/>
                </a:solidFill>
              </a:rPr>
              <a:t>=2450</a:t>
            </a:r>
            <a:r>
              <a:rPr lang="en-US">
                <a:solidFill>
                  <a:srgbClr val="000099"/>
                </a:solidFill>
                <a:sym typeface="Symbol" pitchFamily="18" charset="2"/>
              </a:rPr>
              <a:t></a:t>
            </a:r>
            <a:r>
              <a:rPr lang="en-US">
                <a:solidFill>
                  <a:srgbClr val="000099"/>
                </a:solidFill>
              </a:rPr>
              <a:t>C</a:t>
            </a:r>
            <a:r>
              <a:rPr lang="ru-RU">
                <a:solidFill>
                  <a:srgbClr val="000099"/>
                </a:solidFill>
              </a:rPr>
              <a:t>, 30 </a:t>
            </a:r>
            <a:r>
              <a:rPr lang="en-US">
                <a:solidFill>
                  <a:srgbClr val="000099"/>
                </a:solidFill>
              </a:rPr>
              <a:t>sec exposure</a:t>
            </a:r>
            <a:r>
              <a:rPr lang="ru-RU">
                <a:solidFill>
                  <a:srgbClr val="000099"/>
                </a:solidFill>
              </a:rPr>
              <a:t> (</a:t>
            </a:r>
            <a:r>
              <a:rPr lang="en-US">
                <a:solidFill>
                  <a:srgbClr val="000099"/>
                </a:solidFill>
              </a:rPr>
              <a:t>with cover</a:t>
            </a:r>
            <a:r>
              <a:rPr lang="ru-RU">
                <a:solidFill>
                  <a:srgbClr val="000099"/>
                </a:solidFill>
              </a:rPr>
              <a:t>)</a:t>
            </a:r>
            <a:endParaRPr lang="en-US">
              <a:solidFill>
                <a:srgbClr val="000099"/>
              </a:solidFill>
            </a:endParaRPr>
          </a:p>
          <a:p>
            <a:pPr marL="457200" indent="-457200" algn="l"/>
            <a:r>
              <a:rPr lang="en-US">
                <a:solidFill>
                  <a:srgbClr val="000099"/>
                </a:solidFill>
              </a:rPr>
              <a:t>		T</a:t>
            </a:r>
            <a:r>
              <a:rPr lang="ru-RU">
                <a:solidFill>
                  <a:srgbClr val="000099"/>
                </a:solidFill>
              </a:rPr>
              <a:t>=2500</a:t>
            </a:r>
            <a:r>
              <a:rPr lang="en-US">
                <a:solidFill>
                  <a:srgbClr val="000099"/>
                </a:solidFill>
                <a:sym typeface="Symbol" pitchFamily="18" charset="2"/>
              </a:rPr>
              <a:t></a:t>
            </a:r>
            <a:r>
              <a:rPr lang="en-US">
                <a:solidFill>
                  <a:srgbClr val="000099"/>
                </a:solidFill>
              </a:rPr>
              <a:t>C</a:t>
            </a:r>
            <a:r>
              <a:rPr lang="ru-RU">
                <a:solidFill>
                  <a:srgbClr val="000099"/>
                </a:solidFill>
              </a:rPr>
              <a:t>, 30 </a:t>
            </a:r>
            <a:r>
              <a:rPr lang="en-US">
                <a:solidFill>
                  <a:srgbClr val="000099"/>
                </a:solidFill>
              </a:rPr>
              <a:t>sec exposure</a:t>
            </a:r>
            <a:r>
              <a:rPr lang="ru-RU">
                <a:solidFill>
                  <a:srgbClr val="000099"/>
                </a:solidFill>
              </a:rPr>
              <a:t> (</a:t>
            </a:r>
            <a:r>
              <a:rPr lang="en-US">
                <a:solidFill>
                  <a:srgbClr val="000099"/>
                </a:solidFill>
              </a:rPr>
              <a:t>with cover</a:t>
            </a:r>
            <a:r>
              <a:rPr lang="ru-RU">
                <a:solidFill>
                  <a:srgbClr val="000099"/>
                </a:solidFill>
              </a:rPr>
              <a:t>)</a:t>
            </a:r>
            <a:endParaRPr lang="en-US">
              <a:solidFill>
                <a:srgbClr val="000099"/>
              </a:solidFill>
            </a:endParaRPr>
          </a:p>
          <a:p>
            <a:pPr marL="457200" indent="-457200" algn="l"/>
            <a:endParaRPr lang="en-US">
              <a:solidFill>
                <a:srgbClr val="000099"/>
              </a:solidFill>
            </a:endParaRPr>
          </a:p>
          <a:p>
            <a:pPr marL="457200" indent="-457200" algn="l">
              <a:buFontTx/>
              <a:buChar char="•"/>
            </a:pPr>
            <a:r>
              <a:rPr lang="en-US" sz="2000">
                <a:solidFill>
                  <a:srgbClr val="000099"/>
                </a:solidFill>
              </a:rPr>
              <a:t> To define the eutectic temperature</a:t>
            </a:r>
          </a:p>
          <a:p>
            <a:pPr marL="457200" indent="-457200" algn="l"/>
            <a:r>
              <a:rPr lang="en-US">
                <a:solidFill>
                  <a:srgbClr val="000099"/>
                </a:solidFill>
              </a:rPr>
              <a:t>		DTA analysis of a series of compositions (mol%)</a:t>
            </a:r>
            <a:endParaRPr lang="ru-RU">
              <a:solidFill>
                <a:srgbClr val="000099"/>
              </a:solidFill>
            </a:endParaRPr>
          </a:p>
          <a:p>
            <a:pPr marL="457200" indent="-457200" algn="l">
              <a:lnSpc>
                <a:spcPct val="110000"/>
              </a:lnSpc>
            </a:pPr>
            <a:r>
              <a:rPr lang="en-US"/>
              <a:t>	</a:t>
            </a:r>
            <a:r>
              <a:rPr lang="en-US">
                <a:solidFill>
                  <a:srgbClr val="000099"/>
                </a:solidFill>
              </a:rPr>
              <a:t>	</a:t>
            </a:r>
            <a:r>
              <a:rPr lang="ru-RU">
                <a:solidFill>
                  <a:srgbClr val="000099"/>
                </a:solidFill>
              </a:rPr>
              <a:t>05UO</a:t>
            </a:r>
            <a:r>
              <a:rPr lang="ru-RU" baseline="-25000">
                <a:solidFill>
                  <a:srgbClr val="000099"/>
                </a:solidFill>
              </a:rPr>
              <a:t>2</a:t>
            </a:r>
            <a:r>
              <a:rPr lang="ru-RU">
                <a:solidFill>
                  <a:srgbClr val="000099"/>
                </a:solidFill>
              </a:rPr>
              <a:t> – 95SiO</a:t>
            </a:r>
            <a:r>
              <a:rPr lang="ru-RU" baseline="-25000">
                <a:solidFill>
                  <a:srgbClr val="000099"/>
                </a:solidFill>
              </a:rPr>
              <a:t>2</a:t>
            </a:r>
            <a:r>
              <a:rPr lang="ru-RU">
                <a:solidFill>
                  <a:srgbClr val="000099"/>
                </a:solidFill>
              </a:rPr>
              <a:t> </a:t>
            </a:r>
            <a:endParaRPr lang="en-US">
              <a:solidFill>
                <a:srgbClr val="000099"/>
              </a:solidFill>
            </a:endParaRPr>
          </a:p>
          <a:p>
            <a:pPr marL="457200" indent="-457200" algn="l">
              <a:lnSpc>
                <a:spcPct val="110000"/>
              </a:lnSpc>
            </a:pPr>
            <a:r>
              <a:rPr lang="en-US">
                <a:solidFill>
                  <a:srgbClr val="000099"/>
                </a:solidFill>
              </a:rPr>
              <a:t>		</a:t>
            </a:r>
            <a:r>
              <a:rPr lang="ru-RU">
                <a:solidFill>
                  <a:srgbClr val="000099"/>
                </a:solidFill>
              </a:rPr>
              <a:t>04UO</a:t>
            </a:r>
            <a:r>
              <a:rPr lang="ru-RU" baseline="-25000">
                <a:solidFill>
                  <a:srgbClr val="000099"/>
                </a:solidFill>
              </a:rPr>
              <a:t>2</a:t>
            </a:r>
            <a:r>
              <a:rPr lang="ru-RU">
                <a:solidFill>
                  <a:srgbClr val="000099"/>
                </a:solidFill>
              </a:rPr>
              <a:t> – 96SiO</a:t>
            </a:r>
            <a:r>
              <a:rPr lang="ru-RU" baseline="-25000">
                <a:solidFill>
                  <a:srgbClr val="000099"/>
                </a:solidFill>
              </a:rPr>
              <a:t>2</a:t>
            </a:r>
            <a:r>
              <a:rPr lang="ru-RU">
                <a:solidFill>
                  <a:srgbClr val="000099"/>
                </a:solidFill>
              </a:rPr>
              <a:t> </a:t>
            </a:r>
            <a:endParaRPr lang="en-US">
              <a:solidFill>
                <a:srgbClr val="000099"/>
              </a:solidFill>
            </a:endParaRPr>
          </a:p>
          <a:p>
            <a:pPr marL="457200" indent="-457200" algn="l">
              <a:lnSpc>
                <a:spcPct val="110000"/>
              </a:lnSpc>
            </a:pPr>
            <a:r>
              <a:rPr lang="en-US">
                <a:solidFill>
                  <a:srgbClr val="000099"/>
                </a:solidFill>
              </a:rPr>
              <a:t>		</a:t>
            </a:r>
            <a:r>
              <a:rPr lang="ru-RU">
                <a:solidFill>
                  <a:srgbClr val="000099"/>
                </a:solidFill>
              </a:rPr>
              <a:t>03UO</a:t>
            </a:r>
            <a:r>
              <a:rPr lang="ru-RU" baseline="-25000">
                <a:solidFill>
                  <a:srgbClr val="000099"/>
                </a:solidFill>
              </a:rPr>
              <a:t>2</a:t>
            </a:r>
            <a:r>
              <a:rPr lang="ru-RU">
                <a:solidFill>
                  <a:srgbClr val="000099"/>
                </a:solidFill>
              </a:rPr>
              <a:t> – 97SiO</a:t>
            </a:r>
            <a:r>
              <a:rPr lang="ru-RU" baseline="-25000">
                <a:solidFill>
                  <a:srgbClr val="000099"/>
                </a:solidFill>
              </a:rPr>
              <a:t>2</a:t>
            </a:r>
            <a:r>
              <a:rPr lang="ru-RU">
                <a:solidFill>
                  <a:srgbClr val="000099"/>
                </a:solidFill>
              </a:rPr>
              <a:t> </a:t>
            </a:r>
            <a:endParaRPr lang="en-US">
              <a:solidFill>
                <a:srgbClr val="000099"/>
              </a:solidFill>
            </a:endParaRPr>
          </a:p>
          <a:p>
            <a:pPr marL="457200" indent="-457200" algn="l">
              <a:lnSpc>
                <a:spcPct val="110000"/>
              </a:lnSpc>
            </a:pPr>
            <a:r>
              <a:rPr lang="en-US">
                <a:solidFill>
                  <a:srgbClr val="000099"/>
                </a:solidFill>
              </a:rPr>
              <a:t>		</a:t>
            </a:r>
            <a:r>
              <a:rPr lang="ru-RU">
                <a:solidFill>
                  <a:srgbClr val="000099"/>
                </a:solidFill>
              </a:rPr>
              <a:t>02UO</a:t>
            </a:r>
            <a:r>
              <a:rPr lang="ru-RU" baseline="-25000">
                <a:solidFill>
                  <a:srgbClr val="000099"/>
                </a:solidFill>
              </a:rPr>
              <a:t>2</a:t>
            </a:r>
            <a:r>
              <a:rPr lang="ru-RU">
                <a:solidFill>
                  <a:srgbClr val="000099"/>
                </a:solidFill>
              </a:rPr>
              <a:t> – 98SiO</a:t>
            </a:r>
            <a:r>
              <a:rPr lang="ru-RU" baseline="-25000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429061" name="Rectangle 5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66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9F4B9-111E-47D0-A02F-9253FF6AEA13}" type="slidenum">
              <a:rPr lang="en-GB"/>
              <a:pPr/>
              <a:t>3</a:t>
            </a:fld>
            <a:endParaRPr lang="en-GB"/>
          </a:p>
        </p:txBody>
      </p:sp>
      <p:pic>
        <p:nvPicPr>
          <p:cNvPr id="64" name="Picture 7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49250" y="6200775"/>
            <a:ext cx="54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3890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758825" y="0"/>
            <a:ext cx="7772400" cy="10255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tIns="360000" anchor="t"/>
          <a:lstStyle/>
          <a:p>
            <a:pPr>
              <a:lnSpc>
                <a:spcPct val="80000"/>
              </a:lnSpc>
            </a:pPr>
            <a:r>
              <a:rPr lang="en-GB"/>
              <a:t>Previously obtained data on the system</a:t>
            </a:r>
            <a:r>
              <a:rPr lang="en-US"/>
              <a:t> </a:t>
            </a:r>
            <a:r>
              <a:rPr lang="en-GB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GB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93891" name="Rectangle 1027"/>
          <p:cNvSpPr>
            <a:spLocks noChangeArrowheads="1"/>
          </p:cNvSpPr>
          <p:nvPr/>
        </p:nvSpPr>
        <p:spPr bwMode="auto">
          <a:xfrm>
            <a:off x="0" y="69532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GB" sz="1600"/>
              <a:t>  </a:t>
            </a:r>
            <a:r>
              <a:rPr lang="en-GB" sz="2000">
                <a:solidFill>
                  <a:srgbClr val="000099"/>
                </a:solidFill>
              </a:rPr>
              <a:t>Phase diagram available in literature</a:t>
            </a:r>
          </a:p>
        </p:txBody>
      </p:sp>
      <p:sp>
        <p:nvSpPr>
          <p:cNvPr id="293892" name="Rectangle 1028"/>
          <p:cNvSpPr>
            <a:spLocks noChangeArrowheads="1"/>
          </p:cNvSpPr>
          <p:nvPr/>
        </p:nvSpPr>
        <p:spPr bwMode="auto">
          <a:xfrm>
            <a:off x="4686300" y="1546225"/>
            <a:ext cx="44577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defTabSz="762000">
              <a:spcBef>
                <a:spcPct val="50000"/>
              </a:spcBef>
              <a:buFont typeface="Wingdings" pitchFamily="2" charset="2"/>
              <a:buChar char="§"/>
              <a:tabLst>
                <a:tab pos="685800" algn="l"/>
              </a:tabLst>
            </a:pPr>
            <a:r>
              <a:rPr lang="en-GB" sz="1600" b="0"/>
              <a:t> </a:t>
            </a:r>
            <a:r>
              <a:rPr lang="en-GB" sz="2000" b="0">
                <a:solidFill>
                  <a:srgbClr val="000099"/>
                </a:solidFill>
              </a:rPr>
              <a:t>Fusion diagram with the miscibility gap by </a:t>
            </a:r>
            <a:r>
              <a:rPr lang="en-GB" sz="2400">
                <a:solidFill>
                  <a:srgbClr val="000099"/>
                </a:solidFill>
              </a:rPr>
              <a:t>S. Lungu</a:t>
            </a:r>
            <a:r>
              <a:rPr lang="en-GB" sz="2000" b="0">
                <a:solidFill>
                  <a:srgbClr val="000099"/>
                </a:solidFill>
              </a:rPr>
              <a:t>,  </a:t>
            </a:r>
            <a:r>
              <a:rPr lang="en-US" sz="2000" b="0">
                <a:solidFill>
                  <a:srgbClr val="000099"/>
                </a:solidFill>
              </a:rPr>
              <a:t>Romanian J. of Physics. </a:t>
            </a:r>
            <a:r>
              <a:rPr lang="en-GB" sz="2000" b="0">
                <a:solidFill>
                  <a:srgbClr val="000099"/>
                </a:solidFill>
              </a:rPr>
              <a:t>1962. V. 7. N 4. P. 419</a:t>
            </a:r>
          </a:p>
          <a:p>
            <a:pPr algn="l" defTabSz="762000">
              <a:spcBef>
                <a:spcPct val="50000"/>
              </a:spcBef>
              <a:buFont typeface="Wingdings" pitchFamily="2" charset="2"/>
              <a:buChar char="§"/>
              <a:tabLst>
                <a:tab pos="685800" algn="l"/>
              </a:tabLst>
            </a:pPr>
            <a:r>
              <a:rPr lang="en-GB" sz="2000" b="0">
                <a:solidFill>
                  <a:srgbClr val="000099"/>
                </a:solidFill>
              </a:rPr>
              <a:t> Eutectics composition: </a:t>
            </a:r>
            <a:br>
              <a:rPr lang="en-GB" sz="2000" b="0">
                <a:solidFill>
                  <a:srgbClr val="000099"/>
                </a:solidFill>
              </a:rPr>
            </a:br>
            <a:r>
              <a:rPr lang="en-GB" sz="2000" b="0">
                <a:solidFill>
                  <a:srgbClr val="000099"/>
                </a:solidFill>
              </a:rPr>
              <a:t>   2 UO</a:t>
            </a:r>
            <a:r>
              <a:rPr lang="en-GB" sz="2000" b="0" baseline="-25000">
                <a:solidFill>
                  <a:srgbClr val="000099"/>
                </a:solidFill>
              </a:rPr>
              <a:t>2</a:t>
            </a:r>
            <a:r>
              <a:rPr lang="en-GB" sz="2000" b="0">
                <a:solidFill>
                  <a:srgbClr val="000099"/>
                </a:solidFill>
              </a:rPr>
              <a:t> – 98 SiO</a:t>
            </a:r>
            <a:r>
              <a:rPr lang="en-GB" sz="2000" b="0" baseline="-25000">
                <a:solidFill>
                  <a:srgbClr val="000099"/>
                </a:solidFill>
              </a:rPr>
              <a:t>2</a:t>
            </a:r>
            <a:r>
              <a:rPr lang="en-GB" sz="2000" b="0">
                <a:solidFill>
                  <a:srgbClr val="000099"/>
                </a:solidFill>
              </a:rPr>
              <a:t>, mol %</a:t>
            </a:r>
          </a:p>
          <a:p>
            <a:pPr algn="l" defTabSz="762000">
              <a:spcBef>
                <a:spcPct val="50000"/>
              </a:spcBef>
              <a:buFont typeface="Wingdings" pitchFamily="2" charset="2"/>
              <a:buChar char="§"/>
              <a:tabLst>
                <a:tab pos="685800" algn="l"/>
              </a:tabLst>
            </a:pPr>
            <a:r>
              <a:rPr lang="en-GB" sz="2000" b="0">
                <a:solidFill>
                  <a:srgbClr val="000099"/>
                </a:solidFill>
              </a:rPr>
              <a:t> Eutectic temperature 1719</a:t>
            </a:r>
            <a:r>
              <a:rPr lang="en-US" sz="2000" b="0">
                <a:solidFill>
                  <a:srgbClr val="000099"/>
                </a:solidFill>
                <a:cs typeface="Arial" pitchFamily="34" charset="0"/>
              </a:rPr>
              <a:t>±10</a:t>
            </a:r>
            <a:r>
              <a:rPr lang="en-GB" sz="2000" b="0">
                <a:solidFill>
                  <a:srgbClr val="000099"/>
                </a:solidFill>
              </a:rPr>
              <a:t> </a:t>
            </a:r>
            <a:r>
              <a:rPr lang="en-US" sz="2000" b="0">
                <a:solidFill>
                  <a:srgbClr val="000099"/>
                </a:solidFill>
                <a:cs typeface="Arial" pitchFamily="34" charset="0"/>
              </a:rPr>
              <a:t>°</a:t>
            </a:r>
            <a:r>
              <a:rPr lang="en-GB" sz="2000" b="0">
                <a:solidFill>
                  <a:srgbClr val="000099"/>
                </a:solidFill>
              </a:rPr>
              <a:t>С</a:t>
            </a:r>
          </a:p>
          <a:p>
            <a:pPr algn="l" defTabSz="762000">
              <a:spcBef>
                <a:spcPct val="50000"/>
              </a:spcBef>
              <a:buFont typeface="Wingdings" pitchFamily="2" charset="2"/>
              <a:buChar char="§"/>
              <a:tabLst>
                <a:tab pos="685800" algn="l"/>
              </a:tabLst>
            </a:pPr>
            <a:r>
              <a:rPr lang="en-GB" sz="2000" b="0">
                <a:solidFill>
                  <a:srgbClr val="000099"/>
                </a:solidFill>
              </a:rPr>
              <a:t> Monotectic temperature 2070</a:t>
            </a:r>
            <a:r>
              <a:rPr lang="en-US" sz="2000" b="0">
                <a:solidFill>
                  <a:srgbClr val="000099"/>
                </a:solidFill>
                <a:cs typeface="Arial" pitchFamily="34" charset="0"/>
              </a:rPr>
              <a:t>±10</a:t>
            </a:r>
            <a:r>
              <a:rPr lang="en-GB" sz="2000" b="0">
                <a:solidFill>
                  <a:srgbClr val="000099"/>
                </a:solidFill>
              </a:rPr>
              <a:t> </a:t>
            </a:r>
            <a:r>
              <a:rPr lang="en-US" sz="2000" b="0">
                <a:solidFill>
                  <a:srgbClr val="000099"/>
                </a:solidFill>
                <a:cs typeface="Arial" pitchFamily="34" charset="0"/>
              </a:rPr>
              <a:t>°</a:t>
            </a:r>
            <a:r>
              <a:rPr lang="en-GB" sz="2000" b="0">
                <a:solidFill>
                  <a:srgbClr val="000099"/>
                </a:solidFill>
              </a:rPr>
              <a:t>С</a:t>
            </a:r>
          </a:p>
        </p:txBody>
      </p:sp>
      <p:sp>
        <p:nvSpPr>
          <p:cNvPr id="293924" name="Rectangle 1060"/>
          <p:cNvSpPr>
            <a:spLocks noChangeArrowheads="1"/>
          </p:cNvSpPr>
          <p:nvPr/>
        </p:nvSpPr>
        <p:spPr bwMode="auto">
          <a:xfrm>
            <a:off x="2162175" y="5757863"/>
            <a:ext cx="120173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200">
                <a:solidFill>
                  <a:srgbClr val="000080"/>
                </a:solidFill>
              </a:rPr>
              <a:t>mol</a:t>
            </a:r>
            <a:r>
              <a:rPr lang="it-IT" sz="1200">
                <a:solidFill>
                  <a:srgbClr val="000080"/>
                </a:solidFill>
              </a:rPr>
              <a:t> % SiO</a:t>
            </a:r>
            <a:r>
              <a:rPr lang="it-IT" sz="1200" baseline="-25000">
                <a:solidFill>
                  <a:srgbClr val="000080"/>
                </a:solidFill>
              </a:rPr>
              <a:t>2</a:t>
            </a:r>
            <a:endParaRPr lang="ru-RU"/>
          </a:p>
        </p:txBody>
      </p:sp>
      <p:sp>
        <p:nvSpPr>
          <p:cNvPr id="293950" name="Rectangle 1086"/>
          <p:cNvSpPr>
            <a:spLocks noChangeArrowheads="1"/>
          </p:cNvSpPr>
          <p:nvPr/>
        </p:nvSpPr>
        <p:spPr bwMode="auto">
          <a:xfrm>
            <a:off x="184150" y="2292350"/>
            <a:ext cx="36671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1200" b="0">
                <a:solidFill>
                  <a:srgbClr val="000080"/>
                </a:solidFill>
              </a:rPr>
              <a:t>2600</a:t>
            </a:r>
            <a:endParaRPr lang="ru-RU"/>
          </a:p>
        </p:txBody>
      </p:sp>
      <p:sp>
        <p:nvSpPr>
          <p:cNvPr id="293895" name="Freeform 1031"/>
          <p:cNvSpPr>
            <a:spLocks/>
          </p:cNvSpPr>
          <p:nvPr/>
        </p:nvSpPr>
        <p:spPr bwMode="auto">
          <a:xfrm>
            <a:off x="4200525" y="4195763"/>
            <a:ext cx="142875" cy="900112"/>
          </a:xfrm>
          <a:custGeom>
            <a:avLst/>
            <a:gdLst>
              <a:gd name="T0" fmla="*/ 83 w 90"/>
              <a:gd name="T1" fmla="*/ 567 h 567"/>
              <a:gd name="T2" fmla="*/ 0 w 90"/>
              <a:gd name="T3" fmla="*/ 0 h 5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" h="567">
                <a:moveTo>
                  <a:pt x="83" y="567"/>
                </a:moveTo>
                <a:cubicBezTo>
                  <a:pt x="90" y="138"/>
                  <a:pt x="0" y="0"/>
                  <a:pt x="0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896" name="Line 1032"/>
          <p:cNvSpPr>
            <a:spLocks noChangeShapeType="1"/>
          </p:cNvSpPr>
          <p:nvPr/>
        </p:nvSpPr>
        <p:spPr bwMode="auto">
          <a:xfrm flipH="1">
            <a:off x="668338" y="5092700"/>
            <a:ext cx="37512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897" name="Freeform 1033"/>
          <p:cNvSpPr>
            <a:spLocks/>
          </p:cNvSpPr>
          <p:nvPr/>
        </p:nvSpPr>
        <p:spPr bwMode="auto">
          <a:xfrm>
            <a:off x="4335463" y="5053013"/>
            <a:ext cx="76200" cy="42862"/>
          </a:xfrm>
          <a:custGeom>
            <a:avLst/>
            <a:gdLst>
              <a:gd name="T0" fmla="*/ 0 w 1656"/>
              <a:gd name="T1" fmla="*/ 804 h 804"/>
              <a:gd name="T2" fmla="*/ 1656 w 1656"/>
              <a:gd name="T3" fmla="*/ 0 h 80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56" h="804">
                <a:moveTo>
                  <a:pt x="0" y="804"/>
                </a:moveTo>
                <a:cubicBezTo>
                  <a:pt x="492" y="288"/>
                  <a:pt x="1164" y="84"/>
                  <a:pt x="1656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898" name="Rectangle 1034"/>
          <p:cNvSpPr>
            <a:spLocks noChangeArrowheads="1"/>
          </p:cNvSpPr>
          <p:nvPr/>
        </p:nvSpPr>
        <p:spPr bwMode="auto">
          <a:xfrm>
            <a:off x="1820863" y="4840288"/>
            <a:ext cx="9731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600" b="0">
                <a:solidFill>
                  <a:srgbClr val="FF0000"/>
                </a:solidFill>
              </a:rPr>
              <a:t>1719</a:t>
            </a:r>
            <a:r>
              <a:rPr lang="en-US" sz="1600" b="0">
                <a:solidFill>
                  <a:srgbClr val="FF0000"/>
                </a:solidFill>
                <a:cs typeface="Arial" pitchFamily="34" charset="0"/>
              </a:rPr>
              <a:t>±10</a:t>
            </a:r>
            <a:endParaRPr lang="en-US" sz="1600">
              <a:cs typeface="Arial" pitchFamily="34" charset="0"/>
            </a:endParaRPr>
          </a:p>
        </p:txBody>
      </p:sp>
      <p:sp>
        <p:nvSpPr>
          <p:cNvPr id="293899" name="Freeform 1035"/>
          <p:cNvSpPr>
            <a:spLocks/>
          </p:cNvSpPr>
          <p:nvPr/>
        </p:nvSpPr>
        <p:spPr bwMode="auto">
          <a:xfrm>
            <a:off x="3067050" y="3662363"/>
            <a:ext cx="1128713" cy="522287"/>
          </a:xfrm>
          <a:custGeom>
            <a:avLst/>
            <a:gdLst>
              <a:gd name="T0" fmla="*/ 711 w 711"/>
              <a:gd name="T1" fmla="*/ 329 h 329"/>
              <a:gd name="T2" fmla="*/ 0 w 711"/>
              <a:gd name="T3" fmla="*/ 192 h 3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11" h="329">
                <a:moveTo>
                  <a:pt x="711" y="329"/>
                </a:moveTo>
                <a:cubicBezTo>
                  <a:pt x="492" y="0"/>
                  <a:pt x="129" y="129"/>
                  <a:pt x="0" y="192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00" name="Line 1036"/>
          <p:cNvSpPr>
            <a:spLocks noChangeShapeType="1"/>
          </p:cNvSpPr>
          <p:nvPr/>
        </p:nvSpPr>
        <p:spPr bwMode="auto">
          <a:xfrm>
            <a:off x="684213" y="2987675"/>
            <a:ext cx="1587" cy="2409825"/>
          </a:xfrm>
          <a:prstGeom prst="line">
            <a:avLst/>
          </a:prstGeom>
          <a:noFill/>
          <a:ln w="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01" name="Line 1037"/>
          <p:cNvSpPr>
            <a:spLocks noChangeShapeType="1"/>
          </p:cNvSpPr>
          <p:nvPr/>
        </p:nvSpPr>
        <p:spPr bwMode="auto">
          <a:xfrm>
            <a:off x="4419600" y="1482725"/>
            <a:ext cx="0" cy="391477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02" name="Line 1038"/>
          <p:cNvSpPr>
            <a:spLocks noChangeShapeType="1"/>
          </p:cNvSpPr>
          <p:nvPr/>
        </p:nvSpPr>
        <p:spPr bwMode="auto">
          <a:xfrm flipV="1">
            <a:off x="4419600" y="5397500"/>
            <a:ext cx="0" cy="42863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03" name="Line 1039"/>
          <p:cNvSpPr>
            <a:spLocks noChangeShapeType="1"/>
          </p:cNvSpPr>
          <p:nvPr/>
        </p:nvSpPr>
        <p:spPr bwMode="auto">
          <a:xfrm>
            <a:off x="684213" y="5397500"/>
            <a:ext cx="3735387" cy="1588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04" name="Line 1040"/>
          <p:cNvSpPr>
            <a:spLocks noChangeShapeType="1"/>
          </p:cNvSpPr>
          <p:nvPr/>
        </p:nvSpPr>
        <p:spPr bwMode="auto">
          <a:xfrm flipV="1">
            <a:off x="4046538" y="5397500"/>
            <a:ext cx="0" cy="42863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05" name="Line 1041"/>
          <p:cNvSpPr>
            <a:spLocks noChangeShapeType="1"/>
          </p:cNvSpPr>
          <p:nvPr/>
        </p:nvSpPr>
        <p:spPr bwMode="auto">
          <a:xfrm flipV="1">
            <a:off x="3298825" y="5397500"/>
            <a:ext cx="1588" cy="42863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06" name="Line 1042"/>
          <p:cNvSpPr>
            <a:spLocks noChangeShapeType="1"/>
          </p:cNvSpPr>
          <p:nvPr/>
        </p:nvSpPr>
        <p:spPr bwMode="auto">
          <a:xfrm flipV="1">
            <a:off x="2552700" y="5397500"/>
            <a:ext cx="0" cy="42863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07" name="Line 1043"/>
          <p:cNvSpPr>
            <a:spLocks noChangeShapeType="1"/>
          </p:cNvSpPr>
          <p:nvPr/>
        </p:nvSpPr>
        <p:spPr bwMode="auto">
          <a:xfrm flipV="1">
            <a:off x="1804988" y="5397500"/>
            <a:ext cx="0" cy="42863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93908" name="Group 1044"/>
          <p:cNvGrpSpPr>
            <a:grpSpLocks/>
          </p:cNvGrpSpPr>
          <p:nvPr/>
        </p:nvGrpSpPr>
        <p:grpSpPr bwMode="auto">
          <a:xfrm>
            <a:off x="1431925" y="5397500"/>
            <a:ext cx="2241550" cy="103188"/>
            <a:chOff x="1172" y="3018"/>
            <a:chExt cx="1412" cy="33"/>
          </a:xfrm>
        </p:grpSpPr>
        <p:sp>
          <p:nvSpPr>
            <p:cNvPr id="293909" name="Line 1045"/>
            <p:cNvSpPr>
              <a:spLocks noChangeShapeType="1"/>
            </p:cNvSpPr>
            <p:nvPr/>
          </p:nvSpPr>
          <p:spPr bwMode="auto">
            <a:xfrm flipV="1">
              <a:off x="2583" y="3018"/>
              <a:ext cx="1" cy="33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3910" name="Line 1046"/>
            <p:cNvSpPr>
              <a:spLocks noChangeShapeType="1"/>
            </p:cNvSpPr>
            <p:nvPr/>
          </p:nvSpPr>
          <p:spPr bwMode="auto">
            <a:xfrm flipV="1">
              <a:off x="2113" y="3018"/>
              <a:ext cx="0" cy="33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3911" name="Line 1047"/>
            <p:cNvSpPr>
              <a:spLocks noChangeShapeType="1"/>
            </p:cNvSpPr>
            <p:nvPr/>
          </p:nvSpPr>
          <p:spPr bwMode="auto">
            <a:xfrm flipV="1">
              <a:off x="1642" y="3018"/>
              <a:ext cx="1" cy="33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3912" name="Line 1048"/>
            <p:cNvSpPr>
              <a:spLocks noChangeShapeType="1"/>
            </p:cNvSpPr>
            <p:nvPr/>
          </p:nvSpPr>
          <p:spPr bwMode="auto">
            <a:xfrm flipV="1">
              <a:off x="1172" y="3018"/>
              <a:ext cx="0" cy="33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93913" name="Line 1049"/>
          <p:cNvSpPr>
            <a:spLocks noChangeShapeType="1"/>
          </p:cNvSpPr>
          <p:nvPr/>
        </p:nvSpPr>
        <p:spPr bwMode="auto">
          <a:xfrm flipV="1">
            <a:off x="1057275" y="5397500"/>
            <a:ext cx="1588" cy="42863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14" name="Line 1050"/>
          <p:cNvSpPr>
            <a:spLocks noChangeShapeType="1"/>
          </p:cNvSpPr>
          <p:nvPr/>
        </p:nvSpPr>
        <p:spPr bwMode="auto">
          <a:xfrm flipV="1">
            <a:off x="684213" y="5397500"/>
            <a:ext cx="0" cy="42863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15" name="Rectangle 1051"/>
          <p:cNvSpPr>
            <a:spLocks noChangeArrowheads="1"/>
          </p:cNvSpPr>
          <p:nvPr/>
        </p:nvSpPr>
        <p:spPr bwMode="auto">
          <a:xfrm>
            <a:off x="4237038" y="5534025"/>
            <a:ext cx="3778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200">
                <a:solidFill>
                  <a:srgbClr val="000080"/>
                </a:solidFill>
              </a:rPr>
              <a:t>SiO</a:t>
            </a:r>
            <a:r>
              <a:rPr lang="en-US" sz="1200" baseline="-25000">
                <a:solidFill>
                  <a:srgbClr val="000080"/>
                </a:solidFill>
              </a:rPr>
              <a:t>2</a:t>
            </a:r>
            <a:endParaRPr lang="ru-RU"/>
          </a:p>
        </p:txBody>
      </p:sp>
      <p:sp>
        <p:nvSpPr>
          <p:cNvPr id="293916" name="Rectangle 1052"/>
          <p:cNvSpPr>
            <a:spLocks noChangeArrowheads="1"/>
          </p:cNvSpPr>
          <p:nvPr/>
        </p:nvSpPr>
        <p:spPr bwMode="auto">
          <a:xfrm>
            <a:off x="3519488" y="5527675"/>
            <a:ext cx="288925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200" b="0">
                <a:solidFill>
                  <a:srgbClr val="000080"/>
                </a:solidFill>
              </a:rPr>
              <a:t>80</a:t>
            </a:r>
            <a:endParaRPr lang="ru-RU"/>
          </a:p>
        </p:txBody>
      </p:sp>
      <p:sp>
        <p:nvSpPr>
          <p:cNvPr id="293917" name="Rectangle 1053"/>
          <p:cNvSpPr>
            <a:spLocks noChangeArrowheads="1"/>
          </p:cNvSpPr>
          <p:nvPr/>
        </p:nvSpPr>
        <p:spPr bwMode="auto">
          <a:xfrm>
            <a:off x="2771775" y="5527675"/>
            <a:ext cx="2921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200" b="0">
                <a:solidFill>
                  <a:srgbClr val="000080"/>
                </a:solidFill>
              </a:rPr>
              <a:t>60</a:t>
            </a:r>
            <a:endParaRPr lang="ru-RU"/>
          </a:p>
        </p:txBody>
      </p:sp>
      <p:sp>
        <p:nvSpPr>
          <p:cNvPr id="293918" name="Rectangle 1054"/>
          <p:cNvSpPr>
            <a:spLocks noChangeArrowheads="1"/>
          </p:cNvSpPr>
          <p:nvPr/>
        </p:nvSpPr>
        <p:spPr bwMode="auto">
          <a:xfrm>
            <a:off x="2024063" y="5527675"/>
            <a:ext cx="2921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200" b="0">
                <a:solidFill>
                  <a:srgbClr val="000080"/>
                </a:solidFill>
              </a:rPr>
              <a:t>40</a:t>
            </a:r>
            <a:endParaRPr lang="ru-RU"/>
          </a:p>
        </p:txBody>
      </p:sp>
      <p:sp>
        <p:nvSpPr>
          <p:cNvPr id="293919" name="Rectangle 1055"/>
          <p:cNvSpPr>
            <a:spLocks noChangeArrowheads="1"/>
          </p:cNvSpPr>
          <p:nvPr/>
        </p:nvSpPr>
        <p:spPr bwMode="auto">
          <a:xfrm>
            <a:off x="1300163" y="5527675"/>
            <a:ext cx="2921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200" b="0">
                <a:solidFill>
                  <a:srgbClr val="000080"/>
                </a:solidFill>
              </a:rPr>
              <a:t>20</a:t>
            </a:r>
            <a:endParaRPr lang="ru-RU"/>
          </a:p>
        </p:txBody>
      </p:sp>
      <p:sp>
        <p:nvSpPr>
          <p:cNvPr id="293920" name="Rectangle 1056"/>
          <p:cNvSpPr>
            <a:spLocks noChangeArrowheads="1"/>
          </p:cNvSpPr>
          <p:nvPr/>
        </p:nvSpPr>
        <p:spPr bwMode="auto">
          <a:xfrm>
            <a:off x="388938" y="5534025"/>
            <a:ext cx="490537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200">
                <a:solidFill>
                  <a:srgbClr val="000080"/>
                </a:solidFill>
              </a:rPr>
              <a:t>UO</a:t>
            </a:r>
            <a:r>
              <a:rPr lang="en-US" sz="1200" baseline="-25000">
                <a:solidFill>
                  <a:srgbClr val="000080"/>
                </a:solidFill>
              </a:rPr>
              <a:t>2</a:t>
            </a:r>
            <a:endParaRPr lang="ru-RU"/>
          </a:p>
        </p:txBody>
      </p:sp>
      <p:sp>
        <p:nvSpPr>
          <p:cNvPr id="293921" name="Line 1057"/>
          <p:cNvSpPr>
            <a:spLocks noChangeShapeType="1"/>
          </p:cNvSpPr>
          <p:nvPr/>
        </p:nvSpPr>
        <p:spPr bwMode="auto">
          <a:xfrm flipH="1">
            <a:off x="674688" y="1454150"/>
            <a:ext cx="3175" cy="3941763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22" name="Line 1058"/>
          <p:cNvSpPr>
            <a:spLocks noChangeShapeType="1"/>
          </p:cNvSpPr>
          <p:nvPr/>
        </p:nvSpPr>
        <p:spPr bwMode="auto">
          <a:xfrm flipH="1">
            <a:off x="573088" y="4184650"/>
            <a:ext cx="103187" cy="1588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23" name="Rectangle 1059"/>
          <p:cNvSpPr>
            <a:spLocks noChangeArrowheads="1"/>
          </p:cNvSpPr>
          <p:nvPr/>
        </p:nvSpPr>
        <p:spPr bwMode="auto">
          <a:xfrm>
            <a:off x="184150" y="4106863"/>
            <a:ext cx="414338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1200" b="0">
                <a:solidFill>
                  <a:srgbClr val="000080"/>
                </a:solidFill>
              </a:rPr>
              <a:t>2000</a:t>
            </a:r>
            <a:endParaRPr lang="ru-RU"/>
          </a:p>
        </p:txBody>
      </p:sp>
      <p:sp>
        <p:nvSpPr>
          <p:cNvPr id="293925" name="Rectangle 1061"/>
          <p:cNvSpPr>
            <a:spLocks noChangeArrowheads="1"/>
          </p:cNvSpPr>
          <p:nvPr/>
        </p:nvSpPr>
        <p:spPr bwMode="auto">
          <a:xfrm>
            <a:off x="1685925" y="5086350"/>
            <a:ext cx="1628775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>
                <a:solidFill>
                  <a:srgbClr val="000099"/>
                </a:solidFill>
              </a:rPr>
              <a:t>UO</a:t>
            </a:r>
            <a:r>
              <a:rPr lang="en-US" baseline="-25000">
                <a:solidFill>
                  <a:srgbClr val="000099"/>
                </a:solidFill>
              </a:rPr>
              <a:t>2 </a:t>
            </a:r>
            <a:r>
              <a:rPr lang="en-US">
                <a:solidFill>
                  <a:srgbClr val="000099"/>
                </a:solidFill>
              </a:rPr>
              <a:t>+ SiO</a:t>
            </a:r>
            <a:r>
              <a:rPr lang="en-US" baseline="-25000">
                <a:solidFill>
                  <a:srgbClr val="000099"/>
                </a:solidFill>
              </a:rPr>
              <a:t>2</a:t>
            </a:r>
            <a:endParaRPr lang="ru-RU">
              <a:solidFill>
                <a:srgbClr val="000099"/>
              </a:solidFill>
            </a:endParaRPr>
          </a:p>
        </p:txBody>
      </p:sp>
      <p:sp>
        <p:nvSpPr>
          <p:cNvPr id="293926" name="Line 1062"/>
          <p:cNvSpPr>
            <a:spLocks noChangeShapeType="1"/>
          </p:cNvSpPr>
          <p:nvPr/>
        </p:nvSpPr>
        <p:spPr bwMode="auto">
          <a:xfrm flipH="1">
            <a:off x="573088" y="5395913"/>
            <a:ext cx="103187" cy="1587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27" name="Rectangle 1063"/>
          <p:cNvSpPr>
            <a:spLocks noChangeArrowheads="1"/>
          </p:cNvSpPr>
          <p:nvPr/>
        </p:nvSpPr>
        <p:spPr bwMode="auto">
          <a:xfrm>
            <a:off x="184150" y="5316538"/>
            <a:ext cx="414338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1200" b="0">
                <a:solidFill>
                  <a:srgbClr val="000080"/>
                </a:solidFill>
              </a:rPr>
              <a:t>1600</a:t>
            </a:r>
            <a:endParaRPr lang="ru-RU"/>
          </a:p>
        </p:txBody>
      </p:sp>
      <p:sp>
        <p:nvSpPr>
          <p:cNvPr id="293928" name="Line 1064"/>
          <p:cNvSpPr>
            <a:spLocks noChangeShapeType="1"/>
          </p:cNvSpPr>
          <p:nvPr/>
        </p:nvSpPr>
        <p:spPr bwMode="auto">
          <a:xfrm flipH="1">
            <a:off x="573088" y="4799013"/>
            <a:ext cx="103187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29" name="Rectangle 1065"/>
          <p:cNvSpPr>
            <a:spLocks noChangeArrowheads="1"/>
          </p:cNvSpPr>
          <p:nvPr/>
        </p:nvSpPr>
        <p:spPr bwMode="auto">
          <a:xfrm>
            <a:off x="184150" y="4711700"/>
            <a:ext cx="414338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1200" b="0">
                <a:solidFill>
                  <a:srgbClr val="000080"/>
                </a:solidFill>
              </a:rPr>
              <a:t>1800</a:t>
            </a:r>
            <a:endParaRPr lang="ru-RU"/>
          </a:p>
        </p:txBody>
      </p:sp>
      <p:sp>
        <p:nvSpPr>
          <p:cNvPr id="293930" name="Line 1066"/>
          <p:cNvSpPr>
            <a:spLocks noChangeShapeType="1"/>
          </p:cNvSpPr>
          <p:nvPr/>
        </p:nvSpPr>
        <p:spPr bwMode="auto">
          <a:xfrm flipH="1">
            <a:off x="573088" y="3590925"/>
            <a:ext cx="103187" cy="1588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1" name="Rectangle 1067"/>
          <p:cNvSpPr>
            <a:spLocks noChangeArrowheads="1"/>
          </p:cNvSpPr>
          <p:nvPr/>
        </p:nvSpPr>
        <p:spPr bwMode="auto">
          <a:xfrm>
            <a:off x="184150" y="3502025"/>
            <a:ext cx="36671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1200" b="0">
                <a:solidFill>
                  <a:srgbClr val="000080"/>
                </a:solidFill>
              </a:rPr>
              <a:t>2200</a:t>
            </a:r>
            <a:endParaRPr lang="ru-RU"/>
          </a:p>
        </p:txBody>
      </p:sp>
      <p:sp>
        <p:nvSpPr>
          <p:cNvPr id="293932" name="Line 1068"/>
          <p:cNvSpPr>
            <a:spLocks noChangeShapeType="1"/>
          </p:cNvSpPr>
          <p:nvPr/>
        </p:nvSpPr>
        <p:spPr bwMode="auto">
          <a:xfrm flipH="1">
            <a:off x="573088" y="2987675"/>
            <a:ext cx="103187" cy="1588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3" name="Rectangle 1069"/>
          <p:cNvSpPr>
            <a:spLocks noChangeArrowheads="1"/>
          </p:cNvSpPr>
          <p:nvPr/>
        </p:nvSpPr>
        <p:spPr bwMode="auto">
          <a:xfrm>
            <a:off x="184150" y="2898775"/>
            <a:ext cx="366713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1200" b="0">
                <a:solidFill>
                  <a:srgbClr val="000080"/>
                </a:solidFill>
              </a:rPr>
              <a:t>2400</a:t>
            </a:r>
            <a:endParaRPr lang="ru-RU"/>
          </a:p>
        </p:txBody>
      </p:sp>
      <p:sp>
        <p:nvSpPr>
          <p:cNvPr id="293934" name="Rectangle 1070"/>
          <p:cNvSpPr>
            <a:spLocks noChangeArrowheads="1"/>
          </p:cNvSpPr>
          <p:nvPr/>
        </p:nvSpPr>
        <p:spPr bwMode="auto">
          <a:xfrm>
            <a:off x="1362075" y="4197350"/>
            <a:ext cx="16287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>
                <a:solidFill>
                  <a:srgbClr val="000099"/>
                </a:solidFill>
              </a:rPr>
              <a:t>UO</a:t>
            </a:r>
            <a:r>
              <a:rPr lang="en-US" baseline="-25000">
                <a:solidFill>
                  <a:srgbClr val="000099"/>
                </a:solidFill>
              </a:rPr>
              <a:t>2 </a:t>
            </a:r>
            <a:r>
              <a:rPr lang="en-US">
                <a:solidFill>
                  <a:srgbClr val="000099"/>
                </a:solidFill>
              </a:rPr>
              <a:t>+ L</a:t>
            </a:r>
            <a:endParaRPr lang="ru-RU">
              <a:solidFill>
                <a:srgbClr val="000099"/>
              </a:solidFill>
            </a:endParaRPr>
          </a:p>
        </p:txBody>
      </p:sp>
      <p:sp>
        <p:nvSpPr>
          <p:cNvPr id="293937" name="Line 1073"/>
          <p:cNvSpPr>
            <a:spLocks noChangeShapeType="1"/>
          </p:cNvSpPr>
          <p:nvPr/>
        </p:nvSpPr>
        <p:spPr bwMode="auto">
          <a:xfrm>
            <a:off x="3486150" y="3724275"/>
            <a:ext cx="152400" cy="21431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8" name="Line 1074"/>
          <p:cNvSpPr>
            <a:spLocks noChangeShapeType="1"/>
          </p:cNvSpPr>
          <p:nvPr/>
        </p:nvSpPr>
        <p:spPr bwMode="auto">
          <a:xfrm flipH="1">
            <a:off x="4411663" y="4184650"/>
            <a:ext cx="103187" cy="1588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9" name="Line 1075"/>
          <p:cNvSpPr>
            <a:spLocks noChangeShapeType="1"/>
          </p:cNvSpPr>
          <p:nvPr/>
        </p:nvSpPr>
        <p:spPr bwMode="auto">
          <a:xfrm flipH="1">
            <a:off x="4411663" y="5395913"/>
            <a:ext cx="103187" cy="1587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40" name="Line 1076"/>
          <p:cNvSpPr>
            <a:spLocks noChangeShapeType="1"/>
          </p:cNvSpPr>
          <p:nvPr/>
        </p:nvSpPr>
        <p:spPr bwMode="auto">
          <a:xfrm flipH="1">
            <a:off x="4411663" y="4799013"/>
            <a:ext cx="103187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41" name="Line 1077"/>
          <p:cNvSpPr>
            <a:spLocks noChangeShapeType="1"/>
          </p:cNvSpPr>
          <p:nvPr/>
        </p:nvSpPr>
        <p:spPr bwMode="auto">
          <a:xfrm flipH="1">
            <a:off x="4411663" y="3590925"/>
            <a:ext cx="103187" cy="1588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42" name="Line 1078"/>
          <p:cNvSpPr>
            <a:spLocks noChangeShapeType="1"/>
          </p:cNvSpPr>
          <p:nvPr/>
        </p:nvSpPr>
        <p:spPr bwMode="auto">
          <a:xfrm flipH="1">
            <a:off x="4411663" y="2987675"/>
            <a:ext cx="103187" cy="1588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43" name="Rectangle 1079"/>
          <p:cNvSpPr>
            <a:spLocks noChangeArrowheads="1"/>
          </p:cNvSpPr>
          <p:nvPr/>
        </p:nvSpPr>
        <p:spPr bwMode="auto">
          <a:xfrm>
            <a:off x="366713" y="1108075"/>
            <a:ext cx="7397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2000">
                <a:solidFill>
                  <a:srgbClr val="000080"/>
                </a:solidFill>
              </a:rPr>
              <a:t>T, </a:t>
            </a:r>
            <a:r>
              <a:rPr lang="en-US" sz="2000">
                <a:solidFill>
                  <a:srgbClr val="000080"/>
                </a:solidFill>
                <a:sym typeface="Symbol" pitchFamily="18" charset="2"/>
              </a:rPr>
              <a:t>C</a:t>
            </a:r>
            <a:endParaRPr lang="ru-RU" sz="2000"/>
          </a:p>
        </p:txBody>
      </p:sp>
      <p:sp>
        <p:nvSpPr>
          <p:cNvPr id="293947" name="Line 1083"/>
          <p:cNvSpPr>
            <a:spLocks noChangeShapeType="1"/>
          </p:cNvSpPr>
          <p:nvPr/>
        </p:nvSpPr>
        <p:spPr bwMode="auto">
          <a:xfrm flipH="1">
            <a:off x="573088" y="2382838"/>
            <a:ext cx="103187" cy="1587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51" name="Line 1087"/>
          <p:cNvSpPr>
            <a:spLocks noChangeShapeType="1"/>
          </p:cNvSpPr>
          <p:nvPr/>
        </p:nvSpPr>
        <p:spPr bwMode="auto">
          <a:xfrm flipH="1">
            <a:off x="573088" y="1778000"/>
            <a:ext cx="103187" cy="1588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52" name="Rectangle 1088"/>
          <p:cNvSpPr>
            <a:spLocks noChangeArrowheads="1"/>
          </p:cNvSpPr>
          <p:nvPr/>
        </p:nvSpPr>
        <p:spPr bwMode="auto">
          <a:xfrm>
            <a:off x="184150" y="1689100"/>
            <a:ext cx="366713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1200" b="0">
                <a:solidFill>
                  <a:srgbClr val="000080"/>
                </a:solidFill>
              </a:rPr>
              <a:t>2800</a:t>
            </a:r>
            <a:endParaRPr lang="ru-RU"/>
          </a:p>
        </p:txBody>
      </p:sp>
      <p:sp>
        <p:nvSpPr>
          <p:cNvPr id="293953" name="Line 1089"/>
          <p:cNvSpPr>
            <a:spLocks noChangeShapeType="1"/>
          </p:cNvSpPr>
          <p:nvPr/>
        </p:nvSpPr>
        <p:spPr bwMode="auto">
          <a:xfrm flipH="1">
            <a:off x="3062288" y="3986213"/>
            <a:ext cx="9239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54" name="Freeform 1090"/>
          <p:cNvSpPr>
            <a:spLocks/>
          </p:cNvSpPr>
          <p:nvPr/>
        </p:nvSpPr>
        <p:spPr bwMode="auto">
          <a:xfrm>
            <a:off x="2014538" y="3148013"/>
            <a:ext cx="1038225" cy="838200"/>
          </a:xfrm>
          <a:custGeom>
            <a:avLst/>
            <a:gdLst>
              <a:gd name="T0" fmla="*/ 654 w 654"/>
              <a:gd name="T1" fmla="*/ 528 h 528"/>
              <a:gd name="T2" fmla="*/ 0 w 654"/>
              <a:gd name="T3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54" h="528">
                <a:moveTo>
                  <a:pt x="654" y="528"/>
                </a:moveTo>
                <a:cubicBezTo>
                  <a:pt x="318" y="477"/>
                  <a:pt x="0" y="0"/>
                  <a:pt x="0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55" name="Freeform 1091"/>
          <p:cNvSpPr>
            <a:spLocks/>
          </p:cNvSpPr>
          <p:nvPr/>
        </p:nvSpPr>
        <p:spPr bwMode="auto">
          <a:xfrm>
            <a:off x="681038" y="1562100"/>
            <a:ext cx="1328737" cy="1585913"/>
          </a:xfrm>
          <a:custGeom>
            <a:avLst/>
            <a:gdLst>
              <a:gd name="T0" fmla="*/ 837 w 837"/>
              <a:gd name="T1" fmla="*/ 999 h 999"/>
              <a:gd name="T2" fmla="*/ 0 w 837"/>
              <a:gd name="T3" fmla="*/ 0 h 99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37" h="999">
                <a:moveTo>
                  <a:pt x="837" y="999"/>
                </a:moveTo>
                <a:cubicBezTo>
                  <a:pt x="390" y="282"/>
                  <a:pt x="66" y="36"/>
                  <a:pt x="0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56" name="Rectangle 1092"/>
          <p:cNvSpPr>
            <a:spLocks noChangeArrowheads="1"/>
          </p:cNvSpPr>
          <p:nvPr/>
        </p:nvSpPr>
        <p:spPr bwMode="auto">
          <a:xfrm>
            <a:off x="2000250" y="2149475"/>
            <a:ext cx="16287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>
                <a:solidFill>
                  <a:srgbClr val="000099"/>
                </a:solidFill>
              </a:rPr>
              <a:t>L</a:t>
            </a:r>
            <a:endParaRPr lang="ru-RU">
              <a:solidFill>
                <a:srgbClr val="000099"/>
              </a:solidFill>
            </a:endParaRPr>
          </a:p>
        </p:txBody>
      </p:sp>
      <p:sp>
        <p:nvSpPr>
          <p:cNvPr id="293957" name="Rectangle 1093"/>
          <p:cNvSpPr>
            <a:spLocks noChangeArrowheads="1"/>
          </p:cNvSpPr>
          <p:nvPr/>
        </p:nvSpPr>
        <p:spPr bwMode="auto">
          <a:xfrm>
            <a:off x="3009900" y="3473450"/>
            <a:ext cx="9429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>
                <a:solidFill>
                  <a:srgbClr val="000099"/>
                </a:solidFill>
              </a:rPr>
              <a:t>L</a:t>
            </a:r>
            <a:r>
              <a:rPr lang="en-US" baseline="-25000">
                <a:solidFill>
                  <a:srgbClr val="000099"/>
                </a:solidFill>
              </a:rPr>
              <a:t>1</a:t>
            </a:r>
            <a:r>
              <a:rPr lang="en-US">
                <a:solidFill>
                  <a:srgbClr val="000099"/>
                </a:solidFill>
              </a:rPr>
              <a:t> + L</a:t>
            </a:r>
            <a:r>
              <a:rPr lang="en-US" baseline="-25000">
                <a:solidFill>
                  <a:srgbClr val="000099"/>
                </a:solidFill>
              </a:rPr>
              <a:t>2</a:t>
            </a:r>
            <a:endParaRPr lang="ru-RU" baseline="-25000">
              <a:solidFill>
                <a:srgbClr val="000099"/>
              </a:solidFill>
            </a:endParaRPr>
          </a:p>
        </p:txBody>
      </p:sp>
      <p:sp>
        <p:nvSpPr>
          <p:cNvPr id="293958" name="Rectangle 1094"/>
          <p:cNvSpPr>
            <a:spLocks noChangeArrowheads="1"/>
          </p:cNvSpPr>
          <p:nvPr/>
        </p:nvSpPr>
        <p:spPr bwMode="auto">
          <a:xfrm>
            <a:off x="3030538" y="4021138"/>
            <a:ext cx="9731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600" b="0">
                <a:solidFill>
                  <a:srgbClr val="FF0000"/>
                </a:solidFill>
              </a:rPr>
              <a:t>2070</a:t>
            </a:r>
            <a:r>
              <a:rPr lang="en-US" sz="1600" b="0">
                <a:solidFill>
                  <a:srgbClr val="FF0000"/>
                </a:solidFill>
                <a:cs typeface="Arial" pitchFamily="34" charset="0"/>
              </a:rPr>
              <a:t>±10</a:t>
            </a:r>
            <a:endParaRPr lang="en-US" sz="1600">
              <a:cs typeface="Arial" pitchFamily="34" charset="0"/>
            </a:endParaRPr>
          </a:p>
        </p:txBody>
      </p:sp>
      <p:sp>
        <p:nvSpPr>
          <p:cNvPr id="293960" name="Line 1096"/>
          <p:cNvSpPr>
            <a:spLocks noChangeShapeType="1"/>
          </p:cNvSpPr>
          <p:nvPr/>
        </p:nvSpPr>
        <p:spPr bwMode="auto">
          <a:xfrm flipH="1">
            <a:off x="4421188" y="2381250"/>
            <a:ext cx="103187" cy="1588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61" name="Line 1097"/>
          <p:cNvSpPr>
            <a:spLocks noChangeShapeType="1"/>
          </p:cNvSpPr>
          <p:nvPr/>
        </p:nvSpPr>
        <p:spPr bwMode="auto">
          <a:xfrm flipH="1">
            <a:off x="4421188" y="1778000"/>
            <a:ext cx="103187" cy="1588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11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FEA33A-3C1C-4EA2-9159-3C78E27BE087}" type="slidenum">
              <a:rPr lang="en-GB"/>
              <a:pPr/>
              <a:t>4</a:t>
            </a:fld>
            <a:endParaRPr lang="en-GB"/>
          </a:p>
        </p:txBody>
      </p:sp>
      <p:pic>
        <p:nvPicPr>
          <p:cNvPr id="9" name="Picture 7"/>
          <p:cNvPicPr>
            <a:picLocks noGrp="1"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49250" y="6200775"/>
            <a:ext cx="54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6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4136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tIns="360000" anchor="t"/>
          <a:lstStyle/>
          <a:p>
            <a:pPr>
              <a:lnSpc>
                <a:spcPct val="80000"/>
              </a:lnSpc>
            </a:pPr>
            <a:r>
              <a:rPr lang="en-GB"/>
              <a:t>Experimental CORPHAD results</a:t>
            </a:r>
            <a:endParaRPr lang="ru-RU"/>
          </a:p>
        </p:txBody>
      </p:sp>
      <p:sp>
        <p:nvSpPr>
          <p:cNvPr id="406531" name="Rectangle 3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06534" name="Rectangle 6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06591" name="Rectangle 63"/>
          <p:cNvSpPr>
            <a:spLocks noChangeArrowheads="1"/>
          </p:cNvSpPr>
          <p:nvPr/>
        </p:nvSpPr>
        <p:spPr bwMode="auto">
          <a:xfrm>
            <a:off x="0" y="1033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06590" name="Object 62"/>
          <p:cNvGraphicFramePr>
            <a:graphicFrameLocks noChangeAspect="1"/>
          </p:cNvGraphicFramePr>
          <p:nvPr/>
        </p:nvGraphicFramePr>
        <p:xfrm>
          <a:off x="242888" y="971550"/>
          <a:ext cx="4500562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594" name="Рисунок" r:id="rId5" imgW="4514760" imgH="4915080" progId="Word.Picture.8">
                  <p:embed/>
                </p:oleObj>
              </mc:Choice>
              <mc:Fallback>
                <p:oleObj name="Рисунок" r:id="rId5" imgW="4514760" imgH="4915080" progId="Word.Picture.8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6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8" y="971550"/>
                        <a:ext cx="4500562" cy="4916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92" name="Rectangle 64"/>
          <p:cNvSpPr>
            <a:spLocks noChangeArrowheads="1"/>
          </p:cNvSpPr>
          <p:nvPr/>
        </p:nvSpPr>
        <p:spPr bwMode="auto">
          <a:xfrm>
            <a:off x="5211763" y="1962150"/>
            <a:ext cx="34321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762000"/>
            <a:r>
              <a:rPr lang="en-GB" sz="2000" b="0">
                <a:solidFill>
                  <a:srgbClr val="000099"/>
                </a:solidFill>
              </a:rPr>
              <a:t>Red lines – Lungu’ diagram</a:t>
            </a:r>
          </a:p>
          <a:p>
            <a:pPr algn="l" defTabSz="762000"/>
            <a:endParaRPr lang="en-GB" sz="2000" b="0">
              <a:solidFill>
                <a:srgbClr val="000099"/>
              </a:solidFill>
            </a:endParaRPr>
          </a:p>
          <a:p>
            <a:pPr algn="l" defTabSz="762000"/>
            <a:r>
              <a:rPr lang="en-US" sz="2000" b="0">
                <a:solidFill>
                  <a:srgbClr val="000099"/>
                </a:solidFill>
              </a:rPr>
              <a:t>Blue lines and blue points – </a:t>
            </a:r>
          </a:p>
          <a:p>
            <a:pPr algn="l" defTabSz="762000"/>
            <a:r>
              <a:rPr lang="en-US" sz="2000" b="0">
                <a:solidFill>
                  <a:srgbClr val="000099"/>
                </a:solidFill>
              </a:rPr>
              <a:t>results of our previous work </a:t>
            </a:r>
          </a:p>
          <a:p>
            <a:pPr algn="l" defTabSz="762000"/>
            <a:r>
              <a:rPr lang="en-US" sz="2000" b="0">
                <a:solidFill>
                  <a:srgbClr val="000099"/>
                </a:solidFill>
              </a:rPr>
              <a:t>within the CORPHAD project</a:t>
            </a:r>
            <a:endParaRPr lang="ru-RU" sz="2000" b="0">
              <a:solidFill>
                <a:srgbClr val="000099"/>
              </a:solidFill>
            </a:endParaRPr>
          </a:p>
        </p:txBody>
      </p:sp>
      <p:sp>
        <p:nvSpPr>
          <p:cNvPr id="406593" name="Rectangle 65"/>
          <p:cNvSpPr>
            <a:spLocks noChangeArrowheads="1"/>
          </p:cNvSpPr>
          <p:nvPr/>
        </p:nvSpPr>
        <p:spPr bwMode="auto">
          <a:xfrm>
            <a:off x="4906963" y="3917950"/>
            <a:ext cx="4059237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>
                <a:solidFill>
                  <a:srgbClr val="000099"/>
                </a:solidFill>
              </a:rPr>
              <a:t>The miscibility gap was found to exist</a:t>
            </a:r>
          </a:p>
          <a:p>
            <a:pPr algn="l"/>
            <a:r>
              <a:rPr lang="en-GB">
                <a:solidFill>
                  <a:srgbClr val="000099"/>
                </a:solidFill>
              </a:rPr>
              <a:t>The miscibility region position was roughly outlined</a:t>
            </a:r>
          </a:p>
          <a:p>
            <a:pPr algn="l"/>
            <a:r>
              <a:rPr lang="en-GB">
                <a:solidFill>
                  <a:srgbClr val="000099"/>
                </a:solidFill>
              </a:rPr>
              <a:t>The monotectic temperature was determine to be in the temperature range of 2000</a:t>
            </a:r>
            <a:r>
              <a:rPr lang="en-GB">
                <a:solidFill>
                  <a:srgbClr val="000099"/>
                </a:solidFill>
                <a:cs typeface="Arial" pitchFamily="34" charset="0"/>
              </a:rPr>
              <a:t>–</a:t>
            </a:r>
            <a:r>
              <a:rPr lang="en-GB">
                <a:solidFill>
                  <a:srgbClr val="000099"/>
                </a:solidFill>
              </a:rPr>
              <a:t>2080</a:t>
            </a:r>
            <a:r>
              <a:rPr lang="en-GB">
                <a:solidFill>
                  <a:srgbClr val="000099"/>
                </a:solidFill>
                <a:sym typeface="Symbol" pitchFamily="18" charset="2"/>
              </a:rPr>
              <a:t>C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630319-4690-4F01-8705-67749017EF4B}" type="slidenum">
              <a:rPr lang="en-GB"/>
              <a:pPr/>
              <a:t>5</a:t>
            </a:fld>
            <a:endParaRPr lang="en-GB"/>
          </a:p>
        </p:txBody>
      </p:sp>
      <p:pic>
        <p:nvPicPr>
          <p:cNvPr id="4" name="Picture 7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49250" y="6200775"/>
            <a:ext cx="54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5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8825" y="0"/>
            <a:ext cx="7772400" cy="9461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tIns="360000" anchor="t"/>
          <a:lstStyle/>
          <a:p>
            <a:pPr>
              <a:lnSpc>
                <a:spcPct val="80000"/>
              </a:lnSpc>
            </a:pPr>
            <a:r>
              <a:rPr lang="en-US"/>
              <a:t>Research objectives of PRECOS project</a:t>
            </a:r>
            <a:endParaRPr lang="ru-RU"/>
          </a:p>
        </p:txBody>
      </p:sp>
      <p:sp>
        <p:nvSpPr>
          <p:cNvPr id="295939" name="Rectangle 3"/>
          <p:cNvSpPr>
            <a:spLocks noChangeArrowheads="1"/>
          </p:cNvSpPr>
          <p:nvPr/>
        </p:nvSpPr>
        <p:spPr bwMode="auto">
          <a:xfrm>
            <a:off x="187325" y="1795463"/>
            <a:ext cx="849312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163638" lvl="1" algn="l" defTabSz="762000">
              <a:lnSpc>
                <a:spcPct val="150000"/>
              </a:lnSpc>
              <a:buFontTx/>
              <a:buChar char="•"/>
            </a:pPr>
            <a:r>
              <a:rPr lang="en-GB" sz="2000" b="0">
                <a:solidFill>
                  <a:srgbClr val="000099"/>
                </a:solidFill>
              </a:rPr>
              <a:t> </a:t>
            </a:r>
            <a:r>
              <a:rPr lang="en-GB" sz="2000">
                <a:solidFill>
                  <a:srgbClr val="000099"/>
                </a:solidFill>
              </a:rPr>
              <a:t>To define the monotectic temperature and the boundary curve of the miscibility gap in vicinity of the monotectic temperature </a:t>
            </a:r>
          </a:p>
          <a:p>
            <a:pPr marL="1163638" lvl="1" algn="l" defTabSz="762000">
              <a:lnSpc>
                <a:spcPct val="150000"/>
              </a:lnSpc>
              <a:buFontTx/>
              <a:buChar char="•"/>
            </a:pPr>
            <a:r>
              <a:rPr lang="en-GB" sz="2000">
                <a:solidFill>
                  <a:srgbClr val="000099"/>
                </a:solidFill>
              </a:rPr>
              <a:t> To determine the critical point of the boundary curve</a:t>
            </a:r>
          </a:p>
          <a:p>
            <a:pPr marL="1163638" lvl="1" algn="l" defTabSz="762000">
              <a:lnSpc>
                <a:spcPct val="150000"/>
              </a:lnSpc>
              <a:buFontTx/>
              <a:buChar char="•"/>
            </a:pPr>
            <a:r>
              <a:rPr lang="en-US"/>
              <a:t> </a:t>
            </a:r>
            <a:r>
              <a:rPr lang="en-GB" sz="2000">
                <a:solidFill>
                  <a:srgbClr val="000099"/>
                </a:solidFill>
              </a:rPr>
              <a:t>To determine </a:t>
            </a:r>
            <a:r>
              <a:rPr lang="en-US" sz="2000">
                <a:solidFill>
                  <a:srgbClr val="000099"/>
                </a:solidFill>
              </a:rPr>
              <a:t>eutectic,</a:t>
            </a:r>
            <a:r>
              <a:rPr lang="en-GB" sz="2000">
                <a:solidFill>
                  <a:srgbClr val="000099"/>
                </a:solidFill>
              </a:rPr>
              <a:t> </a:t>
            </a:r>
            <a:r>
              <a:rPr lang="en-US" sz="2000">
                <a:solidFill>
                  <a:srgbClr val="000099"/>
                </a:solidFill>
              </a:rPr>
              <a:t>solidus and liquidus </a:t>
            </a:r>
            <a:r>
              <a:rPr lang="en-GB" sz="2000">
                <a:solidFill>
                  <a:srgbClr val="000099"/>
                </a:solidFill>
              </a:rPr>
              <a:t>temperatures,</a:t>
            </a:r>
            <a:r>
              <a:rPr lang="ru-RU" sz="2000">
                <a:solidFill>
                  <a:srgbClr val="000099"/>
                </a:solidFill>
              </a:rPr>
              <a:t> </a:t>
            </a:r>
            <a:r>
              <a:rPr lang="en-GB" sz="2000">
                <a:solidFill>
                  <a:srgbClr val="000099"/>
                </a:solidFill>
              </a:rPr>
              <a:t>tie-lines in the miscibility gap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FCBBCE-DA7C-49E0-965A-311BFB924025}" type="slidenum">
              <a:rPr lang="en-GB"/>
              <a:pPr/>
              <a:t>6</a:t>
            </a:fld>
            <a:endParaRPr lang="en-GB"/>
          </a:p>
        </p:txBody>
      </p:sp>
      <p:pic>
        <p:nvPicPr>
          <p:cNvPr id="4" name="Picture 7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49250" y="6200775"/>
            <a:ext cx="54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2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8825" y="0"/>
            <a:ext cx="7772400" cy="9461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tIns="360000" anchor="t"/>
          <a:lstStyle/>
          <a:p>
            <a:pPr>
              <a:lnSpc>
                <a:spcPct val="80000"/>
              </a:lnSpc>
            </a:pPr>
            <a:r>
              <a:rPr lang="en-US"/>
              <a:t>Methods of analysis</a:t>
            </a:r>
            <a:endParaRPr lang="ru-RU"/>
          </a:p>
        </p:txBody>
      </p:sp>
      <p:sp>
        <p:nvSpPr>
          <p:cNvPr id="302083" name="Rectangle 3"/>
          <p:cNvSpPr>
            <a:spLocks noChangeArrowheads="1"/>
          </p:cNvSpPr>
          <p:nvPr/>
        </p:nvSpPr>
        <p:spPr bwMode="auto">
          <a:xfrm>
            <a:off x="187325" y="1554163"/>
            <a:ext cx="849312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623888" indent="-263525" algn="l" defTabSz="762000">
              <a:lnSpc>
                <a:spcPct val="150000"/>
              </a:lnSpc>
              <a:buFontTx/>
              <a:buChar char="•"/>
            </a:pPr>
            <a:r>
              <a:rPr lang="en-US" sz="2000">
                <a:solidFill>
                  <a:srgbClr val="000099"/>
                </a:solidFill>
              </a:rPr>
              <a:t>Solidus – liquidus temperatures determination by </a:t>
            </a:r>
          </a:p>
          <a:p>
            <a:pPr marL="623888" indent="-263525" algn="l" defTabSz="762000">
              <a:lnSpc>
                <a:spcPct val="150000"/>
              </a:lnSpc>
            </a:pPr>
            <a:r>
              <a:rPr lang="en-US" sz="2000">
                <a:solidFill>
                  <a:srgbClr val="000099"/>
                </a:solidFill>
              </a:rPr>
              <a:t>	visual polythermal analysis (Galakhov microfurnace</a:t>
            </a:r>
            <a:r>
              <a:rPr lang="ru-RU" sz="2000">
                <a:solidFill>
                  <a:srgbClr val="000099"/>
                </a:solidFill>
              </a:rPr>
              <a:t> </a:t>
            </a:r>
            <a:r>
              <a:rPr lang="en-US" sz="2000">
                <a:solidFill>
                  <a:srgbClr val="000099"/>
                </a:solidFill>
              </a:rPr>
              <a:t>and IMCC)</a:t>
            </a:r>
          </a:p>
          <a:p>
            <a:pPr marL="623888" indent="-263525" algn="l" defTabSz="762000">
              <a:lnSpc>
                <a:spcPct val="150000"/>
              </a:lnSpc>
              <a:buFontTx/>
              <a:buChar char="•"/>
            </a:pPr>
            <a:r>
              <a:rPr lang="en-US" sz="2000">
                <a:solidFill>
                  <a:srgbClr val="000099"/>
                </a:solidFill>
              </a:rPr>
              <a:t>Heat treatment, exposure and quenching </a:t>
            </a:r>
          </a:p>
          <a:p>
            <a:pPr marL="623888" indent="-263525" algn="l" defTabSz="762000">
              <a:lnSpc>
                <a:spcPct val="150000"/>
              </a:lnSpc>
              <a:buFontTx/>
              <a:buChar char="•"/>
            </a:pPr>
            <a:r>
              <a:rPr lang="en-US" sz="2000">
                <a:solidFill>
                  <a:srgbClr val="000099"/>
                </a:solidFill>
              </a:rPr>
              <a:t>SEM/EDX analysis </a:t>
            </a:r>
          </a:p>
          <a:p>
            <a:pPr marL="623888" indent="-263525" algn="l" defTabSz="762000"/>
            <a:endParaRPr lang="ru-RU" sz="200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A8FE09-49F1-4C66-9018-DA70AF901B8F}" type="slidenum">
              <a:rPr lang="en-GB"/>
              <a:pPr/>
              <a:t>7</a:t>
            </a:fld>
            <a:endParaRPr lang="en-GB"/>
          </a:p>
        </p:txBody>
      </p:sp>
      <p:pic>
        <p:nvPicPr>
          <p:cNvPr id="6" name="Picture 7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49250" y="6200775"/>
            <a:ext cx="54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4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88400" cy="10255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tIns="360000" anchor="t"/>
          <a:lstStyle/>
          <a:p>
            <a:pPr>
              <a:lnSpc>
                <a:spcPct val="80000"/>
              </a:lnSpc>
            </a:pPr>
            <a:r>
              <a:rPr lang="en-US"/>
              <a:t>Experiment technique</a:t>
            </a:r>
            <a:endParaRPr lang="ru-RU"/>
          </a:p>
        </p:txBody>
      </p:sp>
      <p:sp>
        <p:nvSpPr>
          <p:cNvPr id="264195" name="Rectangle 3"/>
          <p:cNvSpPr>
            <a:spLocks noChangeArrowheads="1"/>
          </p:cNvSpPr>
          <p:nvPr/>
        </p:nvSpPr>
        <p:spPr bwMode="auto">
          <a:xfrm>
            <a:off x="4038600" y="1697038"/>
            <a:ext cx="4892675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571500" lvl="1" algn="l" defTabSz="762000">
              <a:buFont typeface="Symbol" pitchFamily="18" charset="2"/>
              <a:buNone/>
              <a:tabLst>
                <a:tab pos="536575" algn="l"/>
              </a:tabLst>
            </a:pPr>
            <a:r>
              <a:rPr lang="ru-RU" sz="2000" b="0">
                <a:solidFill>
                  <a:srgbClr val="000099"/>
                </a:solidFill>
              </a:rPr>
              <a:t>1</a:t>
            </a:r>
            <a:r>
              <a:rPr lang="en-US" sz="2000" b="0">
                <a:solidFill>
                  <a:srgbClr val="000099"/>
                </a:solidFill>
              </a:rPr>
              <a:t> – pyrometer; </a:t>
            </a:r>
          </a:p>
          <a:p>
            <a:pPr marL="571500" lvl="1" algn="l" defTabSz="762000">
              <a:buFont typeface="Symbol" pitchFamily="18" charset="2"/>
              <a:buNone/>
              <a:tabLst>
                <a:tab pos="536575" algn="l"/>
              </a:tabLst>
            </a:pPr>
            <a:r>
              <a:rPr lang="en-US" sz="2000" b="0">
                <a:solidFill>
                  <a:srgbClr val="000099"/>
                </a:solidFill>
              </a:rPr>
              <a:t>2 – video cameras; </a:t>
            </a:r>
          </a:p>
          <a:p>
            <a:pPr marL="571500" lvl="1" algn="l" defTabSz="762000">
              <a:buFont typeface="Symbol" pitchFamily="18" charset="2"/>
              <a:buNone/>
              <a:tabLst>
                <a:tab pos="536575" algn="l"/>
              </a:tabLst>
            </a:pPr>
            <a:r>
              <a:rPr lang="en-US" sz="2000" b="0">
                <a:solidFill>
                  <a:srgbClr val="000099"/>
                </a:solidFill>
              </a:rPr>
              <a:t>3 – W heating tube;</a:t>
            </a:r>
            <a:r>
              <a:rPr lang="ru-RU" sz="2000" b="0">
                <a:solidFill>
                  <a:srgbClr val="000099"/>
                </a:solidFill>
              </a:rPr>
              <a:t> </a:t>
            </a:r>
            <a:endParaRPr lang="en-US" sz="2000" b="0">
              <a:solidFill>
                <a:srgbClr val="000099"/>
              </a:solidFill>
            </a:endParaRPr>
          </a:p>
          <a:p>
            <a:pPr marL="571500" lvl="1" algn="l" defTabSz="762000">
              <a:buFont typeface="Symbol" pitchFamily="18" charset="2"/>
              <a:buNone/>
              <a:tabLst>
                <a:tab pos="536575" algn="l"/>
              </a:tabLst>
            </a:pPr>
            <a:r>
              <a:rPr lang="ru-RU" sz="2000" b="0">
                <a:solidFill>
                  <a:srgbClr val="000099"/>
                </a:solidFill>
              </a:rPr>
              <a:t>4</a:t>
            </a:r>
            <a:r>
              <a:rPr lang="en-US" sz="2000" b="0">
                <a:solidFill>
                  <a:srgbClr val="000099"/>
                </a:solidFill>
              </a:rPr>
              <a:t> – Mo</a:t>
            </a:r>
            <a:r>
              <a:rPr lang="ru-RU" sz="2000" b="0">
                <a:solidFill>
                  <a:srgbClr val="000099"/>
                </a:solidFill>
              </a:rPr>
              <a:t> </a:t>
            </a:r>
            <a:r>
              <a:rPr lang="en-US" sz="2000" b="0">
                <a:solidFill>
                  <a:srgbClr val="000099"/>
                </a:solidFill>
              </a:rPr>
              <a:t>crucible</a:t>
            </a:r>
            <a:r>
              <a:rPr lang="ru-RU" sz="2000">
                <a:solidFill>
                  <a:srgbClr val="000099"/>
                </a:solidFill>
              </a:rPr>
              <a:t> </a:t>
            </a:r>
            <a:endParaRPr lang="en-US" sz="2000">
              <a:solidFill>
                <a:srgbClr val="000099"/>
              </a:solidFill>
            </a:endParaRPr>
          </a:p>
          <a:p>
            <a:pPr marL="571500" lvl="1" algn="l" defTabSz="762000">
              <a:buFont typeface="Symbol" pitchFamily="18" charset="2"/>
              <a:buNone/>
              <a:tabLst>
                <a:tab pos="536575" algn="l"/>
              </a:tabLst>
            </a:pPr>
            <a:endParaRPr lang="en-US" sz="2000">
              <a:solidFill>
                <a:srgbClr val="000099"/>
              </a:solidFill>
            </a:endParaRPr>
          </a:p>
          <a:p>
            <a:pPr marL="571500" lvl="1" algn="l" defTabSz="762000">
              <a:buFont typeface="Symbol" pitchFamily="18" charset="2"/>
              <a:buNone/>
              <a:tabLst>
                <a:tab pos="536575" algn="l"/>
              </a:tabLst>
            </a:pPr>
            <a:r>
              <a:rPr lang="en-US" sz="2000" b="0">
                <a:solidFill>
                  <a:srgbClr val="000099"/>
                </a:solidFill>
              </a:rPr>
              <a:t>Atmosphere – Ar + H</a:t>
            </a:r>
            <a:r>
              <a:rPr lang="en-US" sz="2000" baseline="-25000">
                <a:solidFill>
                  <a:srgbClr val="000099"/>
                </a:solidFill>
              </a:rPr>
              <a:t>2</a:t>
            </a:r>
            <a:r>
              <a:rPr lang="en-US" sz="2000" b="0">
                <a:solidFill>
                  <a:srgbClr val="000099"/>
                </a:solidFill>
              </a:rPr>
              <a:t>(4 vol. %)</a:t>
            </a:r>
          </a:p>
          <a:p>
            <a:pPr marL="571500" lvl="1" algn="l" defTabSz="762000">
              <a:buFont typeface="Symbol" pitchFamily="18" charset="2"/>
              <a:buNone/>
              <a:tabLst>
                <a:tab pos="536575" algn="l"/>
              </a:tabLst>
            </a:pPr>
            <a:r>
              <a:rPr lang="en-US" sz="2000" b="0">
                <a:solidFill>
                  <a:srgbClr val="000099"/>
                </a:solidFill>
              </a:rPr>
              <a:t>Total gas pressure – 3 atm</a:t>
            </a:r>
          </a:p>
          <a:p>
            <a:pPr marL="571500" lvl="1" algn="l" defTabSz="762000">
              <a:buFont typeface="Symbol" pitchFamily="18" charset="2"/>
              <a:buNone/>
              <a:tabLst>
                <a:tab pos="536575" algn="l"/>
              </a:tabLst>
            </a:pPr>
            <a:r>
              <a:rPr lang="en-US" sz="2000" b="0">
                <a:solidFill>
                  <a:srgbClr val="000099"/>
                </a:solidFill>
              </a:rPr>
              <a:t>Mass of the samples – 50</a:t>
            </a:r>
            <a:r>
              <a:rPr lang="en-US" sz="2000" b="0">
                <a:solidFill>
                  <a:srgbClr val="000099"/>
                </a:solidFill>
                <a:cs typeface="Arial" pitchFamily="34" charset="0"/>
              </a:rPr>
              <a:t>–</a:t>
            </a:r>
            <a:r>
              <a:rPr lang="en-US" sz="2000" b="0">
                <a:solidFill>
                  <a:srgbClr val="000099"/>
                </a:solidFill>
              </a:rPr>
              <a:t>150 mg</a:t>
            </a:r>
          </a:p>
          <a:p>
            <a:pPr marL="571500" lvl="1" algn="l" defTabSz="762000">
              <a:buFont typeface="Symbol" pitchFamily="18" charset="2"/>
              <a:buNone/>
              <a:tabLst>
                <a:tab pos="536575" algn="l"/>
              </a:tabLst>
            </a:pPr>
            <a:r>
              <a:rPr lang="en-US" sz="2000" b="0">
                <a:solidFill>
                  <a:srgbClr val="000099"/>
                </a:solidFill>
              </a:rPr>
              <a:t>Stepwise heating </a:t>
            </a:r>
          </a:p>
          <a:p>
            <a:pPr marL="571500" lvl="1" algn="l" defTabSz="762000">
              <a:buFont typeface="Symbol" pitchFamily="18" charset="2"/>
              <a:buNone/>
              <a:tabLst>
                <a:tab pos="536575" algn="l"/>
              </a:tabLst>
            </a:pPr>
            <a:r>
              <a:rPr lang="en-US" sz="2000" b="0">
                <a:solidFill>
                  <a:srgbClr val="000099"/>
                </a:solidFill>
              </a:rPr>
              <a:t>Heating rate – 1</a:t>
            </a:r>
            <a:r>
              <a:rPr lang="en-US" sz="2000" b="0">
                <a:solidFill>
                  <a:srgbClr val="000099"/>
                </a:solidFill>
                <a:cs typeface="Arial" pitchFamily="34" charset="0"/>
              </a:rPr>
              <a:t>–</a:t>
            </a:r>
            <a:r>
              <a:rPr lang="en-US" sz="2000" b="0">
                <a:solidFill>
                  <a:srgbClr val="000099"/>
                </a:solidFill>
              </a:rPr>
              <a:t>8</a:t>
            </a:r>
            <a:r>
              <a:rPr lang="en-US" sz="2000" b="0">
                <a:solidFill>
                  <a:srgbClr val="000099"/>
                </a:solidFill>
                <a:sym typeface="Symbol" pitchFamily="18" charset="2"/>
              </a:rPr>
              <a:t>C/min</a:t>
            </a:r>
          </a:p>
          <a:p>
            <a:pPr marL="571500" lvl="1" algn="l" defTabSz="762000">
              <a:buFont typeface="Symbol" pitchFamily="18" charset="2"/>
              <a:buNone/>
              <a:tabLst>
                <a:tab pos="536575" algn="l"/>
              </a:tabLst>
            </a:pPr>
            <a:r>
              <a:rPr lang="en-US" sz="2000" b="0">
                <a:solidFill>
                  <a:srgbClr val="000099"/>
                </a:solidFill>
                <a:sym typeface="Symbol" pitchFamily="18" charset="2"/>
              </a:rPr>
              <a:t>Exposure time – 5 and 10 min </a:t>
            </a:r>
          </a:p>
          <a:p>
            <a:pPr marL="571500" lvl="1" algn="l" defTabSz="762000">
              <a:buFont typeface="Symbol" pitchFamily="18" charset="2"/>
              <a:buNone/>
              <a:tabLst>
                <a:tab pos="536575" algn="l"/>
              </a:tabLst>
            </a:pPr>
            <a:r>
              <a:rPr lang="en-US" sz="2000" b="0">
                <a:solidFill>
                  <a:srgbClr val="000099"/>
                </a:solidFill>
                <a:sym typeface="Symbol" pitchFamily="18" charset="2"/>
              </a:rPr>
              <a:t>Quenching</a:t>
            </a:r>
          </a:p>
          <a:p>
            <a:pPr algn="l" defTabSz="762000">
              <a:buClr>
                <a:schemeClr val="tx1"/>
              </a:buClr>
              <a:buFont typeface="Wingdings" pitchFamily="2" charset="2"/>
              <a:buNone/>
              <a:tabLst>
                <a:tab pos="536575" algn="l"/>
              </a:tabLst>
            </a:pPr>
            <a:r>
              <a:rPr lang="en-US" sz="2000" b="0">
                <a:solidFill>
                  <a:srgbClr val="000099"/>
                </a:solidFill>
              </a:rPr>
              <a:t>        The error of pyrometer temperature</a:t>
            </a:r>
          </a:p>
          <a:p>
            <a:pPr algn="l" defTabSz="762000">
              <a:buClr>
                <a:schemeClr val="tx1"/>
              </a:buClr>
              <a:buFont typeface="Wingdings" pitchFamily="2" charset="2"/>
              <a:buNone/>
              <a:tabLst>
                <a:tab pos="536575" algn="l"/>
              </a:tabLst>
            </a:pPr>
            <a:r>
              <a:rPr lang="en-US" sz="2000" b="0">
                <a:solidFill>
                  <a:srgbClr val="000099"/>
                </a:solidFill>
              </a:rPr>
              <a:t>     	measurements is ±1 relative %</a:t>
            </a:r>
            <a:endParaRPr lang="en-US" sz="2000" b="0">
              <a:solidFill>
                <a:srgbClr val="000099"/>
              </a:solidFill>
              <a:sym typeface="Symbol" pitchFamily="18" charset="2"/>
            </a:endParaRPr>
          </a:p>
        </p:txBody>
      </p:sp>
      <p:sp>
        <p:nvSpPr>
          <p:cNvPr id="264207" name="Rectangle 15"/>
          <p:cNvSpPr>
            <a:spLocks noChangeArrowheads="1"/>
          </p:cNvSpPr>
          <p:nvPr/>
        </p:nvSpPr>
        <p:spPr bwMode="auto">
          <a:xfrm>
            <a:off x="3849688" y="993775"/>
            <a:ext cx="49006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GB" sz="2000">
                <a:solidFill>
                  <a:srgbClr val="000099"/>
                </a:solidFill>
              </a:rPr>
              <a:t>Scheme of the modernized Galakhov microfurnace: </a:t>
            </a:r>
          </a:p>
        </p:txBody>
      </p:sp>
      <p:pic>
        <p:nvPicPr>
          <p:cNvPr id="264210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744538"/>
            <a:ext cx="357505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BF3ABD-87D5-4752-B19F-5C094402DF0B}" type="slidenum">
              <a:rPr lang="en-GB"/>
              <a:pPr/>
              <a:t>8</a:t>
            </a:fld>
            <a:endParaRPr lang="en-GB"/>
          </a:p>
        </p:txBody>
      </p:sp>
      <p:pic>
        <p:nvPicPr>
          <p:cNvPr id="5" name="Picture 7"/>
          <p:cNvPicPr>
            <a:picLocks noGrp="1"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49250" y="6200775"/>
            <a:ext cx="54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8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112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tIns="360000" anchor="t"/>
          <a:lstStyle/>
          <a:p>
            <a:pPr>
              <a:lnSpc>
                <a:spcPct val="80000"/>
              </a:lnSpc>
            </a:pPr>
            <a:r>
              <a:rPr lang="en-GB"/>
              <a:t>Characteristics of the tests on the UO</a:t>
            </a:r>
            <a:r>
              <a:rPr lang="en-GB" baseline="-25000"/>
              <a:t>2</a:t>
            </a:r>
            <a:r>
              <a:rPr lang="en-GB">
                <a:cs typeface="Arial" pitchFamily="34" charset="0"/>
              </a:rPr>
              <a:t>–</a:t>
            </a:r>
            <a:r>
              <a:rPr lang="en-GB"/>
              <a:t>SiO</a:t>
            </a:r>
            <a:r>
              <a:rPr lang="en-GB" baseline="-25000"/>
              <a:t>2</a:t>
            </a:r>
            <a:r>
              <a:rPr lang="en-GB"/>
              <a:t> system</a:t>
            </a:r>
            <a:endParaRPr lang="ru-RU"/>
          </a:p>
        </p:txBody>
      </p:sp>
      <p:graphicFrame>
        <p:nvGraphicFramePr>
          <p:cNvPr id="268296" name="Object 8"/>
          <p:cNvGraphicFramePr>
            <a:graphicFrameLocks noChangeAspect="1"/>
          </p:cNvGraphicFramePr>
          <p:nvPr/>
        </p:nvGraphicFramePr>
        <p:xfrm>
          <a:off x="461963" y="1787525"/>
          <a:ext cx="8732837" cy="518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00" name="Документ" r:id="rId5" imgW="6717518" imgH="3988206" progId="Word.Document.8">
                  <p:embed/>
                </p:oleObj>
              </mc:Choice>
              <mc:Fallback>
                <p:oleObj name="Документ" r:id="rId5" imgW="6717518" imgH="3988206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3" y="1787525"/>
                        <a:ext cx="8732837" cy="518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accent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8299" name="Rectangle 11"/>
          <p:cNvSpPr>
            <a:spLocks noChangeArrowheads="1"/>
          </p:cNvSpPr>
          <p:nvPr/>
        </p:nvSpPr>
        <p:spPr bwMode="auto">
          <a:xfrm>
            <a:off x="839788" y="4225925"/>
            <a:ext cx="786765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US" sz="2000">
                <a:solidFill>
                  <a:srgbClr val="000099"/>
                </a:solidFill>
              </a:rPr>
              <a:t>UO</a:t>
            </a:r>
            <a:r>
              <a:rPr lang="en-GB" sz="2000" baseline="-25000">
                <a:solidFill>
                  <a:srgbClr val="000099"/>
                </a:solidFill>
              </a:rPr>
              <a:t>2</a:t>
            </a:r>
            <a:r>
              <a:rPr lang="en-GB" sz="2000">
                <a:solidFill>
                  <a:srgbClr val="000099"/>
                </a:solidFill>
              </a:rPr>
              <a:t> of &gt;99.0</a:t>
            </a:r>
            <a:r>
              <a:rPr lang="ru-RU" sz="2000"/>
              <a:t> </a:t>
            </a:r>
            <a:r>
              <a:rPr lang="en-US" sz="2000">
                <a:solidFill>
                  <a:srgbClr val="000099"/>
                </a:solidFill>
              </a:rPr>
              <a:t>% purity</a:t>
            </a:r>
          </a:p>
          <a:p>
            <a:pPr algn="l" defTabSz="762000">
              <a:spcBef>
                <a:spcPct val="50000"/>
              </a:spcBef>
            </a:pPr>
            <a:r>
              <a:rPr lang="en-US" sz="2000">
                <a:solidFill>
                  <a:srgbClr val="000099"/>
                </a:solidFill>
              </a:rPr>
              <a:t>SiO</a:t>
            </a:r>
            <a:r>
              <a:rPr lang="en-US" sz="2000" baseline="-25000">
                <a:solidFill>
                  <a:srgbClr val="000099"/>
                </a:solidFill>
              </a:rPr>
              <a:t>2</a:t>
            </a:r>
            <a:r>
              <a:rPr lang="en-US" sz="2000">
                <a:solidFill>
                  <a:srgbClr val="000099"/>
                </a:solidFill>
              </a:rPr>
              <a:t> of 99.99% purity</a:t>
            </a:r>
          </a:p>
          <a:p>
            <a:pPr algn="l" defTabSz="762000">
              <a:spcBef>
                <a:spcPct val="50000"/>
              </a:spcBef>
            </a:pPr>
            <a:r>
              <a:rPr lang="en-US" sz="2000">
                <a:solidFill>
                  <a:srgbClr val="000099"/>
                </a:solidFill>
              </a:rPr>
              <a:t>Total mass of the charge </a:t>
            </a:r>
            <a:r>
              <a:rPr lang="en-US" sz="2000">
                <a:solidFill>
                  <a:srgbClr val="000099"/>
                </a:solidFill>
                <a:cs typeface="Arial" pitchFamily="34" charset="0"/>
              </a:rPr>
              <a:t>–</a:t>
            </a:r>
            <a:r>
              <a:rPr lang="en-US" sz="2000">
                <a:solidFill>
                  <a:srgbClr val="000099"/>
                </a:solidFill>
              </a:rPr>
              <a:t> 150 mg (Galakhov microfurnace)</a:t>
            </a:r>
          </a:p>
          <a:p>
            <a:pPr algn="l" defTabSz="762000">
              <a:spcBef>
                <a:spcPct val="50000"/>
              </a:spcBef>
            </a:pPr>
            <a:r>
              <a:rPr lang="en-US" sz="2000">
                <a:solidFill>
                  <a:srgbClr val="000099"/>
                </a:solidFill>
              </a:rPr>
              <a:t>				</a:t>
            </a:r>
            <a:r>
              <a:rPr lang="en-US" sz="2000">
                <a:solidFill>
                  <a:srgbClr val="000099"/>
                </a:solidFill>
                <a:cs typeface="Arial" pitchFamily="34" charset="0"/>
              </a:rPr>
              <a:t>–</a:t>
            </a:r>
            <a:r>
              <a:rPr lang="en-US" sz="2000">
                <a:solidFill>
                  <a:srgbClr val="000099"/>
                </a:solidFill>
              </a:rPr>
              <a:t>   about 1 kg (IMCC)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56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C0BE2E-1570-4879-8F0D-C1AF62EC737A}" type="slidenum">
              <a:rPr lang="en-GB"/>
              <a:pPr/>
              <a:t>9</a:t>
            </a:fld>
            <a:endParaRPr lang="en-GB"/>
          </a:p>
        </p:txBody>
      </p:sp>
      <p:pic>
        <p:nvPicPr>
          <p:cNvPr id="54" name="Picture 7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49250" y="6200775"/>
            <a:ext cx="54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9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4136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tIns="360000" anchor="t"/>
          <a:lstStyle/>
          <a:p>
            <a:pPr>
              <a:lnSpc>
                <a:spcPct val="80000"/>
              </a:lnSpc>
            </a:pPr>
            <a:r>
              <a:rPr lang="en-GB"/>
              <a:t>Experimental results</a:t>
            </a:r>
            <a:r>
              <a:rPr lang="ru-RU"/>
              <a:t> </a:t>
            </a:r>
            <a:r>
              <a:rPr lang="en-US"/>
              <a:t>of Galakhov microfurnace</a:t>
            </a:r>
            <a:endParaRPr lang="ru-RU"/>
          </a:p>
        </p:txBody>
      </p:sp>
      <p:sp>
        <p:nvSpPr>
          <p:cNvPr id="379907" name="Rectangle 3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79908" name="Rectangle 4"/>
          <p:cNvSpPr>
            <a:spLocks noChangeArrowheads="1"/>
          </p:cNvSpPr>
          <p:nvPr/>
        </p:nvSpPr>
        <p:spPr bwMode="auto">
          <a:xfrm>
            <a:off x="1295400" y="885825"/>
            <a:ext cx="60658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99"/>
                </a:solidFill>
              </a:rPr>
              <a:t>L</a:t>
            </a:r>
            <a:r>
              <a:rPr lang="ru-RU" sz="2000">
                <a:solidFill>
                  <a:srgbClr val="000099"/>
                </a:solidFill>
              </a:rPr>
              <a:t>ongitudinal section</a:t>
            </a:r>
            <a:r>
              <a:rPr lang="en-US" sz="2000">
                <a:solidFill>
                  <a:srgbClr val="000099"/>
                </a:solidFill>
              </a:rPr>
              <a:t>s of the crucibles</a:t>
            </a:r>
            <a:endParaRPr lang="ru-RU" sz="2000">
              <a:solidFill>
                <a:srgbClr val="000099"/>
              </a:solidFill>
            </a:endParaRPr>
          </a:p>
          <a:p>
            <a:endParaRPr lang="ru-RU" sz="2000">
              <a:solidFill>
                <a:srgbClr val="000099"/>
              </a:solidFill>
            </a:endParaRPr>
          </a:p>
        </p:txBody>
      </p:sp>
      <p:sp>
        <p:nvSpPr>
          <p:cNvPr id="379938" name="Rectangle 34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380034" name="Picture 130" descr="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1679575"/>
            <a:ext cx="2698750" cy="269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0035" name="Picture 131" descr="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687513"/>
            <a:ext cx="2698750" cy="269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0036" name="Picture 132" descr="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1673225"/>
            <a:ext cx="2698750" cy="269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0039" name="Rectangle 135"/>
          <p:cNvSpPr>
            <a:spLocks noChangeArrowheads="1"/>
          </p:cNvSpPr>
          <p:nvPr/>
        </p:nvSpPr>
        <p:spPr bwMode="auto">
          <a:xfrm>
            <a:off x="209550" y="4433888"/>
            <a:ext cx="25781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>
                <a:solidFill>
                  <a:srgbClr val="000099"/>
                </a:solidFill>
              </a:rPr>
              <a:t>GPRS 1</a:t>
            </a:r>
            <a:endParaRPr lang="en-GB" sz="2000"/>
          </a:p>
          <a:p>
            <a:r>
              <a:rPr lang="en-US" sz="2000">
                <a:solidFill>
                  <a:srgbClr val="000099"/>
                </a:solidFill>
              </a:rPr>
              <a:t>2050</a:t>
            </a:r>
            <a:r>
              <a:rPr lang="en-GB" sz="2000">
                <a:solidFill>
                  <a:srgbClr val="000099"/>
                </a:solidFill>
                <a:sym typeface="Symbol" pitchFamily="18" charset="2"/>
              </a:rPr>
              <a:t>C </a:t>
            </a:r>
            <a:r>
              <a:rPr lang="en-US" sz="2000">
                <a:solidFill>
                  <a:srgbClr val="000099"/>
                </a:solidFill>
              </a:rPr>
              <a:t>5 min. </a:t>
            </a:r>
            <a:endParaRPr lang="en-GB" sz="2000">
              <a:solidFill>
                <a:srgbClr val="000099"/>
              </a:solidFill>
              <a:sym typeface="Symbol" pitchFamily="18" charset="2"/>
            </a:endParaRPr>
          </a:p>
          <a:p>
            <a:r>
              <a:rPr lang="en-US" sz="2000">
                <a:solidFill>
                  <a:srgbClr val="000099"/>
                </a:solidFill>
              </a:rPr>
              <a:t>below monotectic</a:t>
            </a:r>
            <a:endParaRPr lang="ru-RU" sz="2000">
              <a:solidFill>
                <a:srgbClr val="000099"/>
              </a:solidFill>
            </a:endParaRPr>
          </a:p>
        </p:txBody>
      </p:sp>
      <p:sp>
        <p:nvSpPr>
          <p:cNvPr id="380040" name="Rectangle 136"/>
          <p:cNvSpPr>
            <a:spLocks noChangeArrowheads="1"/>
          </p:cNvSpPr>
          <p:nvPr/>
        </p:nvSpPr>
        <p:spPr bwMode="auto">
          <a:xfrm>
            <a:off x="3257550" y="4433888"/>
            <a:ext cx="2578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>
                <a:solidFill>
                  <a:srgbClr val="000099"/>
                </a:solidFill>
              </a:rPr>
              <a:t>GPRS 2</a:t>
            </a:r>
            <a:endParaRPr lang="en-GB" sz="2000"/>
          </a:p>
          <a:p>
            <a:r>
              <a:rPr lang="en-US" sz="2000">
                <a:solidFill>
                  <a:srgbClr val="000099"/>
                </a:solidFill>
              </a:rPr>
              <a:t>2080</a:t>
            </a:r>
            <a:r>
              <a:rPr lang="en-GB" sz="2000">
                <a:solidFill>
                  <a:srgbClr val="000099"/>
                </a:solidFill>
                <a:sym typeface="Symbol" pitchFamily="18" charset="2"/>
              </a:rPr>
              <a:t>C </a:t>
            </a:r>
            <a:r>
              <a:rPr lang="en-US" sz="2000">
                <a:solidFill>
                  <a:srgbClr val="000099"/>
                </a:solidFill>
              </a:rPr>
              <a:t>5 min. </a:t>
            </a:r>
            <a:endParaRPr lang="en-GB" sz="2000">
              <a:solidFill>
                <a:srgbClr val="000099"/>
              </a:solidFill>
              <a:sym typeface="Symbol" pitchFamily="18" charset="2"/>
            </a:endParaRPr>
          </a:p>
        </p:txBody>
      </p:sp>
      <p:sp>
        <p:nvSpPr>
          <p:cNvPr id="380041" name="Rectangle 137"/>
          <p:cNvSpPr>
            <a:spLocks noChangeArrowheads="1"/>
          </p:cNvSpPr>
          <p:nvPr/>
        </p:nvSpPr>
        <p:spPr bwMode="auto">
          <a:xfrm>
            <a:off x="6056313" y="4433888"/>
            <a:ext cx="25781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>
                <a:solidFill>
                  <a:srgbClr val="000099"/>
                </a:solidFill>
              </a:rPr>
              <a:t>GPRS 3</a:t>
            </a:r>
            <a:endParaRPr lang="en-GB" sz="2000"/>
          </a:p>
          <a:p>
            <a:r>
              <a:rPr lang="en-US" sz="2000">
                <a:solidFill>
                  <a:srgbClr val="000099"/>
                </a:solidFill>
              </a:rPr>
              <a:t>2080</a:t>
            </a:r>
            <a:r>
              <a:rPr lang="en-GB" sz="2000">
                <a:solidFill>
                  <a:srgbClr val="000099"/>
                </a:solidFill>
                <a:sym typeface="Symbol" pitchFamily="18" charset="2"/>
              </a:rPr>
              <a:t>C </a:t>
            </a:r>
            <a:r>
              <a:rPr lang="en-US" sz="2000">
                <a:solidFill>
                  <a:srgbClr val="000099"/>
                </a:solidFill>
              </a:rPr>
              <a:t>10 min. </a:t>
            </a:r>
            <a:endParaRPr lang="en-GB" sz="2000">
              <a:solidFill>
                <a:srgbClr val="000099"/>
              </a:solidFill>
              <a:sym typeface="Symbol" pitchFamily="18" charset="2"/>
            </a:endParaRPr>
          </a:p>
          <a:p>
            <a:endParaRPr lang="ru-RU" sz="2000">
              <a:solidFill>
                <a:srgbClr val="000099"/>
              </a:solidFill>
            </a:endParaRPr>
          </a:p>
        </p:txBody>
      </p:sp>
      <p:sp>
        <p:nvSpPr>
          <p:cNvPr id="380042" name="Rectangle 138"/>
          <p:cNvSpPr>
            <a:spLocks noChangeArrowheads="1"/>
          </p:cNvSpPr>
          <p:nvPr/>
        </p:nvSpPr>
        <p:spPr bwMode="auto">
          <a:xfrm>
            <a:off x="3946525" y="5135563"/>
            <a:ext cx="3956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>
                <a:solidFill>
                  <a:srgbClr val="000099"/>
                </a:solidFill>
              </a:rPr>
              <a:t>just above </a:t>
            </a:r>
            <a:r>
              <a:rPr lang="en-US" sz="2000">
                <a:solidFill>
                  <a:srgbClr val="000099"/>
                </a:solidFill>
              </a:rPr>
              <a:t>monotectic</a:t>
            </a:r>
            <a:endParaRPr lang="ru-RU" sz="2000">
              <a:solidFill>
                <a:srgbClr val="000099"/>
              </a:solidFill>
            </a:endParaRPr>
          </a:p>
        </p:txBody>
      </p:sp>
      <p:sp>
        <p:nvSpPr>
          <p:cNvPr id="380043" name="Rectangle 139"/>
          <p:cNvSpPr>
            <a:spLocks noChangeArrowheads="1"/>
          </p:cNvSpPr>
          <p:nvPr/>
        </p:nvSpPr>
        <p:spPr bwMode="auto">
          <a:xfrm>
            <a:off x="1204913" y="5351463"/>
            <a:ext cx="3956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>
                <a:solidFill>
                  <a:srgbClr val="000099"/>
                </a:solidFill>
              </a:rPr>
              <a:t>Mo crucible</a:t>
            </a:r>
            <a:endParaRPr lang="ru-RU" sz="2000">
              <a:solidFill>
                <a:srgbClr val="000099"/>
              </a:solidFill>
            </a:endParaRPr>
          </a:p>
        </p:txBody>
      </p:sp>
      <p:sp>
        <p:nvSpPr>
          <p:cNvPr id="380046" name="Line 142"/>
          <p:cNvSpPr>
            <a:spLocks noChangeShapeType="1"/>
          </p:cNvSpPr>
          <p:nvPr/>
        </p:nvSpPr>
        <p:spPr bwMode="auto">
          <a:xfrm flipH="1" flipV="1">
            <a:off x="2085975" y="4344988"/>
            <a:ext cx="976313" cy="10033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047" name="Line 143"/>
          <p:cNvSpPr>
            <a:spLocks noChangeShapeType="1"/>
          </p:cNvSpPr>
          <p:nvPr/>
        </p:nvSpPr>
        <p:spPr bwMode="auto">
          <a:xfrm flipV="1">
            <a:off x="3074988" y="4184650"/>
            <a:ext cx="444500" cy="11080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048" name="Line 144"/>
          <p:cNvSpPr>
            <a:spLocks noChangeShapeType="1"/>
          </p:cNvSpPr>
          <p:nvPr/>
        </p:nvSpPr>
        <p:spPr bwMode="auto">
          <a:xfrm flipV="1">
            <a:off x="3657600" y="4321175"/>
            <a:ext cx="3638550" cy="103981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049" name="Rectangle 145"/>
          <p:cNvSpPr>
            <a:spLocks noChangeArrowheads="1"/>
          </p:cNvSpPr>
          <p:nvPr/>
        </p:nvSpPr>
        <p:spPr bwMode="auto">
          <a:xfrm>
            <a:off x="6934200" y="3570288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>
                <a:solidFill>
                  <a:srgbClr val="000099"/>
                </a:solidFill>
              </a:rPr>
              <a:t>Heavy liquid</a:t>
            </a:r>
            <a:endParaRPr lang="ru-RU" sz="2000">
              <a:solidFill>
                <a:srgbClr val="000099"/>
              </a:solidFill>
            </a:endParaRPr>
          </a:p>
        </p:txBody>
      </p:sp>
      <p:sp>
        <p:nvSpPr>
          <p:cNvPr id="380050" name="Rectangle 146"/>
          <p:cNvSpPr>
            <a:spLocks noChangeArrowheads="1"/>
          </p:cNvSpPr>
          <p:nvPr/>
        </p:nvSpPr>
        <p:spPr bwMode="auto">
          <a:xfrm>
            <a:off x="3395663" y="2662238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>
                <a:solidFill>
                  <a:srgbClr val="FFFF00"/>
                </a:solidFill>
              </a:rPr>
              <a:t>Light liquid</a:t>
            </a:r>
            <a:endParaRPr lang="ru-RU" sz="2000">
              <a:solidFill>
                <a:srgbClr val="FFFF00"/>
              </a:solidFill>
            </a:endParaRPr>
          </a:p>
        </p:txBody>
      </p:sp>
      <p:grpSp>
        <p:nvGrpSpPr>
          <p:cNvPr id="380051" name="Group 147"/>
          <p:cNvGrpSpPr>
            <a:grpSpLocks/>
          </p:cNvGrpSpPr>
          <p:nvPr/>
        </p:nvGrpSpPr>
        <p:grpSpPr bwMode="auto">
          <a:xfrm>
            <a:off x="2355850" y="4384675"/>
            <a:ext cx="536575" cy="319088"/>
            <a:chOff x="6815" y="3813"/>
            <a:chExt cx="1100" cy="559"/>
          </a:xfrm>
        </p:grpSpPr>
        <p:grpSp>
          <p:nvGrpSpPr>
            <p:cNvPr id="380052" name="Group 148"/>
            <p:cNvGrpSpPr>
              <a:grpSpLocks/>
            </p:cNvGrpSpPr>
            <p:nvPr/>
          </p:nvGrpSpPr>
          <p:grpSpPr bwMode="auto">
            <a:xfrm>
              <a:off x="6948" y="3813"/>
              <a:ext cx="880" cy="179"/>
              <a:chOff x="6948" y="3768"/>
              <a:chExt cx="880" cy="179"/>
            </a:xfrm>
          </p:grpSpPr>
          <p:sp>
            <p:nvSpPr>
              <p:cNvPr id="380053" name="Line 149"/>
              <p:cNvSpPr>
                <a:spLocks noChangeShapeType="1"/>
              </p:cNvSpPr>
              <p:nvPr/>
            </p:nvSpPr>
            <p:spPr bwMode="auto">
              <a:xfrm>
                <a:off x="6948" y="3947"/>
                <a:ext cx="88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054" name="Line 150"/>
              <p:cNvSpPr>
                <a:spLocks noChangeShapeType="1"/>
              </p:cNvSpPr>
              <p:nvPr/>
            </p:nvSpPr>
            <p:spPr bwMode="auto">
              <a:xfrm flipV="1">
                <a:off x="6948" y="3768"/>
                <a:ext cx="0" cy="17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055" name="Line 151"/>
              <p:cNvSpPr>
                <a:spLocks noChangeShapeType="1"/>
              </p:cNvSpPr>
              <p:nvPr/>
            </p:nvSpPr>
            <p:spPr bwMode="auto">
              <a:xfrm flipV="1">
                <a:off x="7815" y="3768"/>
                <a:ext cx="0" cy="17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380056" name="Group 152"/>
              <p:cNvGrpSpPr>
                <a:grpSpLocks/>
              </p:cNvGrpSpPr>
              <p:nvPr/>
            </p:nvGrpSpPr>
            <p:grpSpPr bwMode="auto">
              <a:xfrm>
                <a:off x="7118" y="3843"/>
                <a:ext cx="511" cy="91"/>
                <a:chOff x="7118" y="3768"/>
                <a:chExt cx="511" cy="179"/>
              </a:xfrm>
            </p:grpSpPr>
            <p:sp>
              <p:nvSpPr>
                <p:cNvPr id="380057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7629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0058" name="Line 154"/>
                <p:cNvSpPr>
                  <a:spLocks noChangeShapeType="1"/>
                </p:cNvSpPr>
                <p:nvPr/>
              </p:nvSpPr>
              <p:spPr bwMode="auto">
                <a:xfrm flipV="1">
                  <a:off x="7459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0059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7288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0060" name="Line 156"/>
                <p:cNvSpPr>
                  <a:spLocks noChangeShapeType="1"/>
                </p:cNvSpPr>
                <p:nvPr/>
              </p:nvSpPr>
              <p:spPr bwMode="auto">
                <a:xfrm flipV="1">
                  <a:off x="7118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380061" name="Text Box 157"/>
            <p:cNvSpPr txBox="1">
              <a:spLocks noChangeArrowheads="1"/>
            </p:cNvSpPr>
            <p:nvPr/>
          </p:nvSpPr>
          <p:spPr bwMode="auto">
            <a:xfrm>
              <a:off x="6815" y="4020"/>
              <a:ext cx="1100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sz="1000"/>
                <a:t>0.5 m</a:t>
              </a:r>
              <a:r>
                <a:rPr lang="ru-RU" sz="1000"/>
                <a:t>m</a:t>
              </a:r>
              <a:endParaRPr lang="ru-RU" sz="2400"/>
            </a:p>
          </p:txBody>
        </p:sp>
      </p:grpSp>
      <p:grpSp>
        <p:nvGrpSpPr>
          <p:cNvPr id="380062" name="Group 158"/>
          <p:cNvGrpSpPr>
            <a:grpSpLocks/>
          </p:cNvGrpSpPr>
          <p:nvPr/>
        </p:nvGrpSpPr>
        <p:grpSpPr bwMode="auto">
          <a:xfrm>
            <a:off x="5294313" y="4384675"/>
            <a:ext cx="536575" cy="319088"/>
            <a:chOff x="6815" y="3813"/>
            <a:chExt cx="1100" cy="559"/>
          </a:xfrm>
        </p:grpSpPr>
        <p:grpSp>
          <p:nvGrpSpPr>
            <p:cNvPr id="380063" name="Group 159"/>
            <p:cNvGrpSpPr>
              <a:grpSpLocks/>
            </p:cNvGrpSpPr>
            <p:nvPr/>
          </p:nvGrpSpPr>
          <p:grpSpPr bwMode="auto">
            <a:xfrm>
              <a:off x="6948" y="3813"/>
              <a:ext cx="880" cy="179"/>
              <a:chOff x="6948" y="3768"/>
              <a:chExt cx="880" cy="179"/>
            </a:xfrm>
          </p:grpSpPr>
          <p:sp>
            <p:nvSpPr>
              <p:cNvPr id="380064" name="Line 160"/>
              <p:cNvSpPr>
                <a:spLocks noChangeShapeType="1"/>
              </p:cNvSpPr>
              <p:nvPr/>
            </p:nvSpPr>
            <p:spPr bwMode="auto">
              <a:xfrm>
                <a:off x="6948" y="3947"/>
                <a:ext cx="88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065" name="Line 161"/>
              <p:cNvSpPr>
                <a:spLocks noChangeShapeType="1"/>
              </p:cNvSpPr>
              <p:nvPr/>
            </p:nvSpPr>
            <p:spPr bwMode="auto">
              <a:xfrm flipV="1">
                <a:off x="6948" y="3768"/>
                <a:ext cx="0" cy="17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066" name="Line 162"/>
              <p:cNvSpPr>
                <a:spLocks noChangeShapeType="1"/>
              </p:cNvSpPr>
              <p:nvPr/>
            </p:nvSpPr>
            <p:spPr bwMode="auto">
              <a:xfrm flipV="1">
                <a:off x="7815" y="3768"/>
                <a:ext cx="0" cy="17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380067" name="Group 163"/>
              <p:cNvGrpSpPr>
                <a:grpSpLocks/>
              </p:cNvGrpSpPr>
              <p:nvPr/>
            </p:nvGrpSpPr>
            <p:grpSpPr bwMode="auto">
              <a:xfrm>
                <a:off x="7118" y="3843"/>
                <a:ext cx="511" cy="91"/>
                <a:chOff x="7118" y="3768"/>
                <a:chExt cx="511" cy="179"/>
              </a:xfrm>
            </p:grpSpPr>
            <p:sp>
              <p:nvSpPr>
                <p:cNvPr id="380068" name="Line 164"/>
                <p:cNvSpPr>
                  <a:spLocks noChangeShapeType="1"/>
                </p:cNvSpPr>
                <p:nvPr/>
              </p:nvSpPr>
              <p:spPr bwMode="auto">
                <a:xfrm flipV="1">
                  <a:off x="7629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0069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7459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0070" name="Line 166"/>
                <p:cNvSpPr>
                  <a:spLocks noChangeShapeType="1"/>
                </p:cNvSpPr>
                <p:nvPr/>
              </p:nvSpPr>
              <p:spPr bwMode="auto">
                <a:xfrm flipV="1">
                  <a:off x="7288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0071" name="Line 167"/>
                <p:cNvSpPr>
                  <a:spLocks noChangeShapeType="1"/>
                </p:cNvSpPr>
                <p:nvPr/>
              </p:nvSpPr>
              <p:spPr bwMode="auto">
                <a:xfrm flipV="1">
                  <a:off x="7118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380072" name="Text Box 168"/>
            <p:cNvSpPr txBox="1">
              <a:spLocks noChangeArrowheads="1"/>
            </p:cNvSpPr>
            <p:nvPr/>
          </p:nvSpPr>
          <p:spPr bwMode="auto">
            <a:xfrm>
              <a:off x="6815" y="4020"/>
              <a:ext cx="1100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sz="1000"/>
                <a:t>0.7 m</a:t>
              </a:r>
              <a:r>
                <a:rPr lang="ru-RU" sz="1000"/>
                <a:t>m</a:t>
              </a:r>
              <a:endParaRPr lang="ru-RU" sz="2400"/>
            </a:p>
          </p:txBody>
        </p:sp>
      </p:grpSp>
      <p:grpSp>
        <p:nvGrpSpPr>
          <p:cNvPr id="380073" name="Group 169"/>
          <p:cNvGrpSpPr>
            <a:grpSpLocks/>
          </p:cNvGrpSpPr>
          <p:nvPr/>
        </p:nvGrpSpPr>
        <p:grpSpPr bwMode="auto">
          <a:xfrm>
            <a:off x="8166100" y="4384675"/>
            <a:ext cx="536575" cy="319088"/>
            <a:chOff x="6815" y="3813"/>
            <a:chExt cx="1100" cy="559"/>
          </a:xfrm>
        </p:grpSpPr>
        <p:grpSp>
          <p:nvGrpSpPr>
            <p:cNvPr id="380074" name="Group 170"/>
            <p:cNvGrpSpPr>
              <a:grpSpLocks/>
            </p:cNvGrpSpPr>
            <p:nvPr/>
          </p:nvGrpSpPr>
          <p:grpSpPr bwMode="auto">
            <a:xfrm>
              <a:off x="6948" y="3813"/>
              <a:ext cx="880" cy="179"/>
              <a:chOff x="6948" y="3768"/>
              <a:chExt cx="880" cy="179"/>
            </a:xfrm>
          </p:grpSpPr>
          <p:sp>
            <p:nvSpPr>
              <p:cNvPr id="380075" name="Line 171"/>
              <p:cNvSpPr>
                <a:spLocks noChangeShapeType="1"/>
              </p:cNvSpPr>
              <p:nvPr/>
            </p:nvSpPr>
            <p:spPr bwMode="auto">
              <a:xfrm>
                <a:off x="6948" y="3947"/>
                <a:ext cx="88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076" name="Line 172"/>
              <p:cNvSpPr>
                <a:spLocks noChangeShapeType="1"/>
              </p:cNvSpPr>
              <p:nvPr/>
            </p:nvSpPr>
            <p:spPr bwMode="auto">
              <a:xfrm flipV="1">
                <a:off x="6948" y="3768"/>
                <a:ext cx="0" cy="17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077" name="Line 173"/>
              <p:cNvSpPr>
                <a:spLocks noChangeShapeType="1"/>
              </p:cNvSpPr>
              <p:nvPr/>
            </p:nvSpPr>
            <p:spPr bwMode="auto">
              <a:xfrm flipV="1">
                <a:off x="7815" y="3768"/>
                <a:ext cx="0" cy="17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380078" name="Group 174"/>
              <p:cNvGrpSpPr>
                <a:grpSpLocks/>
              </p:cNvGrpSpPr>
              <p:nvPr/>
            </p:nvGrpSpPr>
            <p:grpSpPr bwMode="auto">
              <a:xfrm>
                <a:off x="7118" y="3843"/>
                <a:ext cx="511" cy="91"/>
                <a:chOff x="7118" y="3768"/>
                <a:chExt cx="511" cy="179"/>
              </a:xfrm>
            </p:grpSpPr>
            <p:sp>
              <p:nvSpPr>
                <p:cNvPr id="380079" name="Line 175"/>
                <p:cNvSpPr>
                  <a:spLocks noChangeShapeType="1"/>
                </p:cNvSpPr>
                <p:nvPr/>
              </p:nvSpPr>
              <p:spPr bwMode="auto">
                <a:xfrm flipV="1">
                  <a:off x="7629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0080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7459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0081" name="Line 177"/>
                <p:cNvSpPr>
                  <a:spLocks noChangeShapeType="1"/>
                </p:cNvSpPr>
                <p:nvPr/>
              </p:nvSpPr>
              <p:spPr bwMode="auto">
                <a:xfrm flipV="1">
                  <a:off x="7288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0082" name="Line 178"/>
                <p:cNvSpPr>
                  <a:spLocks noChangeShapeType="1"/>
                </p:cNvSpPr>
                <p:nvPr/>
              </p:nvSpPr>
              <p:spPr bwMode="auto">
                <a:xfrm flipV="1">
                  <a:off x="7118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380083" name="Text Box 179"/>
            <p:cNvSpPr txBox="1">
              <a:spLocks noChangeArrowheads="1"/>
            </p:cNvSpPr>
            <p:nvPr/>
          </p:nvSpPr>
          <p:spPr bwMode="auto">
            <a:xfrm>
              <a:off x="6815" y="4020"/>
              <a:ext cx="1100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sz="1000"/>
                <a:t>0.8 m</a:t>
              </a:r>
              <a:r>
                <a:rPr lang="ru-RU" sz="1000"/>
                <a:t>m</a:t>
              </a:r>
              <a:endParaRPr lang="ru-RU" sz="2400"/>
            </a:p>
          </p:txBody>
        </p:sp>
      </p:grpSp>
      <p:sp>
        <p:nvSpPr>
          <p:cNvPr id="380085" name="Rectangle 181"/>
          <p:cNvSpPr>
            <a:spLocks noChangeArrowheads="1"/>
          </p:cNvSpPr>
          <p:nvPr/>
        </p:nvSpPr>
        <p:spPr bwMode="auto">
          <a:xfrm>
            <a:off x="3276600" y="3792538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>
                <a:solidFill>
                  <a:srgbClr val="000099"/>
                </a:solidFill>
              </a:rPr>
              <a:t>Heavy liquid</a:t>
            </a:r>
            <a:endParaRPr lang="ru-RU" sz="2000">
              <a:solidFill>
                <a:srgbClr val="000099"/>
              </a:solidFill>
            </a:endParaRPr>
          </a:p>
        </p:txBody>
      </p:sp>
      <p:sp>
        <p:nvSpPr>
          <p:cNvPr id="380086" name="Rectangle 182"/>
          <p:cNvSpPr>
            <a:spLocks noChangeArrowheads="1"/>
          </p:cNvSpPr>
          <p:nvPr/>
        </p:nvSpPr>
        <p:spPr bwMode="auto">
          <a:xfrm>
            <a:off x="6707188" y="2233613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>
                <a:solidFill>
                  <a:srgbClr val="FFFF00"/>
                </a:solidFill>
              </a:rPr>
              <a:t>Light liquid</a:t>
            </a:r>
            <a:endParaRPr lang="ru-RU" sz="20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10394</TotalTime>
  <Words>1098</Words>
  <Application>Microsoft Office PowerPoint</Application>
  <PresentationFormat>Bildschirmpräsentation (4:3)</PresentationFormat>
  <Paragraphs>353</Paragraphs>
  <Slides>23</Slides>
  <Notes>23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5</vt:i4>
      </vt:variant>
      <vt:variant>
        <vt:lpstr>Folientitel</vt:lpstr>
      </vt:variant>
      <vt:variant>
        <vt:i4>23</vt:i4>
      </vt:variant>
    </vt:vector>
  </HeadingPairs>
  <TitlesOfParts>
    <vt:vector size="35" baseType="lpstr">
      <vt:lpstr>Arial Unicode MS</vt:lpstr>
      <vt:lpstr>Arial</vt:lpstr>
      <vt:lpstr>Times New Roman CYR</vt:lpstr>
      <vt:lpstr>Wingdings</vt:lpstr>
      <vt:lpstr>Symbol</vt:lpstr>
      <vt:lpstr>Times New Roman</vt:lpstr>
      <vt:lpstr>Оформление по умолчанию</vt:lpstr>
      <vt:lpstr>CorelDRAW 7.0 Graphic</vt:lpstr>
      <vt:lpstr>Рисунок Microsoft Word</vt:lpstr>
      <vt:lpstr>Документ Microsoft Word</vt:lpstr>
      <vt:lpstr>Диаграмма Microsoft Excel</vt:lpstr>
      <vt:lpstr>Диаграмма Microsoft Office Excel</vt:lpstr>
      <vt:lpstr>Results on the UO2 – SiO2 system </vt:lpstr>
      <vt:lpstr>Previously obtained data on the system  </vt:lpstr>
      <vt:lpstr>Previously obtained data on the system  </vt:lpstr>
      <vt:lpstr>Experimental CORPHAD results</vt:lpstr>
      <vt:lpstr>Research objectives of PRECOS project</vt:lpstr>
      <vt:lpstr>Methods of analysis</vt:lpstr>
      <vt:lpstr>Experiment technique</vt:lpstr>
      <vt:lpstr>Characteristics of the tests on the UO2–SiO2 system</vt:lpstr>
      <vt:lpstr>Experimental results of Galakhov microfurnace</vt:lpstr>
      <vt:lpstr>Experimental results of Galakhov microfurnace</vt:lpstr>
      <vt:lpstr>Experimental results of Galakhov microfurnace</vt:lpstr>
      <vt:lpstr>Experimental results of Galakhov microfurnace</vt:lpstr>
      <vt:lpstr>Experimental results of Galakhov microfurnace</vt:lpstr>
      <vt:lpstr>Experimental results</vt:lpstr>
      <vt:lpstr>Experimental results</vt:lpstr>
      <vt:lpstr>Experimental results of IMCC</vt:lpstr>
      <vt:lpstr>Experimental results of IMCC</vt:lpstr>
      <vt:lpstr>Experimental results of IMCC</vt:lpstr>
      <vt:lpstr>Experimental results</vt:lpstr>
      <vt:lpstr>Experimental PRECOS results</vt:lpstr>
      <vt:lpstr>Summary </vt:lpstr>
      <vt:lpstr>Conclusions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MASCA Status</dc:title>
  <dc:creator>Ann_P</dc:creator>
  <cp:lastModifiedBy>Peters, Ursula</cp:lastModifiedBy>
  <cp:revision>804</cp:revision>
  <cp:lastPrinted>2001-10-30T08:59:27Z</cp:lastPrinted>
  <dcterms:created xsi:type="dcterms:W3CDTF">1998-10-12T06:52:06Z</dcterms:created>
  <dcterms:modified xsi:type="dcterms:W3CDTF">2012-10-18T16:36:46Z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asmolov@nsi.kiae.ru</vt:lpwstr>
  </property>
  <property fmtid="{D5CDD505-2E9C-101B-9397-08002B2CF9AE}" pid="8" name="HomePage">
    <vt:lpwstr>http:\\www.nsi.kiae.ru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10140862</vt:i4>
  </property>
  <property fmtid="{D5CDD505-2E9C-101B-9397-08002B2CF9AE}" pid="14" name="TextColor">
    <vt:i4>0</vt:i4>
  </property>
  <property fmtid="{D5CDD505-2E9C-101B-9397-08002B2CF9AE}" pid="15" name="LinkColor">
    <vt:i4>16711680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1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C:\PRG10\ASMOLOV</vt:lpwstr>
  </property>
  <property fmtid="{D5CDD505-2E9C-101B-9397-08002B2CF9AE}" pid="22" name="Description0">
    <vt:lpwstr>New results of UO2-SiO2 system study</vt:lpwstr>
  </property>
</Properties>
</file>