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8"/>
  </p:notesMasterIdLst>
  <p:handoutMasterIdLst>
    <p:handoutMasterId r:id="rId19"/>
  </p:handoutMasterIdLst>
  <p:sldIdLst>
    <p:sldId id="439" r:id="rId2"/>
    <p:sldId id="440" r:id="rId3"/>
    <p:sldId id="418" r:id="rId4"/>
    <p:sldId id="420" r:id="rId5"/>
    <p:sldId id="425" r:id="rId6"/>
    <p:sldId id="435" r:id="rId7"/>
    <p:sldId id="436" r:id="rId8"/>
    <p:sldId id="437" r:id="rId9"/>
    <p:sldId id="432" r:id="rId10"/>
    <p:sldId id="441" r:id="rId11"/>
    <p:sldId id="434" r:id="rId12"/>
    <p:sldId id="428" r:id="rId13"/>
    <p:sldId id="429" r:id="rId14"/>
    <p:sldId id="431" r:id="rId15"/>
    <p:sldId id="438" r:id="rId16"/>
    <p:sldId id="384" r:id="rId17"/>
  </p:sldIdLst>
  <p:sldSz cx="9144000" cy="6858000" type="screen4x3"/>
  <p:notesSz cx="6794500" cy="9906000"/>
  <p:defaultTextStyle>
    <a:defPPr>
      <a:defRPr lang="ru-RU"/>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94068A"/>
    <a:srgbClr val="00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07" autoAdjust="0"/>
    <p:restoredTop sz="82039" autoAdjust="0"/>
  </p:normalViewPr>
  <p:slideViewPr>
    <p:cSldViewPr>
      <p:cViewPr>
        <p:scale>
          <a:sx n="75" d="100"/>
          <a:sy n="75" d="100"/>
        </p:scale>
        <p:origin x="-152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32" y="-90"/>
      </p:cViewPr>
      <p:guideLst>
        <p:guide orient="horz" pos="3120"/>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2600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60100"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260101"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4EC9C2E-3FA0-4F14-8814-2F6D65F7307C}" type="slidenum">
              <a:rPr lang="ru-RU"/>
              <a:pPr>
                <a:defRPr/>
              </a:pPr>
              <a:t>‹Nr.›</a:t>
            </a:fld>
            <a:endParaRPr lang="ru-RU"/>
          </a:p>
        </p:txBody>
      </p:sp>
    </p:spTree>
    <p:extLst>
      <p:ext uri="{BB962C8B-B14F-4D97-AF65-F5344CB8AC3E}">
        <p14:creationId xmlns:p14="http://schemas.microsoft.com/office/powerpoint/2010/main" val="325679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76803"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19460" name="Rectangle 4"/>
          <p:cNvSpPr>
            <a:spLocks noRo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76806"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76807"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70425B7-0BFA-4B2F-8F12-C6DC9AA09E5B}" type="slidenum">
              <a:rPr lang="ru-RU"/>
              <a:pPr>
                <a:defRPr/>
              </a:pPr>
              <a:t>‹Nr.›</a:t>
            </a:fld>
            <a:endParaRPr lang="ru-RU"/>
          </a:p>
        </p:txBody>
      </p:sp>
    </p:spTree>
    <p:extLst>
      <p:ext uri="{BB962C8B-B14F-4D97-AF65-F5344CB8AC3E}">
        <p14:creationId xmlns:p14="http://schemas.microsoft.com/office/powerpoint/2010/main" val="2288358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AA84EDA-6085-4A37-95EC-4A73FDA51411}" type="slidenum">
              <a:rPr lang="ru-RU" sz="1200" smtClean="0">
                <a:latin typeface="Arial" charset="0"/>
              </a:rPr>
              <a:pPr eaLnBrk="1" hangingPunct="1"/>
              <a:t>1</a:t>
            </a:fld>
            <a:endParaRPr lang="ru-RU" sz="1200" smtClean="0">
              <a:latin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603569D-5B68-4D8C-88F8-D5BA270FC2F2}" type="slidenum">
              <a:rPr lang="ru-RU" sz="1200" smtClean="0">
                <a:latin typeface="Arial" charset="0"/>
              </a:rPr>
              <a:pPr eaLnBrk="1" hangingPunct="1"/>
              <a:t>10</a:t>
            </a:fld>
            <a:endParaRPr lang="ru-RU" sz="1200" smtClean="0">
              <a:latin typeface="Arial" charset="0"/>
            </a:endParaRPr>
          </a:p>
        </p:txBody>
      </p:sp>
      <p:sp>
        <p:nvSpPr>
          <p:cNvPr id="29699"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2589A4B0-CDBC-4F4A-998B-30CD976011C5}" type="slidenum">
              <a:rPr lang="ru-RU" sz="1200">
                <a:latin typeface="Arial" charset="0"/>
              </a:rPr>
              <a:pPr algn="r" eaLnBrk="1" hangingPunct="1"/>
              <a:t>10</a:t>
            </a:fld>
            <a:endParaRPr lang="ru-RU" sz="1200">
              <a:latin typeface="Arial" charset="0"/>
            </a:endParaRPr>
          </a:p>
        </p:txBody>
      </p:sp>
      <p:sp>
        <p:nvSpPr>
          <p:cNvPr id="29700" name="Rectangle 2"/>
          <p:cNvSpPr>
            <a:spLocks noRot="1" noChangeArrowheads="1" noTextEdit="1"/>
          </p:cNvSpPr>
          <p:nvPr>
            <p:ph type="sldImg"/>
          </p:nvPr>
        </p:nvSpPr>
        <p:spPr>
          <a:ln/>
        </p:spPr>
      </p:sp>
      <p:sp>
        <p:nvSpPr>
          <p:cNvPr id="29701" name="Rectangle 3"/>
          <p:cNvSpPr>
            <a:spLocks noGrp="1" noChangeArrowheads="1"/>
          </p:cNvSpPr>
          <p:nvPr>
            <p:ph type="body" idx="1"/>
          </p:nvPr>
        </p:nvSpPr>
        <p:spPr>
          <a:ln/>
        </p:spPr>
        <p:txBody>
          <a:bodyPr/>
          <a:lstStyle/>
          <a:p>
            <a:pPr eaLnBrk="1" hangingPunct="1">
              <a:defRPr/>
            </a:pPr>
            <a:r>
              <a:rPr lang="ru-RU" dirty="0" smtClean="0"/>
              <a:t>Также приведены фотографии вырезки фрагмента (</a:t>
            </a:r>
            <a:r>
              <a:rPr lang="ru-RU" dirty="0" err="1" smtClean="0"/>
              <a:t>темплетов</a:t>
            </a:r>
            <a:r>
              <a:rPr lang="ru-RU" dirty="0" smtClean="0"/>
              <a:t>) из МД для исследования………</a:t>
            </a:r>
          </a:p>
          <a:p>
            <a:pPr eaLnBrk="1" hangingPunct="1">
              <a:defRPr/>
            </a:pPr>
            <a:r>
              <a:rPr lang="ru-RU" dirty="0" smtClean="0"/>
              <a:t>В эксперименте </a:t>
            </a:r>
            <a:r>
              <a:rPr lang="en-US" dirty="0" smtClean="0"/>
              <a:t>INVECOR</a:t>
            </a:r>
            <a:r>
              <a:rPr lang="ru-RU" dirty="0" smtClean="0"/>
              <a:t>-2 </a:t>
            </a:r>
            <a:r>
              <a:rPr lang="en-US" dirty="0" smtClean="0"/>
              <a:t> </a:t>
            </a:r>
            <a:r>
              <a:rPr lang="ru-RU" dirty="0" smtClean="0"/>
              <a:t>удалось </a:t>
            </a:r>
            <a:r>
              <a:rPr lang="ru-RU" dirty="0" err="1" smtClean="0"/>
              <a:t>выпрессовать</a:t>
            </a:r>
            <a:r>
              <a:rPr lang="ru-RU" dirty="0" smtClean="0"/>
              <a:t> из центра МД,</a:t>
            </a:r>
          </a:p>
          <a:p>
            <a:pPr eaLnBrk="1" hangingPunct="1">
              <a:defRPr/>
            </a:pPr>
            <a:r>
              <a:rPr lang="ru-RU" dirty="0" smtClean="0"/>
              <a:t>На шлифе видно что зона  повреждения стали имеет два структурных слоя, в первом слое фиксируется присутствие фаз компонентов кориума, а также </a:t>
            </a:r>
            <a:r>
              <a:rPr lang="en-US" dirty="0" smtClean="0">
                <a:solidFill>
                  <a:schemeClr val="bg1">
                    <a:lumMod val="60000"/>
                    <a:lumOff val="40000"/>
                  </a:schemeClr>
                </a:solidFill>
                <a:latin typeface="Calibri"/>
                <a:ea typeface="Calibri"/>
                <a:cs typeface="Times New Roman"/>
                <a:sym typeface="Symbol"/>
              </a:rPr>
              <a:t></a:t>
            </a:r>
            <a:r>
              <a:rPr lang="ru-RU" dirty="0" smtClean="0">
                <a:solidFill>
                  <a:schemeClr val="bg1">
                    <a:lumMod val="60000"/>
                    <a:lumOff val="40000"/>
                  </a:schemeClr>
                </a:solidFill>
                <a:latin typeface="Calibri"/>
                <a:ea typeface="Calibri"/>
                <a:cs typeface="Times New Roman"/>
              </a:rPr>
              <a:t>-</a:t>
            </a:r>
            <a:r>
              <a:rPr lang="en-US" dirty="0" smtClean="0">
                <a:solidFill>
                  <a:schemeClr val="bg1">
                    <a:lumMod val="60000"/>
                    <a:lumOff val="40000"/>
                  </a:schemeClr>
                </a:solidFill>
                <a:latin typeface="Calibri"/>
                <a:ea typeface="Calibri"/>
                <a:cs typeface="Times New Roman"/>
              </a:rPr>
              <a:t>Fe</a:t>
            </a:r>
            <a:r>
              <a:rPr lang="ru-RU" dirty="0" smtClean="0">
                <a:solidFill>
                  <a:schemeClr val="bg1">
                    <a:lumMod val="60000"/>
                    <a:lumOff val="40000"/>
                  </a:schemeClr>
                </a:solidFill>
                <a:latin typeface="Calibri"/>
                <a:ea typeface="Calibri"/>
                <a:cs typeface="Times New Roman"/>
              </a:rPr>
              <a:t> </a:t>
            </a:r>
            <a:r>
              <a:rPr lang="ru-RU" dirty="0" smtClean="0"/>
              <a:t>(нержавейка, имитации плакировки). Таким образом верхняя часть стального образца делится на две зоны: зону плавления стали с продуктами взаимодействия с кориумом и зоны термического влияния (изменение размера зерна)</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a:ln/>
        </p:spPr>
      </p:sp>
      <p:sp>
        <p:nvSpPr>
          <p:cNvPr id="307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t>Как правило на всех шлифах на границе кориум сталь выделяется определенная зона, это может быть зона первичной корки, в отдельных случаях зона взаимодействия твердого кориума с расплавленной сталью…..</a:t>
            </a:r>
          </a:p>
          <a:p>
            <a:r>
              <a:rPr lang="ru-RU" smtClean="0"/>
              <a:t>Также при небольших увеличениях заметно что равномерность слитка по макро составу увеличивается от дна к его середине… </a:t>
            </a:r>
          </a:p>
          <a:p>
            <a:r>
              <a:rPr lang="ru-RU" smtClean="0"/>
              <a:t>В области плазматрона слиток более равномерен что свидетельствует о более длительном существовании жидкой фазы кориума. </a:t>
            </a:r>
          </a:p>
        </p:txBody>
      </p:sp>
      <p:sp>
        <p:nvSpPr>
          <p:cNvPr id="307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28F687E-77D3-4BEA-A5FD-81994100183A}" type="slidenum">
              <a:rPr lang="ru-RU" sz="1200" smtClean="0">
                <a:latin typeface="Arial" charset="0"/>
              </a:rPr>
              <a:pPr eaLnBrk="1" hangingPunct="1"/>
              <a:t>11</a:t>
            </a:fld>
            <a:endParaRPr lang="ru-RU" sz="12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t>В данном шлифе есть два приграничных слоя тонкий монолитный  и некая область отличная по структуре от основного материала . Отсутствие границы раздела этого слоя с основным материалом возможно связано с процессами разогрева подплазматронной области?</a:t>
            </a:r>
          </a:p>
          <a:p>
            <a:endParaRPr lang="ru-RU" smtClean="0"/>
          </a:p>
          <a:p>
            <a:endParaRPr lang="ru-RU" smtClean="0"/>
          </a:p>
        </p:txBody>
      </p:sp>
      <p:sp>
        <p:nvSpPr>
          <p:cNvPr id="317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A375FAB-FBC2-4B3B-992E-4202092AECC4}" type="slidenum">
              <a:rPr lang="ru-RU" sz="1200" smtClean="0">
                <a:latin typeface="Arial" charset="0"/>
              </a:rPr>
              <a:pPr eaLnBrk="1" hangingPunct="1"/>
              <a:t>12</a:t>
            </a:fld>
            <a:endParaRPr lang="ru-RU" sz="12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t>На данном сладе представлен разрез слитка отобранного над образцом стальной «пробки» , на котором также наблюдается переходный слой материала……</a:t>
            </a:r>
          </a:p>
          <a:p>
            <a:r>
              <a:rPr lang="ru-RU" smtClean="0"/>
              <a:t>Также особенностью этого образца является присутствие железосодержащих фаз в глубине слитка, образование которых связано с плавлением верхнего стального экрана и проникновением железа в кориум….</a:t>
            </a:r>
          </a:p>
          <a:p>
            <a:endParaRPr lang="ru-RU" smtClean="0"/>
          </a:p>
        </p:txBody>
      </p:sp>
      <p:sp>
        <p:nvSpPr>
          <p:cNvPr id="327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9535EED-C765-4314-A53C-0D2F573B0289}" type="slidenum">
              <a:rPr lang="ru-RU" sz="1200" smtClean="0">
                <a:latin typeface="Arial" charset="0"/>
              </a:rPr>
              <a:pPr eaLnBrk="1" hangingPunct="1"/>
              <a:t>13</a:t>
            </a:fld>
            <a:endParaRPr lang="ru-RU" sz="12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t>Очень интересная информация, - добавь комментариев про нижнюю (отслоившуюся) корку. Например, легко ли отделяется от основного слитка, ширина зазора между коркой и слитком, различие в фазовом составе (если есть).</a:t>
            </a:r>
          </a:p>
          <a:p>
            <a:r>
              <a:rPr lang="ru-RU" smtClean="0"/>
              <a:t>Повтори обозначения образцов (все, которые показаны в таблице).</a:t>
            </a:r>
          </a:p>
          <a:p>
            <a:endParaRPr lang="ru-RU" smtClean="0"/>
          </a:p>
        </p:txBody>
      </p:sp>
      <p:sp>
        <p:nvSpPr>
          <p:cNvPr id="337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E992E82-7E59-4169-9097-276872B42FF5}" type="slidenum">
              <a:rPr lang="ru-RU" sz="1200" smtClean="0">
                <a:latin typeface="Arial" charset="0"/>
              </a:rPr>
              <a:pPr eaLnBrk="1" hangingPunct="1"/>
              <a:t>14</a:t>
            </a:fld>
            <a:endParaRPr lang="ru-RU" sz="12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a:ln/>
        </p:spPr>
      </p:sp>
      <p:sp>
        <p:nvSpPr>
          <p:cNvPr id="348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t>Гипотеза формирования слоя фрагментов в результате первичного контакта струи расплава с моделью корпуса может быть проверена в процессе дальнейших экспериментов </a:t>
            </a:r>
            <a:r>
              <a:rPr lang="en-US" smtClean="0"/>
              <a:t>INVECOR</a:t>
            </a:r>
            <a:r>
              <a:rPr lang="ru-RU" smtClean="0"/>
              <a:t>, где будет уменьшена толщина стенки модели корпуса, что позволит существенно снизить массовую теплоемкость модели корпуса и, соответственно, привести к более быстрому ее прогреву за счет теплообмена с кориумом. </a:t>
            </a:r>
          </a:p>
          <a:p>
            <a:r>
              <a:rPr lang="ru-RU" smtClean="0"/>
              <a:t>Уменьшение толщины стенки модели корпуса в предлагаемых экспериментах позволит также снизить перетечки тепла вдоль стенки корпуса к верхнему фланцу, что обеспечит более высокие тепловые потоки через стенку модели в радиальном направлении</a:t>
            </a:r>
          </a:p>
        </p:txBody>
      </p:sp>
      <p:sp>
        <p:nvSpPr>
          <p:cNvPr id="348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4D1B8CC-340D-49C3-BB95-B9362A9F457D}" type="slidenum">
              <a:rPr lang="ru-RU" sz="1200" smtClean="0">
                <a:latin typeface="Arial" charset="0"/>
              </a:rPr>
              <a:pPr eaLnBrk="1" hangingPunct="1"/>
              <a:t>15</a:t>
            </a:fld>
            <a:endParaRPr lang="ru-RU" sz="12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BCED76E-94E7-4010-9AA3-3D76801A4F7A}" type="slidenum">
              <a:rPr lang="ru-RU" sz="1200" smtClean="0">
                <a:latin typeface="Arial" charset="0"/>
              </a:rPr>
              <a:pPr eaLnBrk="1" hangingPunct="1"/>
              <a:t>16</a:t>
            </a:fld>
            <a:endParaRPr lang="ru-RU" sz="1200" smtClean="0">
              <a:latin typeface="Arial"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6C8F14C-08DD-4331-967B-E8A2E09BC08B}" type="slidenum">
              <a:rPr lang="ru-RU" sz="1200" smtClean="0">
                <a:latin typeface="Arial" charset="0"/>
              </a:rPr>
              <a:pPr eaLnBrk="1" hangingPunct="1"/>
              <a:t>2</a:t>
            </a:fld>
            <a:endParaRPr lang="ru-RU" sz="1200" smtClean="0">
              <a:latin typeface="Arial"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t>Главной целью проекта являлось экспериментальное изучение нестационарных процессов при удержании кориума в корпусе реактора при имитации остаточного тепловыделения. </a:t>
            </a:r>
          </a:p>
          <a:p>
            <a:r>
              <a:rPr lang="ru-RU" smtClean="0"/>
              <a:t>В процессе выполнения проекта были решены 4 задачи:</a:t>
            </a:r>
          </a:p>
          <a:p>
            <a:r>
              <a:rPr lang="ru-RU" smtClean="0"/>
              <a:t>Модернизирована установка и оптимизирована технология плавки реализована технология имитации остаточного энерговыделения;</a:t>
            </a:r>
          </a:p>
          <a:p>
            <a:r>
              <a:rPr lang="ru-RU" smtClean="0"/>
              <a:t>Проведено расчетное сопровождение экспериментов, включающие пре-тест расчеты режимов электроплавильной печи (ЭПП) и режимов работы имитатора остаточного тепловыделения и пост-тест расчеты; </a:t>
            </a:r>
          </a:p>
          <a:p>
            <a:r>
              <a:rPr lang="ru-RU" smtClean="0"/>
              <a:t>Выполнено 4 крупномасштабных эксперимента с поддержанием энерговыделения в бассейне расплава, находящимся в модели корпуса реактора с использованием оксидного кориума С-30 и оксидно-металлического кориума С-30 с добавлением нержавеющей стали.</a:t>
            </a:r>
          </a:p>
          <a:p>
            <a:r>
              <a:rPr lang="ru-RU" smtClean="0"/>
              <a:t>Проведен пост-тест анализ результатов экспериментов, включающий в себя исследование результатов взаимодействия кориума со сталью, изучение состава и свойств продуктов взаимодействия.</a:t>
            </a:r>
          </a:p>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AECFBDB-4307-4E2C-9A9D-F361A40C790E}" type="slidenum">
              <a:rPr lang="ru-RU" sz="1200" smtClean="0">
                <a:latin typeface="Arial" charset="0"/>
              </a:rPr>
              <a:pPr eaLnBrk="1" hangingPunct="1"/>
              <a:t>3</a:t>
            </a:fld>
            <a:endParaRPr lang="ru-RU" sz="1200" smtClean="0">
              <a:latin typeface="Arial" charset="0"/>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3FB62A9-885F-4384-B45D-48EE75979B19}" type="slidenum">
              <a:rPr lang="ru-RU" sz="1200" smtClean="0">
                <a:latin typeface="Arial" charset="0"/>
              </a:rPr>
              <a:pPr eaLnBrk="1" hangingPunct="1"/>
              <a:t>4</a:t>
            </a:fld>
            <a:endParaRPr lang="ru-RU" sz="1200" smtClean="0">
              <a:latin typeface="Arial" charset="0"/>
            </a:endParaRPr>
          </a:p>
        </p:txBody>
      </p:sp>
      <p:sp>
        <p:nvSpPr>
          <p:cNvPr id="23555"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92DEB4F1-72A2-4904-B7F9-3E01626B11FB}" type="slidenum">
              <a:rPr lang="ru-RU" sz="1200">
                <a:latin typeface="Arial" charset="0"/>
              </a:rPr>
              <a:pPr algn="r" eaLnBrk="1" hangingPunct="1"/>
              <a:t>4</a:t>
            </a:fld>
            <a:endParaRPr lang="ru-RU" sz="1200">
              <a:latin typeface="Arial" charset="0"/>
            </a:endParaRPr>
          </a:p>
        </p:txBody>
      </p:sp>
      <p:sp>
        <p:nvSpPr>
          <p:cNvPr id="23556" name="Rectangle 2"/>
          <p:cNvSpPr>
            <a:spLocks noRo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mtClean="0"/>
              <a:t>На сладе приведены схемы подготовленных экспериментальных секций</a:t>
            </a:r>
          </a:p>
          <a:p>
            <a:pPr eaLnBrk="1" hangingPunct="1"/>
            <a:r>
              <a:rPr lang="ru-RU" smtClean="0"/>
              <a:t>В эксперименте </a:t>
            </a:r>
            <a:r>
              <a:rPr lang="en-US" smtClean="0"/>
              <a:t>INVECOR-</a:t>
            </a:r>
            <a:r>
              <a:rPr lang="ru-RU" smtClean="0"/>
              <a:t>2</a:t>
            </a:r>
            <a:r>
              <a:rPr lang="en-US" smtClean="0"/>
              <a:t>, </a:t>
            </a:r>
            <a:r>
              <a:rPr lang="ru-RU" smtClean="0"/>
              <a:t>в отличии от базового </a:t>
            </a:r>
            <a:r>
              <a:rPr lang="en-US" smtClean="0"/>
              <a:t>INVECOR-</a:t>
            </a:r>
            <a:r>
              <a:rPr lang="ru-RU" smtClean="0"/>
              <a:t>1/</a:t>
            </a:r>
            <a:r>
              <a:rPr lang="en-US" smtClean="0"/>
              <a:t>3</a:t>
            </a:r>
            <a:r>
              <a:rPr lang="ru-RU" smtClean="0"/>
              <a:t>, выполнена имитация плакировки корпуса нержавеющей сталью, которая также позволила внести добавку стали в кориум, добавлен слой стеклоткани на донную часть МД….</a:t>
            </a:r>
          </a:p>
          <a:p>
            <a:pPr eaLnBrk="1" hangingPunct="1"/>
            <a:r>
              <a:rPr lang="ru-RU" smtClean="0"/>
              <a:t>В эксперименте </a:t>
            </a:r>
            <a:r>
              <a:rPr lang="en-US" smtClean="0"/>
              <a:t>INVECOR-</a:t>
            </a:r>
            <a:r>
              <a:rPr lang="ru-RU" smtClean="0"/>
              <a:t>3</a:t>
            </a:r>
            <a:r>
              <a:rPr lang="en-US" smtClean="0"/>
              <a:t>, </a:t>
            </a:r>
            <a:r>
              <a:rPr lang="ru-RU" smtClean="0"/>
              <a:t>использован стальной, сбрасываемый экран (медные замки Т пл  1080 С), также для добавления железа в состав кориума, также установлена теплоизоляционная прокладка между фланцем и МД для снижения утечек тепла через массивный фланец….</a:t>
            </a:r>
          </a:p>
          <a:p>
            <a:pPr eaLnBrk="1" hangingPunct="1"/>
            <a:r>
              <a:rPr lang="ru-RU" smtClean="0"/>
              <a:t>В эксперименте </a:t>
            </a:r>
            <a:r>
              <a:rPr lang="en-US" smtClean="0"/>
              <a:t>INVECOR-</a:t>
            </a:r>
            <a:r>
              <a:rPr lang="ru-RU" smtClean="0"/>
              <a:t>1/4, в отличии от предыдущего закреплен стальной экран, и использована графитовая теплоизоляция МД.</a:t>
            </a:r>
          </a:p>
          <a:p>
            <a:pPr eaLnBrk="1" hangingPunct="1"/>
            <a:endParaRPr lang="ru-RU" smtClean="0"/>
          </a:p>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7B3EA9D-10AB-44D3-B54F-7AFA9D7122C7}" type="slidenum">
              <a:rPr lang="ru-RU" sz="1200" smtClean="0">
                <a:latin typeface="Arial" charset="0"/>
              </a:rPr>
              <a:pPr eaLnBrk="1" hangingPunct="1"/>
              <a:t>5</a:t>
            </a:fld>
            <a:endParaRPr lang="ru-RU" sz="1200" smtClean="0">
              <a:latin typeface="Arial" charset="0"/>
            </a:endParaRPr>
          </a:p>
        </p:txBody>
      </p:sp>
      <p:sp>
        <p:nvSpPr>
          <p:cNvPr id="24579"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B45C8F09-44B7-483F-88D2-89BC2EAD111F}" type="slidenum">
              <a:rPr lang="ru-RU" sz="1200">
                <a:latin typeface="Arial" charset="0"/>
              </a:rPr>
              <a:pPr algn="r" eaLnBrk="1" hangingPunct="1"/>
              <a:t>5</a:t>
            </a:fld>
            <a:endParaRPr lang="ru-RU" sz="1200">
              <a:latin typeface="Arial" charset="0"/>
            </a:endParaRPr>
          </a:p>
        </p:txBody>
      </p:sp>
      <p:sp>
        <p:nvSpPr>
          <p:cNvPr id="24580" name="Rectangle 2"/>
          <p:cNvSpPr>
            <a:spLocks noRo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mtClean="0"/>
              <a:t>Схематичное расположение затвердевшего расплава кориума в МД после экспериментов …</a:t>
            </a:r>
          </a:p>
          <a:p>
            <a:pPr eaLnBrk="1" hangingPunct="1"/>
            <a:r>
              <a:rPr lang="ru-RU" smtClean="0"/>
              <a:t>Соотношение мелкодисперсного и компактного (слитка) кориума для каждого из экспериментов…</a:t>
            </a:r>
            <a:endParaRPr lang="en-US" smtClean="0"/>
          </a:p>
          <a:p>
            <a:pPr eaLnBrk="1" hangingPunct="1"/>
            <a:endParaRPr lang="en-US" smtClean="0"/>
          </a:p>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FA57ECA-53F4-4519-AF67-6B361D7134A9}" type="slidenum">
              <a:rPr lang="ru-RU" sz="1200" smtClean="0">
                <a:latin typeface="Arial" charset="0"/>
              </a:rPr>
              <a:pPr eaLnBrk="1" hangingPunct="1"/>
              <a:t>6</a:t>
            </a:fld>
            <a:endParaRPr lang="ru-RU" sz="1200" smtClean="0">
              <a:latin typeface="Arial" charset="0"/>
            </a:endParaRPr>
          </a:p>
        </p:txBody>
      </p:sp>
      <p:sp>
        <p:nvSpPr>
          <p:cNvPr id="25603"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15F73DD6-D92D-47E5-8904-8DBF14E8E1D1}" type="slidenum">
              <a:rPr lang="ru-RU" sz="1200">
                <a:latin typeface="Arial" charset="0"/>
              </a:rPr>
              <a:pPr algn="r" eaLnBrk="1" hangingPunct="1"/>
              <a:t>6</a:t>
            </a:fld>
            <a:endParaRPr lang="ru-RU" sz="1200">
              <a:latin typeface="Arial" charset="0"/>
            </a:endParaRPr>
          </a:p>
        </p:txBody>
      </p:sp>
      <p:sp>
        <p:nvSpPr>
          <p:cNvPr id="25604" name="Rectangle 2"/>
          <p:cNvSpPr>
            <a:spLocks noRo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mtClean="0"/>
              <a:t>Внешний вид несвязанных частиц экспериментов </a:t>
            </a:r>
            <a:r>
              <a:rPr lang="en-US" smtClean="0"/>
              <a:t>INVECOR-3 </a:t>
            </a:r>
            <a:r>
              <a:rPr lang="ru-RU" smtClean="0"/>
              <a:t>и </a:t>
            </a:r>
            <a:r>
              <a:rPr lang="en-US" smtClean="0"/>
              <a:t>INVECOR-1/4, </a:t>
            </a:r>
            <a:r>
              <a:rPr lang="ru-RU" smtClean="0"/>
              <a:t>Частицы в большинстве своем имеют «пластинчато-осколочную» форму. Что может быть связано с образованием их при разрушении затвердевшего расплава в виде корки. Количество такой «корки» вполне сопоставимо с площадью внутренней полости ЭУ.</a:t>
            </a:r>
          </a:p>
          <a:p>
            <a:pPr eaLnBrk="1" hangingPunct="1"/>
            <a:r>
              <a:rPr lang="ru-RU" smtClean="0"/>
              <a:t>Также в  слое ближе к слитку попадаются частицы которые по внешнему вида похожи на его мелкие фрагменты и отличаются от предыдущих </a:t>
            </a:r>
            <a:r>
              <a:rPr lang="ru-RU" smtClean="0">
                <a:solidFill>
                  <a:srgbClr val="FF0000"/>
                </a:solidFill>
              </a:rPr>
              <a:t>по виду и составу…..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24446F2-6078-44DD-8CCD-E92644DD7ABF}" type="slidenum">
              <a:rPr lang="ru-RU" sz="1200" smtClean="0">
                <a:latin typeface="Arial" charset="0"/>
              </a:rPr>
              <a:pPr eaLnBrk="1" hangingPunct="1"/>
              <a:t>7</a:t>
            </a:fld>
            <a:endParaRPr lang="ru-RU" sz="1200" smtClean="0">
              <a:latin typeface="Arial" charset="0"/>
            </a:endParaRPr>
          </a:p>
        </p:txBody>
      </p:sp>
      <p:sp>
        <p:nvSpPr>
          <p:cNvPr id="26627"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F71E0E8D-7089-493E-B0AC-2949E1D270D8}" type="slidenum">
              <a:rPr lang="ru-RU" sz="1200">
                <a:latin typeface="Arial" charset="0"/>
              </a:rPr>
              <a:pPr algn="r" eaLnBrk="1" hangingPunct="1"/>
              <a:t>7</a:t>
            </a:fld>
            <a:endParaRPr lang="ru-RU" sz="1200">
              <a:latin typeface="Arial" charset="0"/>
            </a:endParaRPr>
          </a:p>
        </p:txBody>
      </p:sp>
      <p:sp>
        <p:nvSpPr>
          <p:cNvPr id="26628" name="Rectangle 2"/>
          <p:cNvSpPr>
            <a:spLocks noRo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mtClean="0"/>
              <a:t>Внешний вид несвязанных частиц экспериментов </a:t>
            </a:r>
            <a:r>
              <a:rPr lang="en-US" smtClean="0"/>
              <a:t>INVECOR-3 </a:t>
            </a:r>
            <a:r>
              <a:rPr lang="ru-RU" smtClean="0"/>
              <a:t>и </a:t>
            </a:r>
            <a:r>
              <a:rPr lang="en-US" smtClean="0"/>
              <a:t>INVECOR-1/4, </a:t>
            </a:r>
            <a:r>
              <a:rPr lang="ru-RU" smtClean="0"/>
              <a:t>Частицы в большинстве своем имеют «пластинчато-осколочную» форму. Что может быть связано с образованием их при разрушении затвердевшего расплава в виде корки. В слое ближе к слитку попадаются части которые по внешнему вида похожи на его фрагменты…..</a:t>
            </a:r>
            <a:endParaRPr lang="en-US" smtClean="0"/>
          </a:p>
          <a:p>
            <a:pPr eaLnBrk="1" hangingPunct="1"/>
            <a:r>
              <a:rPr lang="ru-RU" smtClean="0"/>
              <a:t>Также в верхних слоях кориума встречались некие конгломераты представляющие собой схваченные между собой пластины, такие конгломераты могли образовываться при смыве первичной корки жидким расплавом.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70422F3-7E0B-47AF-827E-2775BCCFDED4}" type="slidenum">
              <a:rPr lang="ru-RU" sz="1200" smtClean="0">
                <a:latin typeface="Arial" charset="0"/>
              </a:rPr>
              <a:pPr eaLnBrk="1" hangingPunct="1"/>
              <a:t>8</a:t>
            </a:fld>
            <a:endParaRPr lang="ru-RU" sz="1200" smtClean="0">
              <a:latin typeface="Arial" charset="0"/>
            </a:endParaRPr>
          </a:p>
        </p:txBody>
      </p:sp>
      <p:sp>
        <p:nvSpPr>
          <p:cNvPr id="27651"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661680BF-8CF2-4C0F-B3C2-DD3484A3542E}" type="slidenum">
              <a:rPr lang="ru-RU" sz="1200">
                <a:latin typeface="Arial" charset="0"/>
              </a:rPr>
              <a:pPr algn="r" eaLnBrk="1" hangingPunct="1"/>
              <a:t>8</a:t>
            </a:fld>
            <a:endParaRPr lang="ru-RU" sz="1200">
              <a:latin typeface="Arial" charset="0"/>
            </a:endParaRPr>
          </a:p>
        </p:txBody>
      </p:sp>
      <p:sp>
        <p:nvSpPr>
          <p:cNvPr id="27652" name="Rectangle 2"/>
          <p:cNvSpPr>
            <a:spLocks noRo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mtClean="0"/>
              <a:t>На слайде приведен</a:t>
            </a:r>
            <a:r>
              <a:rPr lang="en-US" smtClean="0"/>
              <a:t> </a:t>
            </a:r>
            <a:r>
              <a:rPr lang="ru-RU" smtClean="0"/>
              <a:t>внешний вид типичных частиц, результат фазового анализа двух поверхностей пластины, обращенной к «холодной» стенке МД или экрана, внешней свободной поверхностью, а также  усредненный состав образца (после размола). ИНВЕКОР 1/4  На металлографическом шлифе также видно двухфазное строение кориума это растворы на основе двуокисей урана и циркония……</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9C5DDD3-5060-40C0-BA0D-FC12A91FC200}" type="slidenum">
              <a:rPr lang="ru-RU" sz="1200" smtClean="0">
                <a:latin typeface="Arial" charset="0"/>
              </a:rPr>
              <a:pPr eaLnBrk="1" hangingPunct="1"/>
              <a:t>9</a:t>
            </a:fld>
            <a:endParaRPr lang="ru-RU" sz="1200" smtClean="0">
              <a:latin typeface="Arial" charset="0"/>
            </a:endParaRPr>
          </a:p>
        </p:txBody>
      </p:sp>
      <p:sp>
        <p:nvSpPr>
          <p:cNvPr id="28675"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C1011F5D-EC9D-4041-8E08-760C1E81ED69}" type="slidenum">
              <a:rPr lang="ru-RU" sz="1200">
                <a:latin typeface="Arial" charset="0"/>
              </a:rPr>
              <a:pPr algn="r" eaLnBrk="1" hangingPunct="1"/>
              <a:t>9</a:t>
            </a:fld>
            <a:endParaRPr lang="ru-RU" sz="1200">
              <a:latin typeface="Arial" charset="0"/>
            </a:endParaRPr>
          </a:p>
        </p:txBody>
      </p:sp>
      <p:sp>
        <p:nvSpPr>
          <p:cNvPr id="28676" name="Rectangle 2"/>
          <p:cNvSpPr>
            <a:spLocks noRo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mtClean="0"/>
              <a:t>На слайде приведены фотографии внутренней поверхности МД после извлечения кориума…. В эксперименте с максимальным временем удержания расплава фрагмент нижней части слитка приплавился ко дну МД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ru-RU">
              <a:latin typeface="Tahoma" charset="0"/>
            </a:endParaRPr>
          </a:p>
        </p:txBody>
      </p:sp>
      <p:sp>
        <p:nvSpPr>
          <p:cNvPr id="4710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a:t>Образец заголовка</a:t>
            </a:r>
          </a:p>
        </p:txBody>
      </p:sp>
      <p:sp>
        <p:nvSpPr>
          <p:cNvPr id="4710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pPr>
              <a:defRPr/>
            </a:pPr>
            <a:fld id="{A3BC67E4-73ED-4FCB-A2E1-B3CB11769964}" type="slidenum">
              <a:rPr lang="ru-RU"/>
              <a:pPr>
                <a:defRPr/>
              </a:pPr>
              <a:t>‹Nr.›</a:t>
            </a:fld>
            <a:endParaRPr 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8762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6921B62-C9AF-472C-9D39-FB88A046C819}" type="slidenum">
              <a:rPr lang="ru-RU"/>
              <a:pPr>
                <a:defRPr/>
              </a:pPr>
              <a:t>‹Nr.›</a:t>
            </a:fld>
            <a:endParaRPr lang="ru-RU"/>
          </a:p>
        </p:txBody>
      </p:sp>
    </p:spTree>
    <p:extLst>
      <p:ext uri="{BB962C8B-B14F-4D97-AF65-F5344CB8AC3E}">
        <p14:creationId xmlns:p14="http://schemas.microsoft.com/office/powerpoint/2010/main" val="117394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AE84435-F600-49F4-B77C-85FA08239395}" type="slidenum">
              <a:rPr lang="ru-RU"/>
              <a:pPr>
                <a:defRPr/>
              </a:pPr>
              <a:t>‹Nr.›</a:t>
            </a:fld>
            <a:endParaRPr lang="ru-RU"/>
          </a:p>
        </p:txBody>
      </p:sp>
    </p:spTree>
    <p:extLst>
      <p:ext uri="{BB962C8B-B14F-4D97-AF65-F5344CB8AC3E}">
        <p14:creationId xmlns:p14="http://schemas.microsoft.com/office/powerpoint/2010/main" val="290524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8200" y="1905000"/>
            <a:ext cx="4038600" cy="4114800"/>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982F63C-1F21-4769-96DB-A87EE7B6F174}" type="slidenum">
              <a:rPr lang="ru-RU"/>
              <a:pPr>
                <a:defRPr/>
              </a:pPr>
              <a:t>‹Nr.›</a:t>
            </a:fld>
            <a:endParaRPr lang="ru-RU"/>
          </a:p>
        </p:txBody>
      </p:sp>
    </p:spTree>
    <p:extLst>
      <p:ext uri="{BB962C8B-B14F-4D97-AF65-F5344CB8AC3E}">
        <p14:creationId xmlns:p14="http://schemas.microsoft.com/office/powerpoint/2010/main" val="3778863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DB7A4AB-237A-4466-B33E-7BE3027FE429}" type="slidenum">
              <a:rPr lang="ru-RU"/>
              <a:pPr>
                <a:defRPr/>
              </a:pPr>
              <a:t>‹Nr.›</a:t>
            </a:fld>
            <a:endParaRPr lang="ru-RU"/>
          </a:p>
        </p:txBody>
      </p:sp>
    </p:spTree>
    <p:extLst>
      <p:ext uri="{BB962C8B-B14F-4D97-AF65-F5344CB8AC3E}">
        <p14:creationId xmlns:p14="http://schemas.microsoft.com/office/powerpoint/2010/main" val="56659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2CE697F-8985-43F5-A686-6E1A57F860E3}" type="slidenum">
              <a:rPr lang="ru-RU"/>
              <a:pPr>
                <a:defRPr/>
              </a:pPr>
              <a:t>‹Nr.›</a:t>
            </a:fld>
            <a:endParaRPr lang="ru-RU"/>
          </a:p>
        </p:txBody>
      </p:sp>
    </p:spTree>
    <p:extLst>
      <p:ext uri="{BB962C8B-B14F-4D97-AF65-F5344CB8AC3E}">
        <p14:creationId xmlns:p14="http://schemas.microsoft.com/office/powerpoint/2010/main" val="354378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174805C-7227-46D1-931B-C027F6EE0AD3}" type="slidenum">
              <a:rPr lang="ru-RU"/>
              <a:pPr>
                <a:defRPr/>
              </a:pPr>
              <a:t>‹Nr.›</a:t>
            </a:fld>
            <a:endParaRPr lang="ru-RU"/>
          </a:p>
        </p:txBody>
      </p:sp>
    </p:spTree>
    <p:extLst>
      <p:ext uri="{BB962C8B-B14F-4D97-AF65-F5344CB8AC3E}">
        <p14:creationId xmlns:p14="http://schemas.microsoft.com/office/powerpoint/2010/main" val="291934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45DF62D-9734-43A5-905D-4F151FB6D6C8}" type="slidenum">
              <a:rPr lang="ru-RU"/>
              <a:pPr>
                <a:defRPr/>
              </a:pPr>
              <a:t>‹Nr.›</a:t>
            </a:fld>
            <a:endParaRPr lang="ru-RU"/>
          </a:p>
        </p:txBody>
      </p:sp>
    </p:spTree>
    <p:extLst>
      <p:ext uri="{BB962C8B-B14F-4D97-AF65-F5344CB8AC3E}">
        <p14:creationId xmlns:p14="http://schemas.microsoft.com/office/powerpoint/2010/main" val="154108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73BD110-F026-441B-BCB5-ECF7282FA665}" type="slidenum">
              <a:rPr lang="ru-RU"/>
              <a:pPr>
                <a:defRPr/>
              </a:pPr>
              <a:t>‹Nr.›</a:t>
            </a:fld>
            <a:endParaRPr lang="ru-RU"/>
          </a:p>
        </p:txBody>
      </p:sp>
    </p:spTree>
    <p:extLst>
      <p:ext uri="{BB962C8B-B14F-4D97-AF65-F5344CB8AC3E}">
        <p14:creationId xmlns:p14="http://schemas.microsoft.com/office/powerpoint/2010/main" val="279809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D90EAA8-4C20-473F-9935-F43E14938B8F}" type="slidenum">
              <a:rPr lang="ru-RU"/>
              <a:pPr>
                <a:defRPr/>
              </a:pPr>
              <a:t>‹Nr.›</a:t>
            </a:fld>
            <a:endParaRPr lang="ru-RU"/>
          </a:p>
        </p:txBody>
      </p:sp>
    </p:spTree>
    <p:extLst>
      <p:ext uri="{BB962C8B-B14F-4D97-AF65-F5344CB8AC3E}">
        <p14:creationId xmlns:p14="http://schemas.microsoft.com/office/powerpoint/2010/main" val="361663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36B2875-770C-4CC2-A6E7-2831987BC5CD}" type="slidenum">
              <a:rPr lang="ru-RU"/>
              <a:pPr>
                <a:defRPr/>
              </a:pPr>
              <a:t>‹Nr.›</a:t>
            </a:fld>
            <a:endParaRPr lang="ru-RU"/>
          </a:p>
        </p:txBody>
      </p:sp>
    </p:spTree>
    <p:extLst>
      <p:ext uri="{BB962C8B-B14F-4D97-AF65-F5344CB8AC3E}">
        <p14:creationId xmlns:p14="http://schemas.microsoft.com/office/powerpoint/2010/main" val="15511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AD78FDD-E02D-450E-8977-FCB25C548D03}" type="slidenum">
              <a:rPr lang="ru-RU"/>
              <a:pPr>
                <a:defRPr/>
              </a:pPr>
              <a:t>‹Nr.›</a:t>
            </a:fld>
            <a:endParaRPr lang="ru-RU"/>
          </a:p>
        </p:txBody>
      </p:sp>
    </p:spTree>
    <p:extLst>
      <p:ext uri="{BB962C8B-B14F-4D97-AF65-F5344CB8AC3E}">
        <p14:creationId xmlns:p14="http://schemas.microsoft.com/office/powerpoint/2010/main" val="66354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4E8BF82-7998-4B13-B2B2-B413EDA31612}" type="slidenum">
              <a:rPr lang="ru-RU"/>
              <a:pPr>
                <a:defRPr/>
              </a:pPr>
              <a:t>‹Nr.›</a:t>
            </a:fld>
            <a:endParaRPr lang="ru-RU"/>
          </a:p>
        </p:txBody>
      </p:sp>
    </p:spTree>
    <p:extLst>
      <p:ext uri="{BB962C8B-B14F-4D97-AF65-F5344CB8AC3E}">
        <p14:creationId xmlns:p14="http://schemas.microsoft.com/office/powerpoint/2010/main" val="137504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lum/>
          </a:blip>
          <a:srcRect/>
          <a:stretch>
            <a:fillRect l="-5000" r="-5000"/>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608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C005D791-BF50-4C94-AF65-808438CAC28C}" type="slidenum">
              <a:rPr lang="ru-RU"/>
              <a:pPr>
                <a:defRPr/>
              </a:pPr>
              <a:t>‹Nr.›</a:t>
            </a:fld>
            <a:endParaRPr lang="ru-RU"/>
          </a:p>
        </p:txBody>
      </p:sp>
    </p:spTree>
  </p:cSld>
  <p:clrMap bg1="dk2" tx1="lt1" bg2="dk1" tx2="lt2" accent1="accent1" accent2="accent2" accent3="accent3" accent4="accent4" accent5="accent5" accent6="accent6" hlink="hlink" folHlink="folHlink"/>
  <p:sldLayoutIdLst>
    <p:sldLayoutId id="2147483830"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549275"/>
            <a:ext cx="8569325" cy="2989263"/>
          </a:xfrm>
        </p:spPr>
        <p:txBody>
          <a:bodyPr/>
          <a:lstStyle/>
          <a:p>
            <a:pPr eaLnBrk="1" hangingPunct="1">
              <a:defRPr/>
            </a:pPr>
            <a:r>
              <a:rPr lang="en-US" sz="3600" dirty="0" smtClean="0">
                <a:solidFill>
                  <a:schemeClr val="bg1">
                    <a:lumMod val="60000"/>
                    <a:lumOff val="40000"/>
                  </a:schemeClr>
                </a:solidFill>
              </a:rPr>
              <a:t>ISTC project K-1265</a:t>
            </a:r>
            <a:br>
              <a:rPr lang="en-US" sz="3600" dirty="0" smtClean="0">
                <a:solidFill>
                  <a:schemeClr val="bg1">
                    <a:lumMod val="60000"/>
                    <a:lumOff val="40000"/>
                  </a:schemeClr>
                </a:solidFill>
              </a:rPr>
            </a:br>
            <a:r>
              <a:rPr lang="en-US" altLang="ja-JP" sz="2400" b="1" dirty="0" smtClean="0">
                <a:solidFill>
                  <a:schemeClr val="bg1">
                    <a:lumMod val="60000"/>
                    <a:lumOff val="40000"/>
                  </a:schemeClr>
                </a:solidFill>
                <a:ea typeface="MS PGothic" pitchFamily="34" charset="-128"/>
              </a:rPr>
              <a:t>Experimental study of core melt in-vessel retention</a:t>
            </a:r>
            <a:r>
              <a:rPr lang="ru-RU" altLang="ja-JP" sz="2400" dirty="0" smtClean="0">
                <a:solidFill>
                  <a:schemeClr val="bg1">
                    <a:lumMod val="60000"/>
                    <a:lumOff val="40000"/>
                  </a:schemeClr>
                </a:solidFill>
              </a:rPr>
              <a:t> </a:t>
            </a:r>
            <a:r>
              <a:rPr lang="en-US" altLang="ja-JP" sz="2400" dirty="0" smtClean="0">
                <a:solidFill>
                  <a:schemeClr val="bg1">
                    <a:lumMod val="60000"/>
                    <a:lumOff val="40000"/>
                  </a:schemeClr>
                </a:solidFill>
                <a:ea typeface="MS PGothic" pitchFamily="34" charset="-128"/>
              </a:rPr>
              <a:t/>
            </a:r>
            <a:br>
              <a:rPr lang="en-US" altLang="ja-JP" sz="2400" dirty="0" smtClean="0">
                <a:solidFill>
                  <a:schemeClr val="bg1">
                    <a:lumMod val="60000"/>
                    <a:lumOff val="40000"/>
                  </a:schemeClr>
                </a:solidFill>
                <a:ea typeface="MS PGothic" pitchFamily="34" charset="-128"/>
              </a:rPr>
            </a:br>
            <a:r>
              <a:rPr lang="en-US" altLang="ja-JP" sz="2400" b="1" dirty="0" smtClean="0">
                <a:solidFill>
                  <a:schemeClr val="bg1">
                    <a:lumMod val="60000"/>
                    <a:lumOff val="40000"/>
                  </a:schemeClr>
                </a:solidFill>
                <a:ea typeface="MS PGothic" pitchFamily="34" charset="-128"/>
              </a:rPr>
              <a:t>IN-</a:t>
            </a:r>
            <a:r>
              <a:rPr lang="en-US" altLang="ja-JP" sz="2400" b="1" dirty="0" err="1" smtClean="0">
                <a:solidFill>
                  <a:schemeClr val="bg1">
                    <a:lumMod val="60000"/>
                    <a:lumOff val="40000"/>
                  </a:schemeClr>
                </a:solidFill>
                <a:ea typeface="MS PGothic" pitchFamily="34" charset="-128"/>
              </a:rPr>
              <a:t>VEssel</a:t>
            </a:r>
            <a:r>
              <a:rPr lang="en-US" altLang="ja-JP" sz="2400" b="1" dirty="0" smtClean="0">
                <a:solidFill>
                  <a:schemeClr val="bg1">
                    <a:lumMod val="60000"/>
                    <a:lumOff val="40000"/>
                  </a:schemeClr>
                </a:solidFill>
                <a:ea typeface="MS PGothic" pitchFamily="34" charset="-128"/>
              </a:rPr>
              <a:t> </a:t>
            </a:r>
            <a:r>
              <a:rPr lang="en-US" altLang="ja-JP" sz="2400" b="1" dirty="0" err="1" smtClean="0">
                <a:solidFill>
                  <a:schemeClr val="bg1">
                    <a:lumMod val="60000"/>
                    <a:lumOff val="40000"/>
                  </a:schemeClr>
                </a:solidFill>
                <a:ea typeface="MS PGothic" pitchFamily="34" charset="-128"/>
              </a:rPr>
              <a:t>COrium</a:t>
            </a:r>
            <a:r>
              <a:rPr lang="en-US" altLang="ja-JP" sz="2400" b="1" dirty="0" smtClean="0">
                <a:solidFill>
                  <a:schemeClr val="bg1">
                    <a:lumMod val="60000"/>
                    <a:lumOff val="40000"/>
                  </a:schemeClr>
                </a:solidFill>
                <a:ea typeface="MS PGothic" pitchFamily="34" charset="-128"/>
              </a:rPr>
              <a:t> Retention (INVECOR)</a:t>
            </a:r>
            <a:r>
              <a:rPr lang="en-US" altLang="ja-JP" sz="2800" b="1" dirty="0" smtClean="0">
                <a:solidFill>
                  <a:schemeClr val="bg1">
                    <a:lumMod val="60000"/>
                    <a:lumOff val="40000"/>
                  </a:schemeClr>
                </a:solidFill>
                <a:ea typeface="MS PGothic" pitchFamily="34" charset="-128"/>
              </a:rPr>
              <a:t/>
            </a:r>
            <a:br>
              <a:rPr lang="en-US" altLang="ja-JP" sz="2800" b="1" dirty="0" smtClean="0">
                <a:solidFill>
                  <a:schemeClr val="bg1">
                    <a:lumMod val="60000"/>
                    <a:lumOff val="40000"/>
                  </a:schemeClr>
                </a:solidFill>
                <a:ea typeface="MS PGothic" pitchFamily="34" charset="-128"/>
              </a:rPr>
            </a:br>
            <a:r>
              <a:rPr lang="en-GB" sz="2800" b="1" dirty="0" smtClean="0">
                <a:solidFill>
                  <a:schemeClr val="bg1">
                    <a:lumMod val="60000"/>
                    <a:lumOff val="40000"/>
                  </a:schemeClr>
                </a:solidFill>
              </a:rPr>
              <a:t>Final results and conclusions of the project </a:t>
            </a:r>
            <a:r>
              <a:rPr lang="ru-RU" sz="2800" dirty="0" smtClean="0">
                <a:solidFill>
                  <a:schemeClr val="accent2">
                    <a:lumMod val="50000"/>
                  </a:schemeClr>
                </a:solidFill>
              </a:rPr>
              <a:t/>
            </a:r>
            <a:br>
              <a:rPr lang="ru-RU" sz="2800" dirty="0" smtClean="0">
                <a:solidFill>
                  <a:schemeClr val="accent2">
                    <a:lumMod val="50000"/>
                  </a:schemeClr>
                </a:solidFill>
              </a:rPr>
            </a:br>
            <a:endParaRPr lang="ru-RU" sz="1800" b="1" dirty="0" smtClean="0">
              <a:solidFill>
                <a:schemeClr val="accent2">
                  <a:lumMod val="50000"/>
                </a:schemeClr>
              </a:solidFill>
            </a:endParaRPr>
          </a:p>
        </p:txBody>
      </p:sp>
      <p:sp>
        <p:nvSpPr>
          <p:cNvPr id="2051" name="Rectangle 3"/>
          <p:cNvSpPr>
            <a:spLocks noGrp="1" noChangeArrowheads="1"/>
          </p:cNvSpPr>
          <p:nvPr>
            <p:ph type="subTitle" idx="1"/>
          </p:nvPr>
        </p:nvSpPr>
        <p:spPr>
          <a:xfrm>
            <a:off x="811213" y="4779963"/>
            <a:ext cx="7559675" cy="1655762"/>
          </a:xfrm>
        </p:spPr>
        <p:txBody>
          <a:bodyPr/>
          <a:lstStyle/>
          <a:p>
            <a:pPr algn="l" eaLnBrk="1" hangingPunct="1">
              <a:lnSpc>
                <a:spcPct val="80000"/>
              </a:lnSpc>
              <a:defRPr/>
            </a:pPr>
            <a:r>
              <a:rPr lang="en-US" sz="1600" dirty="0" smtClean="0">
                <a:solidFill>
                  <a:schemeClr val="bg1">
                    <a:lumMod val="60000"/>
                    <a:lumOff val="40000"/>
                  </a:schemeClr>
                </a:solidFill>
              </a:rPr>
              <a:t>Presented by Victor Baklanov</a:t>
            </a:r>
          </a:p>
          <a:p>
            <a:pPr algn="l" eaLnBrk="1" hangingPunct="1">
              <a:lnSpc>
                <a:spcPct val="80000"/>
              </a:lnSpc>
              <a:defRPr/>
            </a:pPr>
            <a:r>
              <a:rPr lang="en-US" sz="1600" dirty="0" smtClean="0">
                <a:solidFill>
                  <a:schemeClr val="bg1">
                    <a:lumMod val="60000"/>
                    <a:lumOff val="40000"/>
                  </a:schemeClr>
                </a:solidFill>
              </a:rPr>
              <a:t>IAE NNC RK</a:t>
            </a:r>
          </a:p>
          <a:p>
            <a:pPr algn="l" eaLnBrk="1" hangingPunct="1">
              <a:lnSpc>
                <a:spcPct val="80000"/>
              </a:lnSpc>
              <a:defRPr/>
            </a:pPr>
            <a:endParaRPr lang="en-GB" sz="1600" b="1" dirty="0" smtClean="0">
              <a:solidFill>
                <a:schemeClr val="bg1">
                  <a:lumMod val="60000"/>
                  <a:lumOff val="40000"/>
                </a:schemeClr>
              </a:solidFill>
            </a:endParaRPr>
          </a:p>
          <a:p>
            <a:pPr algn="l" eaLnBrk="1" hangingPunct="1">
              <a:lnSpc>
                <a:spcPct val="80000"/>
              </a:lnSpc>
              <a:defRPr/>
            </a:pPr>
            <a:r>
              <a:rPr lang="en-GB" sz="1600" dirty="0" smtClean="0">
                <a:solidFill>
                  <a:schemeClr val="bg1">
                    <a:lumMod val="60000"/>
                    <a:lumOff val="40000"/>
                  </a:schemeClr>
                </a:solidFill>
              </a:rPr>
              <a:t>CEG-SAM 18</a:t>
            </a:r>
            <a:r>
              <a:rPr lang="en-GB" sz="1600" baseline="30000" dirty="0" smtClean="0">
                <a:solidFill>
                  <a:schemeClr val="bg1">
                    <a:lumMod val="60000"/>
                    <a:lumOff val="40000"/>
                  </a:schemeClr>
                </a:solidFill>
              </a:rPr>
              <a:t>th</a:t>
            </a:r>
            <a:r>
              <a:rPr lang="en-GB" sz="1600" dirty="0" smtClean="0">
                <a:solidFill>
                  <a:schemeClr val="bg1">
                    <a:lumMod val="60000"/>
                    <a:lumOff val="40000"/>
                  </a:schemeClr>
                </a:solidFill>
              </a:rPr>
              <a:t> Meeting,</a:t>
            </a:r>
          </a:p>
          <a:p>
            <a:pPr algn="l" eaLnBrk="1" hangingPunct="1">
              <a:lnSpc>
                <a:spcPct val="80000"/>
              </a:lnSpc>
              <a:defRPr/>
            </a:pPr>
            <a:r>
              <a:rPr lang="en-GB" sz="1600" dirty="0" smtClean="0">
                <a:solidFill>
                  <a:schemeClr val="bg1">
                    <a:lumMod val="60000"/>
                    <a:lumOff val="40000"/>
                  </a:schemeClr>
                </a:solidFill>
              </a:rPr>
              <a:t>September, 28 – 30, 2010</a:t>
            </a:r>
          </a:p>
          <a:p>
            <a:pPr algn="l" eaLnBrk="1" hangingPunct="1">
              <a:lnSpc>
                <a:spcPct val="80000"/>
              </a:lnSpc>
              <a:defRPr/>
            </a:pPr>
            <a:r>
              <a:rPr lang="en-GB" sz="1600" dirty="0" smtClean="0">
                <a:solidFill>
                  <a:schemeClr val="bg1">
                    <a:lumMod val="60000"/>
                    <a:lumOff val="40000"/>
                  </a:schemeClr>
                </a:solidFill>
              </a:rPr>
              <a:t>St. Petersburg, Russia</a:t>
            </a:r>
          </a:p>
        </p:txBody>
      </p:sp>
      <p:sp>
        <p:nvSpPr>
          <p:cNvPr id="4" name="Rectangle 3"/>
          <p:cNvSpPr txBox="1">
            <a:spLocks noChangeArrowheads="1"/>
          </p:cNvSpPr>
          <p:nvPr/>
        </p:nvSpPr>
        <p:spPr bwMode="auto">
          <a:xfrm>
            <a:off x="811213" y="3392488"/>
            <a:ext cx="7631112" cy="365125"/>
          </a:xfrm>
          <a:prstGeom prst="rect">
            <a:avLst/>
          </a:prstGeom>
          <a:noFill/>
          <a:ln w="9525">
            <a:noFill/>
            <a:miter lim="800000"/>
            <a:headEnd/>
            <a:tailEnd/>
          </a:ln>
          <a:effectLst/>
        </p:spPr>
        <p:txBody>
          <a:bodyPr/>
          <a:lstStyle/>
          <a:p>
            <a:pPr algn="ctr">
              <a:lnSpc>
                <a:spcPct val="80000"/>
              </a:lnSpc>
              <a:spcBef>
                <a:spcPct val="20000"/>
              </a:spcBef>
              <a:buClr>
                <a:schemeClr val="hlink"/>
              </a:buClr>
              <a:buSzPct val="120000"/>
              <a:defRPr/>
            </a:pPr>
            <a:r>
              <a:rPr lang="en-US" sz="1600" dirty="0">
                <a:solidFill>
                  <a:schemeClr val="bg1">
                    <a:lumMod val="60000"/>
                    <a:lumOff val="40000"/>
                  </a:schemeClr>
                </a:solidFill>
              </a:rPr>
              <a:t>Beginning - May 1, 2006 and termination – April 30, 2010</a:t>
            </a:r>
            <a:endParaRPr lang="en-GB" sz="1600" kern="0" dirty="0">
              <a:solidFill>
                <a:schemeClr val="bg1">
                  <a:lumMod val="60000"/>
                  <a:lumOff val="40000"/>
                </a:schemeClr>
              </a:solidFill>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41" descr="Зона повреждения увел.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730250"/>
            <a:ext cx="2270125"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Рисунок 39" descr="Зона повреждения.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3813" y="800100"/>
            <a:ext cx="35687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Номер слайда 3"/>
          <p:cNvSpPr>
            <a:spLocks noGrp="1"/>
          </p:cNvSpPr>
          <p:nvPr>
            <p:ph type="sldNum" sz="quarter" idx="12"/>
          </p:nvPr>
        </p:nvSpPr>
        <p:spPr/>
        <p:txBody>
          <a:bodyPr/>
          <a:lstStyle/>
          <a:p>
            <a:pPr>
              <a:defRPr/>
            </a:pPr>
            <a:fld id="{290911D6-479F-4AD3-908F-2541285F25D5}" type="slidenum">
              <a:rPr lang="ru-RU"/>
              <a:pPr>
                <a:defRPr/>
              </a:pPr>
              <a:t>10</a:t>
            </a:fld>
            <a:endParaRPr lang="ru-RU" dirty="0"/>
          </a:p>
        </p:txBody>
      </p:sp>
      <p:sp>
        <p:nvSpPr>
          <p:cNvPr id="5" name="Номер слайда 5"/>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7FCB13F3-1052-4EE0-9A96-D41CE22E487A}" type="slidenum">
              <a:rPr lang="ru-RU" sz="1400">
                <a:solidFill>
                  <a:schemeClr val="bg1">
                    <a:lumMod val="60000"/>
                    <a:lumOff val="40000"/>
                  </a:schemeClr>
                </a:solidFill>
                <a:effectLst>
                  <a:outerShdw blurRad="38100" dist="38100" dir="2700000" algn="tl">
                    <a:srgbClr val="000000"/>
                  </a:outerShdw>
                </a:effectLst>
                <a:latin typeface="Arial" charset="0"/>
              </a:rPr>
              <a:pPr algn="r">
                <a:defRPr/>
              </a:pPr>
              <a:t>10</a:t>
            </a:fld>
            <a:endParaRPr lang="ru-RU" sz="1400" dirty="0">
              <a:solidFill>
                <a:schemeClr val="bg1">
                  <a:lumMod val="60000"/>
                  <a:lumOff val="40000"/>
                </a:schemeClr>
              </a:solidFill>
              <a:effectLst>
                <a:outerShdw blurRad="38100" dist="38100" dir="2700000" algn="tl">
                  <a:srgbClr val="000000"/>
                </a:outerShdw>
              </a:effectLst>
              <a:latin typeface="Arial" charset="0"/>
            </a:endParaRPr>
          </a:p>
        </p:txBody>
      </p:sp>
      <p:sp>
        <p:nvSpPr>
          <p:cNvPr id="6" name="Заголовок 5"/>
          <p:cNvSpPr>
            <a:spLocks noGrp="1"/>
          </p:cNvSpPr>
          <p:nvPr>
            <p:ph type="title" idx="4294967295"/>
          </p:nvPr>
        </p:nvSpPr>
        <p:spPr>
          <a:xfrm>
            <a:off x="446088" y="142875"/>
            <a:ext cx="8229600" cy="544513"/>
          </a:xfrm>
        </p:spPr>
        <p:txBody>
          <a:bodyPr/>
          <a:lstStyle/>
          <a:p>
            <a:pPr algn="ctr" eaLnBrk="1" hangingPunct="1">
              <a:defRPr/>
            </a:pPr>
            <a:r>
              <a:rPr lang="en-US" sz="2400" b="1" smtClean="0">
                <a:solidFill>
                  <a:srgbClr val="2929FF"/>
                </a:solidFill>
              </a:rPr>
              <a:t>Fragments of</a:t>
            </a:r>
            <a:r>
              <a:rPr lang="ru-RU" sz="2400" b="1" smtClean="0">
                <a:solidFill>
                  <a:srgbClr val="2929FF"/>
                </a:solidFill>
              </a:rPr>
              <a:t> </a:t>
            </a:r>
            <a:r>
              <a:rPr lang="en-US" sz="2400" b="1" smtClean="0">
                <a:solidFill>
                  <a:srgbClr val="2929FF"/>
                </a:solidFill>
              </a:rPr>
              <a:t>RPV model</a:t>
            </a:r>
            <a:r>
              <a:rPr lang="ru-RU" sz="2400" b="1" smtClean="0">
                <a:solidFill>
                  <a:srgbClr val="2929FF"/>
                </a:solidFill>
              </a:rPr>
              <a:t> </a:t>
            </a:r>
            <a:r>
              <a:rPr lang="en-US" sz="2400" b="1" smtClean="0">
                <a:solidFill>
                  <a:srgbClr val="2929FF"/>
                </a:solidFill>
              </a:rPr>
              <a:t>sampled for research</a:t>
            </a:r>
            <a:endParaRPr lang="ru-RU" sz="2400" b="1" smtClean="0">
              <a:solidFill>
                <a:srgbClr val="2929FF"/>
              </a:solidFill>
            </a:endParaRPr>
          </a:p>
        </p:txBody>
      </p:sp>
      <p:sp>
        <p:nvSpPr>
          <p:cNvPr id="12295" name="TextBox 27"/>
          <p:cNvSpPr txBox="1">
            <a:spLocks noChangeArrowheads="1"/>
          </p:cNvSpPr>
          <p:nvPr/>
        </p:nvSpPr>
        <p:spPr bwMode="auto">
          <a:xfrm>
            <a:off x="3695700" y="5911850"/>
            <a:ext cx="5184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200" b="1">
                <a:solidFill>
                  <a:srgbClr val="000073"/>
                </a:solidFill>
              </a:rPr>
              <a:t>Fragment of</a:t>
            </a:r>
            <a:r>
              <a:rPr lang="ru-RU" sz="1200" b="1">
                <a:solidFill>
                  <a:srgbClr val="000073"/>
                </a:solidFill>
              </a:rPr>
              <a:t> </a:t>
            </a:r>
            <a:r>
              <a:rPr lang="en-US" sz="1200" b="1">
                <a:solidFill>
                  <a:srgbClr val="000073"/>
                </a:solidFill>
              </a:rPr>
              <a:t>RPV model</a:t>
            </a:r>
            <a:r>
              <a:rPr lang="ru-RU" sz="1200" b="1">
                <a:solidFill>
                  <a:srgbClr val="000073"/>
                </a:solidFill>
              </a:rPr>
              <a:t> </a:t>
            </a:r>
            <a:r>
              <a:rPr lang="en-US" sz="1200" b="1">
                <a:solidFill>
                  <a:srgbClr val="000073"/>
                </a:solidFill>
              </a:rPr>
              <a:t>in degraded zone</a:t>
            </a:r>
            <a:r>
              <a:rPr lang="ru-RU" sz="1200"/>
              <a:t> </a:t>
            </a:r>
            <a:r>
              <a:rPr lang="en-US" sz="1200"/>
              <a:t>(</a:t>
            </a:r>
            <a:r>
              <a:rPr lang="en-US" sz="1200" b="1">
                <a:solidFill>
                  <a:srgbClr val="000073"/>
                </a:solidFill>
              </a:rPr>
              <a:t>test INVECOR-1/4)</a:t>
            </a:r>
            <a:endParaRPr lang="ru-RU" sz="1200" b="1">
              <a:solidFill>
                <a:srgbClr val="000073"/>
              </a:solidFill>
            </a:endParaRPr>
          </a:p>
        </p:txBody>
      </p:sp>
      <p:pic>
        <p:nvPicPr>
          <p:cNvPr id="12296" name="Рисунок 21" descr="Изображение 00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188" y="3976688"/>
            <a:ext cx="200818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Рисунок 22" descr="Изображение 00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59100" y="3867150"/>
            <a:ext cx="588962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22"/>
          <p:cNvSpPr txBox="1">
            <a:spLocks noChangeArrowheads="1"/>
          </p:cNvSpPr>
          <p:nvPr/>
        </p:nvSpPr>
        <p:spPr bwMode="auto">
          <a:xfrm>
            <a:off x="2965450" y="2771775"/>
            <a:ext cx="32496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400" b="1">
                <a:solidFill>
                  <a:srgbClr val="000073"/>
                </a:solidFill>
              </a:rPr>
              <a:t>Cross section of degraded zone (as-etched)</a:t>
            </a:r>
            <a:endParaRPr lang="ru-RU" sz="1400" b="1">
              <a:solidFill>
                <a:srgbClr val="000073"/>
              </a:solidFill>
            </a:endParaRPr>
          </a:p>
        </p:txBody>
      </p:sp>
      <p:sp>
        <p:nvSpPr>
          <p:cNvPr id="12299" name="TextBox 30"/>
          <p:cNvSpPr txBox="1">
            <a:spLocks noChangeArrowheads="1"/>
          </p:cNvSpPr>
          <p:nvPr/>
        </p:nvSpPr>
        <p:spPr bwMode="auto">
          <a:xfrm>
            <a:off x="153988" y="5911850"/>
            <a:ext cx="310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200" b="1">
                <a:solidFill>
                  <a:srgbClr val="000073"/>
                </a:solidFill>
              </a:rPr>
              <a:t>Fragment of</a:t>
            </a:r>
            <a:r>
              <a:rPr lang="ru-RU" sz="1200" b="1">
                <a:solidFill>
                  <a:srgbClr val="000073"/>
                </a:solidFill>
              </a:rPr>
              <a:t> </a:t>
            </a:r>
            <a:r>
              <a:rPr lang="en-US" sz="1200" b="1">
                <a:solidFill>
                  <a:srgbClr val="000073"/>
                </a:solidFill>
              </a:rPr>
              <a:t>RPV model</a:t>
            </a:r>
            <a:r>
              <a:rPr lang="ru-RU" sz="1200" b="1">
                <a:solidFill>
                  <a:srgbClr val="000073"/>
                </a:solidFill>
              </a:rPr>
              <a:t> </a:t>
            </a:r>
            <a:r>
              <a:rPr lang="en-US" sz="1200" b="1">
                <a:solidFill>
                  <a:srgbClr val="000073"/>
                </a:solidFill>
              </a:rPr>
              <a:t>in degraded zone</a:t>
            </a:r>
            <a:r>
              <a:rPr lang="ru-RU" sz="1200" b="1">
                <a:solidFill>
                  <a:srgbClr val="000073"/>
                </a:solidFill>
              </a:rPr>
              <a:t> </a:t>
            </a:r>
            <a:r>
              <a:rPr lang="en-US" sz="1200" b="1">
                <a:solidFill>
                  <a:srgbClr val="000073"/>
                </a:solidFill>
              </a:rPr>
              <a:t>(test INVECOR-3)</a:t>
            </a:r>
            <a:endParaRPr lang="ru-RU" sz="1200" b="1">
              <a:solidFill>
                <a:srgbClr val="000073"/>
              </a:solidFill>
            </a:endParaRPr>
          </a:p>
        </p:txBody>
      </p:sp>
      <p:sp>
        <p:nvSpPr>
          <p:cNvPr id="12300" name="TextBox 32"/>
          <p:cNvSpPr txBox="1">
            <a:spLocks noChangeArrowheads="1"/>
          </p:cNvSpPr>
          <p:nvPr/>
        </p:nvSpPr>
        <p:spPr bwMode="auto">
          <a:xfrm>
            <a:off x="0" y="2771775"/>
            <a:ext cx="31035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200" b="1">
                <a:solidFill>
                  <a:srgbClr val="000073"/>
                </a:solidFill>
              </a:rPr>
              <a:t>Sample of RPV steel (central part of RPV model) taken from degraded zone</a:t>
            </a:r>
            <a:r>
              <a:rPr lang="ru-RU" sz="1200" b="1">
                <a:solidFill>
                  <a:srgbClr val="000073"/>
                </a:solidFill>
              </a:rPr>
              <a:t> (</a:t>
            </a:r>
            <a:r>
              <a:rPr lang="en-US" sz="1200" b="1">
                <a:solidFill>
                  <a:srgbClr val="000073"/>
                </a:solidFill>
              </a:rPr>
              <a:t>test </a:t>
            </a:r>
            <a:r>
              <a:rPr lang="ru-RU" sz="1200" b="1">
                <a:solidFill>
                  <a:srgbClr val="000073"/>
                </a:solidFill>
              </a:rPr>
              <a:t> </a:t>
            </a:r>
            <a:r>
              <a:rPr lang="en-US" sz="1200" b="1">
                <a:solidFill>
                  <a:srgbClr val="000073"/>
                </a:solidFill>
              </a:rPr>
              <a:t>INVECOR-</a:t>
            </a:r>
            <a:r>
              <a:rPr lang="ru-RU" sz="1200" b="1">
                <a:solidFill>
                  <a:srgbClr val="000073"/>
                </a:solidFill>
              </a:rPr>
              <a:t>2)</a:t>
            </a:r>
          </a:p>
        </p:txBody>
      </p:sp>
      <p:sp>
        <p:nvSpPr>
          <p:cNvPr id="36" name="Прямоугольник 35"/>
          <p:cNvSpPr/>
          <p:nvPr/>
        </p:nvSpPr>
        <p:spPr>
          <a:xfrm>
            <a:off x="4827588" y="873125"/>
            <a:ext cx="292100" cy="365125"/>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37" name="Прямая со стрелкой 36"/>
          <p:cNvCxnSpPr>
            <a:stCxn id="36" idx="3"/>
          </p:cNvCxnSpPr>
          <p:nvPr/>
        </p:nvCxnSpPr>
        <p:spPr>
          <a:xfrm>
            <a:off x="5119688" y="1055688"/>
            <a:ext cx="1350962" cy="21907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303" name="Рисунок 38" descr="пробка инвекор 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1675" y="800100"/>
            <a:ext cx="164306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6580188" y="727075"/>
            <a:ext cx="2263775" cy="338138"/>
          </a:xfrm>
          <a:prstGeom prst="rect">
            <a:avLst/>
          </a:prstGeom>
          <a:noFill/>
        </p:spPr>
        <p:txBody>
          <a:bodyPr>
            <a:spAutoFit/>
          </a:bodyPr>
          <a:lstStyle/>
          <a:p>
            <a:pPr algn="ctr">
              <a:defRPr/>
            </a:pPr>
            <a:r>
              <a:rPr lang="en-US" sz="1600" dirty="0">
                <a:solidFill>
                  <a:schemeClr val="bg1">
                    <a:lumMod val="60000"/>
                    <a:lumOff val="40000"/>
                  </a:schemeClr>
                </a:solidFill>
                <a:latin typeface="Calibri"/>
                <a:ea typeface="Calibri"/>
                <a:cs typeface="Times New Roman"/>
              </a:rPr>
              <a:t> </a:t>
            </a:r>
            <a:r>
              <a:rPr lang="ru-RU" sz="1600" dirty="0">
                <a:solidFill>
                  <a:schemeClr val="bg1">
                    <a:lumMod val="60000"/>
                    <a:lumOff val="40000"/>
                  </a:schemeClr>
                </a:solidFill>
                <a:latin typeface="Calibri"/>
                <a:ea typeface="Calibri"/>
                <a:cs typeface="Times New Roman"/>
                <a:sym typeface="Symbol"/>
              </a:rPr>
              <a:t></a:t>
            </a:r>
            <a:r>
              <a:rPr lang="ru-RU" sz="1600" dirty="0">
                <a:solidFill>
                  <a:schemeClr val="bg1">
                    <a:lumMod val="60000"/>
                    <a:lumOff val="40000"/>
                  </a:schemeClr>
                </a:solidFill>
                <a:latin typeface="Calibri"/>
                <a:ea typeface="Calibri"/>
                <a:cs typeface="Times New Roman"/>
              </a:rPr>
              <a:t>-</a:t>
            </a:r>
            <a:r>
              <a:rPr lang="en-US" sz="1600" dirty="0">
                <a:solidFill>
                  <a:schemeClr val="bg1">
                    <a:lumMod val="60000"/>
                    <a:lumOff val="40000"/>
                  </a:schemeClr>
                </a:solidFill>
                <a:latin typeface="Calibri"/>
                <a:ea typeface="Calibri"/>
                <a:cs typeface="Times New Roman"/>
              </a:rPr>
              <a:t>Fe</a:t>
            </a:r>
            <a:r>
              <a:rPr lang="ru-RU" sz="1600" dirty="0">
                <a:solidFill>
                  <a:schemeClr val="bg1">
                    <a:lumMod val="60000"/>
                    <a:lumOff val="40000"/>
                  </a:schemeClr>
                </a:solidFill>
                <a:latin typeface="Calibri"/>
                <a:ea typeface="Calibri"/>
                <a:cs typeface="Times New Roman"/>
              </a:rPr>
              <a:t>; </a:t>
            </a:r>
            <a:r>
              <a:rPr lang="en-US" sz="1600" dirty="0">
                <a:solidFill>
                  <a:schemeClr val="bg1">
                    <a:lumMod val="60000"/>
                    <a:lumOff val="40000"/>
                  </a:schemeClr>
                </a:solidFill>
                <a:latin typeface="Calibri"/>
                <a:ea typeface="Calibri"/>
                <a:cs typeface="Times New Roman"/>
                <a:sym typeface="Symbol"/>
              </a:rPr>
              <a:t></a:t>
            </a:r>
            <a:r>
              <a:rPr lang="ru-RU" sz="1600" dirty="0">
                <a:solidFill>
                  <a:schemeClr val="bg1">
                    <a:lumMod val="60000"/>
                    <a:lumOff val="40000"/>
                  </a:schemeClr>
                </a:solidFill>
                <a:latin typeface="Calibri"/>
                <a:ea typeface="Calibri"/>
                <a:cs typeface="Times New Roman"/>
              </a:rPr>
              <a:t>-</a:t>
            </a:r>
            <a:r>
              <a:rPr lang="en-US" sz="1600" dirty="0">
                <a:solidFill>
                  <a:schemeClr val="bg1">
                    <a:lumMod val="60000"/>
                    <a:lumOff val="40000"/>
                  </a:schemeClr>
                </a:solidFill>
                <a:latin typeface="Calibri"/>
                <a:ea typeface="Calibri"/>
                <a:cs typeface="Times New Roman"/>
              </a:rPr>
              <a:t>Fe</a:t>
            </a:r>
            <a:r>
              <a:rPr lang="ru-RU" sz="1600" dirty="0">
                <a:solidFill>
                  <a:schemeClr val="bg1">
                    <a:lumMod val="60000"/>
                    <a:lumOff val="40000"/>
                  </a:schemeClr>
                </a:solidFill>
                <a:latin typeface="Calibri"/>
                <a:ea typeface="Calibri"/>
                <a:cs typeface="Times New Roman"/>
              </a:rPr>
              <a:t>;</a:t>
            </a:r>
            <a:r>
              <a:rPr lang="en-US" sz="1600" dirty="0">
                <a:solidFill>
                  <a:schemeClr val="bg1">
                    <a:lumMod val="60000"/>
                    <a:lumOff val="40000"/>
                  </a:schemeClr>
                </a:solidFill>
                <a:latin typeface="Calibri"/>
                <a:ea typeface="Calibri"/>
                <a:cs typeface="Times New Roman"/>
              </a:rPr>
              <a:t> </a:t>
            </a:r>
            <a:r>
              <a:rPr lang="ru-RU" sz="1600" dirty="0">
                <a:solidFill>
                  <a:schemeClr val="bg1">
                    <a:lumMod val="60000"/>
                    <a:lumOff val="40000"/>
                  </a:schemeClr>
                </a:solidFill>
                <a:latin typeface="Calibri"/>
                <a:ea typeface="Calibri"/>
                <a:cs typeface="Times New Roman"/>
              </a:rPr>
              <a:t>(</a:t>
            </a:r>
            <a:r>
              <a:rPr lang="en-US" sz="1600" dirty="0">
                <a:solidFill>
                  <a:schemeClr val="bg1">
                    <a:lumMod val="60000"/>
                    <a:lumOff val="40000"/>
                  </a:schemeClr>
                </a:solidFill>
                <a:latin typeface="Calibri"/>
                <a:ea typeface="Calibri"/>
                <a:cs typeface="Times New Roman"/>
              </a:rPr>
              <a:t>U</a:t>
            </a:r>
            <a:r>
              <a:rPr lang="ru-RU" sz="1600" baseline="-25000" dirty="0">
                <a:solidFill>
                  <a:schemeClr val="bg1">
                    <a:lumMod val="60000"/>
                    <a:lumOff val="40000"/>
                  </a:schemeClr>
                </a:solidFill>
                <a:latin typeface="Calibri"/>
                <a:ea typeface="Calibri"/>
                <a:cs typeface="Times New Roman"/>
              </a:rPr>
              <a:t>,</a:t>
            </a:r>
            <a:r>
              <a:rPr lang="ru-RU" sz="1600" dirty="0">
                <a:solidFill>
                  <a:schemeClr val="bg1">
                    <a:lumMod val="60000"/>
                    <a:lumOff val="40000"/>
                  </a:schemeClr>
                </a:solidFill>
                <a:latin typeface="Calibri"/>
                <a:ea typeface="Calibri"/>
                <a:cs typeface="Times New Roman"/>
              </a:rPr>
              <a:t> </a:t>
            </a:r>
            <a:r>
              <a:rPr lang="en-US" sz="1600" dirty="0" err="1">
                <a:solidFill>
                  <a:schemeClr val="bg1">
                    <a:lumMod val="60000"/>
                    <a:lumOff val="40000"/>
                  </a:schemeClr>
                </a:solidFill>
                <a:latin typeface="Calibri"/>
                <a:ea typeface="Calibri"/>
                <a:cs typeface="Times New Roman"/>
              </a:rPr>
              <a:t>Zr</a:t>
            </a:r>
            <a:r>
              <a:rPr lang="ru-RU" sz="1600" dirty="0">
                <a:solidFill>
                  <a:schemeClr val="bg1">
                    <a:lumMod val="60000"/>
                    <a:lumOff val="40000"/>
                  </a:schemeClr>
                </a:solidFill>
                <a:latin typeface="Calibri"/>
                <a:ea typeface="Calibri"/>
                <a:cs typeface="Times New Roman"/>
              </a:rPr>
              <a:t>)</a:t>
            </a:r>
            <a:r>
              <a:rPr lang="en-US" sz="1600" dirty="0">
                <a:solidFill>
                  <a:schemeClr val="bg1">
                    <a:lumMod val="60000"/>
                    <a:lumOff val="40000"/>
                  </a:schemeClr>
                </a:solidFill>
                <a:latin typeface="Calibri"/>
                <a:ea typeface="Calibri"/>
                <a:cs typeface="Times New Roman"/>
              </a:rPr>
              <a:t>O</a:t>
            </a:r>
            <a:r>
              <a:rPr lang="ru-RU" sz="1600" baseline="-25000" dirty="0">
                <a:solidFill>
                  <a:schemeClr val="bg1">
                    <a:lumMod val="60000"/>
                    <a:lumOff val="40000"/>
                  </a:schemeClr>
                </a:solidFill>
                <a:latin typeface="Calibri"/>
                <a:ea typeface="Calibri"/>
                <a:cs typeface="Times New Roman"/>
              </a:rPr>
              <a:t>2</a:t>
            </a:r>
            <a:r>
              <a:rPr lang="ru-RU" sz="1600" dirty="0">
                <a:solidFill>
                  <a:schemeClr val="bg1">
                    <a:lumMod val="60000"/>
                    <a:lumOff val="40000"/>
                  </a:schemeClr>
                </a:solidFill>
                <a:latin typeface="Calibri"/>
                <a:ea typeface="Calibri"/>
                <a:cs typeface="Times New Roman"/>
              </a:rPr>
              <a:t> </a:t>
            </a:r>
            <a:endParaRPr lang="ru-RU" sz="1600" b="1" dirty="0">
              <a:solidFill>
                <a:schemeClr val="bg1">
                  <a:lumMod val="60000"/>
                  <a:lumOff val="40000"/>
                </a:schemeClr>
              </a:solidFill>
              <a:latin typeface="Tahom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Номер слайда 3"/>
          <p:cNvSpPr>
            <a:spLocks noGrp="1"/>
          </p:cNvSpPr>
          <p:nvPr>
            <p:ph type="sldNum" sz="quarter" idx="12"/>
          </p:nvPr>
        </p:nvSpPr>
        <p:spPr/>
        <p:txBody>
          <a:bodyPr/>
          <a:lstStyle/>
          <a:p>
            <a:pPr>
              <a:defRPr/>
            </a:pPr>
            <a:fld id="{0409AED8-1491-4800-81A2-56081D2E1FF7}" type="slidenum">
              <a:rPr lang="ru-RU"/>
              <a:pPr>
                <a:defRPr/>
              </a:pPr>
              <a:t>11</a:t>
            </a:fld>
            <a:endParaRPr lang="ru-RU" dirty="0"/>
          </a:p>
        </p:txBody>
      </p:sp>
      <p:sp>
        <p:nvSpPr>
          <p:cNvPr id="2" name="Заголовок 1"/>
          <p:cNvSpPr>
            <a:spLocks noGrp="1"/>
          </p:cNvSpPr>
          <p:nvPr>
            <p:ph type="title" idx="4294967295"/>
          </p:nvPr>
        </p:nvSpPr>
        <p:spPr>
          <a:xfrm>
            <a:off x="409575" y="142875"/>
            <a:ext cx="8507413" cy="438150"/>
          </a:xfrm>
        </p:spPr>
        <p:txBody>
          <a:bodyPr/>
          <a:lstStyle/>
          <a:p>
            <a:pPr algn="ctr" eaLnBrk="1" hangingPunct="1">
              <a:defRPr/>
            </a:pPr>
            <a:r>
              <a:rPr lang="en-US" sz="2400" b="1" dirty="0" smtClean="0">
                <a:solidFill>
                  <a:schemeClr val="bg1">
                    <a:lumMod val="60000"/>
                    <a:lumOff val="40000"/>
                  </a:schemeClr>
                </a:solidFill>
              </a:rPr>
              <a:t>Post-test research after</a:t>
            </a:r>
            <a:r>
              <a:rPr lang="ru-RU" sz="2400" b="1" dirty="0" smtClean="0">
                <a:solidFill>
                  <a:schemeClr val="bg1">
                    <a:lumMod val="60000"/>
                    <a:lumOff val="40000"/>
                  </a:schemeClr>
                </a:solidFill>
              </a:rPr>
              <a:t> </a:t>
            </a:r>
            <a:r>
              <a:rPr lang="en-US" sz="2400" b="1" dirty="0" smtClean="0">
                <a:solidFill>
                  <a:schemeClr val="bg1">
                    <a:lumMod val="60000"/>
                    <a:lumOff val="40000"/>
                  </a:schemeClr>
                </a:solidFill>
              </a:rPr>
              <a:t>INVECOR-1/3 test</a:t>
            </a:r>
            <a:r>
              <a:rPr lang="ru-RU" sz="2400" b="1" dirty="0" smtClean="0">
                <a:solidFill>
                  <a:schemeClr val="bg1">
                    <a:lumMod val="60000"/>
                    <a:lumOff val="40000"/>
                  </a:schemeClr>
                </a:solidFill>
              </a:rPr>
              <a:t> (2)</a:t>
            </a:r>
          </a:p>
        </p:txBody>
      </p:sp>
      <p:sp>
        <p:nvSpPr>
          <p:cNvPr id="4" name="Номер слайда 3"/>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BEC576B1-F9C5-4278-95F2-50F7D4A61250}" type="slidenum">
              <a:rPr lang="ru-RU" sz="1400">
                <a:solidFill>
                  <a:schemeClr val="bg1">
                    <a:lumMod val="60000"/>
                    <a:lumOff val="40000"/>
                  </a:schemeClr>
                </a:solidFill>
                <a:effectLst>
                  <a:outerShdw blurRad="38100" dist="38100" dir="2700000" algn="tl">
                    <a:srgbClr val="000000"/>
                  </a:outerShdw>
                </a:effectLst>
                <a:latin typeface="Arial" charset="0"/>
              </a:rPr>
              <a:pPr algn="r">
                <a:defRPr/>
              </a:pPr>
              <a:t>11</a:t>
            </a:fld>
            <a:endParaRPr lang="ru-RU" sz="1400" dirty="0">
              <a:solidFill>
                <a:schemeClr val="bg1">
                  <a:lumMod val="60000"/>
                  <a:lumOff val="40000"/>
                </a:schemeClr>
              </a:solidFill>
              <a:effectLst>
                <a:outerShdw blurRad="38100" dist="38100" dir="2700000" algn="tl">
                  <a:srgbClr val="000000"/>
                </a:outerShdw>
              </a:effectLst>
              <a:latin typeface="Arial" charset="0"/>
            </a:endParaRPr>
          </a:p>
        </p:txBody>
      </p:sp>
      <p:sp>
        <p:nvSpPr>
          <p:cNvPr id="1331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p>
        </p:txBody>
      </p:sp>
      <p:sp>
        <p:nvSpPr>
          <p:cNvPr id="1331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p>
        </p:txBody>
      </p:sp>
      <p:sp>
        <p:nvSpPr>
          <p:cNvPr id="13319"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p>
        </p:txBody>
      </p:sp>
      <p:sp>
        <p:nvSpPr>
          <p:cNvPr id="13320" name="Rectangle 33"/>
          <p:cNvSpPr>
            <a:spLocks noChangeArrowheads="1"/>
          </p:cNvSpPr>
          <p:nvPr/>
        </p:nvSpPr>
        <p:spPr bwMode="auto">
          <a:xfrm>
            <a:off x="0" y="17938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a:p>
        </p:txBody>
      </p:sp>
      <p:sp>
        <p:nvSpPr>
          <p:cNvPr id="13321" name="Rectangle 4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p>
        </p:txBody>
      </p:sp>
      <p:sp>
        <p:nvSpPr>
          <p:cNvPr id="13322" name="Rectangle 2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p>
        </p:txBody>
      </p:sp>
      <p:pic>
        <p:nvPicPr>
          <p:cNvPr id="13323" name="Picture 22" descr="ШлифINV1_3_0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1274763"/>
            <a:ext cx="41624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4" name="Group 2"/>
          <p:cNvGrpSpPr>
            <a:grpSpLocks/>
          </p:cNvGrpSpPr>
          <p:nvPr/>
        </p:nvGrpSpPr>
        <p:grpSpPr bwMode="auto">
          <a:xfrm>
            <a:off x="4206875" y="3538538"/>
            <a:ext cx="422275" cy="222250"/>
            <a:chOff x="2765" y="9128"/>
            <a:chExt cx="666" cy="350"/>
          </a:xfrm>
        </p:grpSpPr>
        <p:sp>
          <p:nvSpPr>
            <p:cNvPr id="13377" name="Text Box 7"/>
            <p:cNvSpPr txBox="1">
              <a:spLocks noChangeAspect="1" noChangeArrowheads="1"/>
            </p:cNvSpPr>
            <p:nvPr/>
          </p:nvSpPr>
          <p:spPr bwMode="auto">
            <a:xfrm>
              <a:off x="2783" y="9128"/>
              <a:ext cx="62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1200">
                  <a:cs typeface="Times New Roman" pitchFamily="18" charset="0"/>
                </a:rPr>
                <a:t>5 mm</a:t>
              </a:r>
              <a:endParaRPr lang="en-US"/>
            </a:p>
          </p:txBody>
        </p:sp>
        <p:grpSp>
          <p:nvGrpSpPr>
            <p:cNvPr id="13378" name="Group 3"/>
            <p:cNvGrpSpPr>
              <a:grpSpLocks/>
            </p:cNvGrpSpPr>
            <p:nvPr/>
          </p:nvGrpSpPr>
          <p:grpSpPr bwMode="auto">
            <a:xfrm>
              <a:off x="2765" y="9342"/>
              <a:ext cx="666" cy="136"/>
              <a:chOff x="2765" y="9342"/>
              <a:chExt cx="666" cy="136"/>
            </a:xfrm>
          </p:grpSpPr>
          <p:sp>
            <p:nvSpPr>
              <p:cNvPr id="13379" name="Line 6"/>
              <p:cNvSpPr>
                <a:spLocks noChangeAspect="1" noChangeShapeType="1"/>
              </p:cNvSpPr>
              <p:nvPr/>
            </p:nvSpPr>
            <p:spPr bwMode="auto">
              <a:xfrm flipV="1">
                <a:off x="2778" y="9416"/>
                <a:ext cx="651"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80" name="Line 5"/>
              <p:cNvSpPr>
                <a:spLocks noChangeShapeType="1"/>
              </p:cNvSpPr>
              <p:nvPr/>
            </p:nvSpPr>
            <p:spPr bwMode="auto">
              <a:xfrm>
                <a:off x="3428" y="9348"/>
                <a:ext cx="3" cy="1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81" name="Line 4"/>
              <p:cNvSpPr>
                <a:spLocks noChangeShapeType="1"/>
              </p:cNvSpPr>
              <p:nvPr/>
            </p:nvSpPr>
            <p:spPr bwMode="auto">
              <a:xfrm>
                <a:off x="2765" y="9342"/>
                <a:ext cx="3" cy="1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34" name="Прямоугольник 33"/>
          <p:cNvSpPr/>
          <p:nvPr/>
        </p:nvSpPr>
        <p:spPr>
          <a:xfrm>
            <a:off x="2746375" y="3392488"/>
            <a:ext cx="328613" cy="219075"/>
          </a:xfrm>
          <a:prstGeom prst="rect">
            <a:avLst/>
          </a:prstGeom>
          <a:noFill/>
          <a:ln w="2222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 name="Прямоугольник 37"/>
          <p:cNvSpPr/>
          <p:nvPr/>
        </p:nvSpPr>
        <p:spPr>
          <a:xfrm>
            <a:off x="3001963" y="2662238"/>
            <a:ext cx="328612" cy="255587"/>
          </a:xfrm>
          <a:prstGeom prst="rect">
            <a:avLst/>
          </a:prstGeom>
          <a:noFill/>
          <a:ln w="2222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Прямоугольник 38"/>
          <p:cNvSpPr/>
          <p:nvPr/>
        </p:nvSpPr>
        <p:spPr>
          <a:xfrm>
            <a:off x="3440113" y="1785938"/>
            <a:ext cx="328612" cy="255587"/>
          </a:xfrm>
          <a:prstGeom prst="rect">
            <a:avLst/>
          </a:prstGeom>
          <a:noFill/>
          <a:ln w="2222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40" name="Прямая со стрелкой 39"/>
          <p:cNvCxnSpPr>
            <a:stCxn id="38" idx="3"/>
          </p:cNvCxnSpPr>
          <p:nvPr/>
        </p:nvCxnSpPr>
        <p:spPr>
          <a:xfrm>
            <a:off x="3330575" y="2789238"/>
            <a:ext cx="2446338" cy="1260475"/>
          </a:xfrm>
          <a:prstGeom prst="straightConnector1">
            <a:avLst/>
          </a:prstGeom>
          <a:ln w="25400">
            <a:solidFill>
              <a:schemeClr val="bg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39" idx="3"/>
          </p:cNvCxnSpPr>
          <p:nvPr/>
        </p:nvCxnSpPr>
        <p:spPr>
          <a:xfrm>
            <a:off x="3768725" y="1912938"/>
            <a:ext cx="1971675" cy="347662"/>
          </a:xfrm>
          <a:prstGeom prst="straightConnector1">
            <a:avLst/>
          </a:prstGeom>
          <a:ln w="25400">
            <a:solidFill>
              <a:schemeClr val="bg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3330" name="Group 25"/>
          <p:cNvGrpSpPr>
            <a:grpSpLocks/>
          </p:cNvGrpSpPr>
          <p:nvPr/>
        </p:nvGrpSpPr>
        <p:grpSpPr bwMode="auto">
          <a:xfrm>
            <a:off x="5813425" y="3903663"/>
            <a:ext cx="2921000" cy="2190750"/>
            <a:chOff x="5079" y="1962"/>
            <a:chExt cx="3020" cy="2260"/>
          </a:xfrm>
        </p:grpSpPr>
        <p:pic>
          <p:nvPicPr>
            <p:cNvPr id="13370" name="Picture 26" descr="Шлиф_04(x40)"/>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5079" y="1962"/>
              <a:ext cx="3020" cy="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71" name="Group 27"/>
            <p:cNvGrpSpPr>
              <a:grpSpLocks/>
            </p:cNvGrpSpPr>
            <p:nvPr/>
          </p:nvGrpSpPr>
          <p:grpSpPr bwMode="auto">
            <a:xfrm>
              <a:off x="5174" y="3821"/>
              <a:ext cx="1020" cy="323"/>
              <a:chOff x="3962" y="2075"/>
              <a:chExt cx="1020" cy="323"/>
            </a:xfrm>
          </p:grpSpPr>
          <p:grpSp>
            <p:nvGrpSpPr>
              <p:cNvPr id="13372" name="Group 28"/>
              <p:cNvGrpSpPr>
                <a:grpSpLocks noChangeAspect="1"/>
              </p:cNvGrpSpPr>
              <p:nvPr/>
            </p:nvGrpSpPr>
            <p:grpSpPr bwMode="auto">
              <a:xfrm>
                <a:off x="3962" y="2257"/>
                <a:ext cx="1020" cy="141"/>
                <a:chOff x="1259" y="9054"/>
                <a:chExt cx="5225" cy="720"/>
              </a:xfrm>
            </p:grpSpPr>
            <p:sp>
              <p:nvSpPr>
                <p:cNvPr id="13374" name="Line 29"/>
                <p:cNvSpPr>
                  <a:spLocks noChangeAspect="1" noChangeShapeType="1"/>
                </p:cNvSpPr>
                <p:nvPr/>
              </p:nvSpPr>
              <p:spPr bwMode="auto">
                <a:xfrm>
                  <a:off x="1262" y="9414"/>
                  <a:ext cx="5220" cy="0"/>
                </a:xfrm>
                <a:prstGeom prst="line">
                  <a:avLst/>
                </a:prstGeom>
                <a:noFill/>
                <a:ln w="28575">
                  <a:solidFill>
                    <a:srgbClr val="17365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75" name="Line 30"/>
                <p:cNvSpPr>
                  <a:spLocks noChangeAspect="1" noChangeShapeType="1"/>
                </p:cNvSpPr>
                <p:nvPr/>
              </p:nvSpPr>
              <p:spPr bwMode="auto">
                <a:xfrm>
                  <a:off x="6482" y="9054"/>
                  <a:ext cx="2" cy="720"/>
                </a:xfrm>
                <a:prstGeom prst="line">
                  <a:avLst/>
                </a:prstGeom>
                <a:noFill/>
                <a:ln w="38100">
                  <a:solidFill>
                    <a:srgbClr val="17365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76" name="Line 31"/>
                <p:cNvSpPr>
                  <a:spLocks noChangeAspect="1" noChangeShapeType="1"/>
                </p:cNvSpPr>
                <p:nvPr/>
              </p:nvSpPr>
              <p:spPr bwMode="auto">
                <a:xfrm>
                  <a:off x="1259" y="9054"/>
                  <a:ext cx="2" cy="720"/>
                </a:xfrm>
                <a:prstGeom prst="line">
                  <a:avLst/>
                </a:prstGeom>
                <a:noFill/>
                <a:ln w="38100">
                  <a:solidFill>
                    <a:srgbClr val="17365D"/>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3373" name="Text Box 32"/>
              <p:cNvSpPr txBox="1">
                <a:spLocks noChangeAspect="1" noChangeArrowheads="1"/>
              </p:cNvSpPr>
              <p:nvPr/>
            </p:nvSpPr>
            <p:spPr bwMode="auto">
              <a:xfrm>
                <a:off x="4000" y="2075"/>
                <a:ext cx="93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Aft>
                    <a:spcPts val="1000"/>
                  </a:spcAft>
                </a:pPr>
                <a:r>
                  <a:rPr lang="ru-RU" sz="1100" b="1">
                    <a:solidFill>
                      <a:srgbClr val="17365D"/>
                    </a:solidFill>
                    <a:latin typeface="Calibri" pitchFamily="34" charset="0"/>
                  </a:rPr>
                  <a:t>100 </a:t>
                </a:r>
                <a:r>
                  <a:rPr lang="ru-RU" sz="1100" b="1">
                    <a:solidFill>
                      <a:srgbClr val="17365D"/>
                    </a:solidFill>
                    <a:latin typeface="Times New Roman" pitchFamily="18" charset="0"/>
                    <a:sym typeface="Symbol" pitchFamily="18" charset="2"/>
                  </a:rPr>
                  <a:t></a:t>
                </a:r>
                <a:r>
                  <a:rPr lang="en-US" sz="1100" b="1">
                    <a:solidFill>
                      <a:srgbClr val="17365D"/>
                    </a:solidFill>
                    <a:latin typeface="Calibri" pitchFamily="34" charset="0"/>
                  </a:rPr>
                  <a:t>m</a:t>
                </a:r>
                <a:endParaRPr lang="ru-RU"/>
              </a:p>
            </p:txBody>
          </p:sp>
        </p:grpSp>
      </p:grpSp>
      <p:grpSp>
        <p:nvGrpSpPr>
          <p:cNvPr id="13331" name="Группа 97"/>
          <p:cNvGrpSpPr>
            <a:grpSpLocks/>
          </p:cNvGrpSpPr>
          <p:nvPr/>
        </p:nvGrpSpPr>
        <p:grpSpPr bwMode="auto">
          <a:xfrm>
            <a:off x="555625" y="3976688"/>
            <a:ext cx="2665413" cy="2117725"/>
            <a:chOff x="555570" y="3976695"/>
            <a:chExt cx="2665449" cy="2117754"/>
          </a:xfrm>
        </p:grpSpPr>
        <p:grpSp>
          <p:nvGrpSpPr>
            <p:cNvPr id="13361" name="Группа 96"/>
            <p:cNvGrpSpPr>
              <a:grpSpLocks/>
            </p:cNvGrpSpPr>
            <p:nvPr/>
          </p:nvGrpSpPr>
          <p:grpSpPr bwMode="auto">
            <a:xfrm>
              <a:off x="555570" y="3976695"/>
              <a:ext cx="2665449" cy="2117754"/>
              <a:chOff x="555570" y="3976695"/>
              <a:chExt cx="2665449" cy="2117754"/>
            </a:xfrm>
          </p:grpSpPr>
          <p:pic>
            <p:nvPicPr>
              <p:cNvPr id="13368" name="Picture 35" descr="Шлиф_02(x20)"/>
              <p:cNvPicPr>
                <a:picLocks noChangeAspect="1" noChangeArrowheads="1"/>
              </p:cNvPicPr>
              <p:nvPr/>
            </p:nvPicPr>
            <p:blipFill>
              <a:blip r:embed="rId5">
                <a:lum bright="-24000" contrast="-12000"/>
                <a:extLst>
                  <a:ext uri="{28A0092B-C50C-407E-A947-70E740481C1C}">
                    <a14:useLocalDpi xmlns:a14="http://schemas.microsoft.com/office/drawing/2010/main" val="0"/>
                  </a:ext>
                </a:extLst>
              </a:blip>
              <a:srcRect/>
              <a:stretch>
                <a:fillRect/>
              </a:stretch>
            </p:blipFill>
            <p:spPr bwMode="auto">
              <a:xfrm rot="10800000">
                <a:off x="555570" y="4932029"/>
                <a:ext cx="2665449" cy="116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9" name="Picture 36" descr="Шлиф_02a(x20)"/>
              <p:cNvPicPr>
                <a:picLocks noChangeAspect="1" noChangeArrowheads="1"/>
              </p:cNvPicPr>
              <p:nvPr/>
            </p:nvPicPr>
            <p:blipFill>
              <a:blip r:embed="rId6">
                <a:lum bright="6000" contrast="18000"/>
                <a:grayscl/>
                <a:extLst>
                  <a:ext uri="{28A0092B-C50C-407E-A947-70E740481C1C}">
                    <a14:useLocalDpi xmlns:a14="http://schemas.microsoft.com/office/drawing/2010/main" val="0"/>
                  </a:ext>
                </a:extLst>
              </a:blip>
              <a:srcRect/>
              <a:stretch>
                <a:fillRect/>
              </a:stretch>
            </p:blipFill>
            <p:spPr bwMode="auto">
              <a:xfrm rot="10800000">
                <a:off x="555570" y="3976695"/>
                <a:ext cx="2665449" cy="157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62" name="Group 37"/>
            <p:cNvGrpSpPr>
              <a:grpSpLocks noChangeAspect="1"/>
            </p:cNvGrpSpPr>
            <p:nvPr/>
          </p:nvGrpSpPr>
          <p:grpSpPr bwMode="auto">
            <a:xfrm>
              <a:off x="701622" y="5729319"/>
              <a:ext cx="922655" cy="288842"/>
              <a:chOff x="3962" y="1994"/>
              <a:chExt cx="1020" cy="404"/>
            </a:xfrm>
          </p:grpSpPr>
          <p:grpSp>
            <p:nvGrpSpPr>
              <p:cNvPr id="13363" name="Group 38"/>
              <p:cNvGrpSpPr>
                <a:grpSpLocks noChangeAspect="1"/>
              </p:cNvGrpSpPr>
              <p:nvPr/>
            </p:nvGrpSpPr>
            <p:grpSpPr bwMode="auto">
              <a:xfrm>
                <a:off x="3962" y="2257"/>
                <a:ext cx="1020" cy="141"/>
                <a:chOff x="1259" y="9054"/>
                <a:chExt cx="5225" cy="720"/>
              </a:xfrm>
            </p:grpSpPr>
            <p:sp>
              <p:nvSpPr>
                <p:cNvPr id="13365" name="Line 39"/>
                <p:cNvSpPr>
                  <a:spLocks noChangeAspect="1" noChangeShapeType="1"/>
                </p:cNvSpPr>
                <p:nvPr/>
              </p:nvSpPr>
              <p:spPr bwMode="auto">
                <a:xfrm>
                  <a:off x="1262" y="9414"/>
                  <a:ext cx="522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66" name="Line 40"/>
                <p:cNvSpPr>
                  <a:spLocks noChangeAspect="1" noChangeShapeType="1"/>
                </p:cNvSpPr>
                <p:nvPr/>
              </p:nvSpPr>
              <p:spPr bwMode="auto">
                <a:xfrm>
                  <a:off x="6482" y="9054"/>
                  <a:ext cx="2" cy="72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67" name="Line 41"/>
                <p:cNvSpPr>
                  <a:spLocks noChangeAspect="1" noChangeShapeType="1"/>
                </p:cNvSpPr>
                <p:nvPr/>
              </p:nvSpPr>
              <p:spPr bwMode="auto">
                <a:xfrm>
                  <a:off x="1259" y="9054"/>
                  <a:ext cx="2" cy="72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3364" name="Text Box 42"/>
              <p:cNvSpPr txBox="1">
                <a:spLocks noChangeAspect="1" noChangeArrowheads="1"/>
              </p:cNvSpPr>
              <p:nvPr/>
            </p:nvSpPr>
            <p:spPr bwMode="auto">
              <a:xfrm>
                <a:off x="4000" y="1994"/>
                <a:ext cx="93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Aft>
                    <a:spcPts val="1000"/>
                  </a:spcAft>
                </a:pPr>
                <a:r>
                  <a:rPr lang="ru-RU" sz="1000" b="1">
                    <a:solidFill>
                      <a:srgbClr val="FFFF00"/>
                    </a:solidFill>
                    <a:latin typeface="Calibri" pitchFamily="34" charset="0"/>
                  </a:rPr>
                  <a:t>200 </a:t>
                </a:r>
                <a:r>
                  <a:rPr lang="ru-RU" sz="1000" b="1">
                    <a:solidFill>
                      <a:srgbClr val="FFFF00"/>
                    </a:solidFill>
                    <a:latin typeface="Times New Roman" pitchFamily="18" charset="0"/>
                    <a:sym typeface="Symbol" pitchFamily="18" charset="2"/>
                  </a:rPr>
                  <a:t></a:t>
                </a:r>
                <a:r>
                  <a:rPr lang="en-US" sz="1000" b="1">
                    <a:solidFill>
                      <a:srgbClr val="FFFF00"/>
                    </a:solidFill>
                    <a:latin typeface="Calibri" pitchFamily="34" charset="0"/>
                  </a:rPr>
                  <a:t>m</a:t>
                </a:r>
                <a:endParaRPr lang="ru-RU"/>
              </a:p>
            </p:txBody>
          </p:sp>
        </p:grpSp>
      </p:grpSp>
      <p:cxnSp>
        <p:nvCxnSpPr>
          <p:cNvPr id="36" name="Прямая со стрелкой 35"/>
          <p:cNvCxnSpPr>
            <a:stCxn id="34" idx="2"/>
          </p:cNvCxnSpPr>
          <p:nvPr/>
        </p:nvCxnSpPr>
        <p:spPr>
          <a:xfrm rot="5400000">
            <a:off x="2353469" y="3712369"/>
            <a:ext cx="657225" cy="455613"/>
          </a:xfrm>
          <a:prstGeom prst="straightConnector1">
            <a:avLst/>
          </a:prstGeom>
          <a:ln w="25400">
            <a:solidFill>
              <a:schemeClr val="bg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3333" name="Group 43"/>
          <p:cNvGrpSpPr>
            <a:grpSpLocks/>
          </p:cNvGrpSpPr>
          <p:nvPr/>
        </p:nvGrpSpPr>
        <p:grpSpPr bwMode="auto">
          <a:xfrm>
            <a:off x="5740400" y="1165225"/>
            <a:ext cx="2994025" cy="2373313"/>
            <a:chOff x="5121" y="9185"/>
            <a:chExt cx="3020" cy="2265"/>
          </a:xfrm>
        </p:grpSpPr>
        <p:pic>
          <p:nvPicPr>
            <p:cNvPr id="13354" name="Picture 44" descr="Шлиф_05(x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1" y="9185"/>
              <a:ext cx="3020" cy="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55" name="Group 45"/>
            <p:cNvGrpSpPr>
              <a:grpSpLocks/>
            </p:cNvGrpSpPr>
            <p:nvPr/>
          </p:nvGrpSpPr>
          <p:grpSpPr bwMode="auto">
            <a:xfrm>
              <a:off x="5216" y="10916"/>
              <a:ext cx="1020" cy="404"/>
              <a:chOff x="3962" y="1994"/>
              <a:chExt cx="1020" cy="404"/>
            </a:xfrm>
          </p:grpSpPr>
          <p:grpSp>
            <p:nvGrpSpPr>
              <p:cNvPr id="13356" name="Group 46"/>
              <p:cNvGrpSpPr>
                <a:grpSpLocks noChangeAspect="1"/>
              </p:cNvGrpSpPr>
              <p:nvPr/>
            </p:nvGrpSpPr>
            <p:grpSpPr bwMode="auto">
              <a:xfrm>
                <a:off x="3962" y="2257"/>
                <a:ext cx="1020" cy="141"/>
                <a:chOff x="1259" y="9054"/>
                <a:chExt cx="5225" cy="720"/>
              </a:xfrm>
            </p:grpSpPr>
            <p:sp>
              <p:nvSpPr>
                <p:cNvPr id="13358" name="Line 47"/>
                <p:cNvSpPr>
                  <a:spLocks noChangeAspect="1" noChangeShapeType="1"/>
                </p:cNvSpPr>
                <p:nvPr/>
              </p:nvSpPr>
              <p:spPr bwMode="auto">
                <a:xfrm>
                  <a:off x="1262" y="9414"/>
                  <a:ext cx="5222" cy="0"/>
                </a:xfrm>
                <a:prstGeom prst="line">
                  <a:avLst/>
                </a:prstGeom>
                <a:noFill/>
                <a:ln w="28575">
                  <a:solidFill>
                    <a:srgbClr val="0F26D3"/>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59" name="Line 48"/>
                <p:cNvSpPr>
                  <a:spLocks noChangeAspect="1" noChangeShapeType="1"/>
                </p:cNvSpPr>
                <p:nvPr/>
              </p:nvSpPr>
              <p:spPr bwMode="auto">
                <a:xfrm>
                  <a:off x="6482" y="9054"/>
                  <a:ext cx="2" cy="720"/>
                </a:xfrm>
                <a:prstGeom prst="line">
                  <a:avLst/>
                </a:prstGeom>
                <a:noFill/>
                <a:ln w="38100">
                  <a:solidFill>
                    <a:srgbClr val="0F26D3"/>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60" name="Line 49"/>
                <p:cNvSpPr>
                  <a:spLocks noChangeAspect="1" noChangeShapeType="1"/>
                </p:cNvSpPr>
                <p:nvPr/>
              </p:nvSpPr>
              <p:spPr bwMode="auto">
                <a:xfrm>
                  <a:off x="1259" y="9054"/>
                  <a:ext cx="2" cy="720"/>
                </a:xfrm>
                <a:prstGeom prst="line">
                  <a:avLst/>
                </a:prstGeom>
                <a:noFill/>
                <a:ln w="38100">
                  <a:solidFill>
                    <a:srgbClr val="0F26D3"/>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3357" name="Text Box 50"/>
              <p:cNvSpPr txBox="1">
                <a:spLocks noChangeAspect="1" noChangeArrowheads="1"/>
              </p:cNvSpPr>
              <p:nvPr/>
            </p:nvSpPr>
            <p:spPr bwMode="auto">
              <a:xfrm>
                <a:off x="4000" y="1994"/>
                <a:ext cx="93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Aft>
                    <a:spcPts val="1000"/>
                  </a:spcAft>
                </a:pPr>
                <a:r>
                  <a:rPr lang="ru-RU" sz="1100" b="1">
                    <a:solidFill>
                      <a:srgbClr val="0F26D3"/>
                    </a:solidFill>
                    <a:latin typeface="Calibri" pitchFamily="34" charset="0"/>
                  </a:rPr>
                  <a:t>100 </a:t>
                </a:r>
                <a:r>
                  <a:rPr lang="ru-RU" sz="1100" b="1">
                    <a:solidFill>
                      <a:srgbClr val="0F26D3"/>
                    </a:solidFill>
                    <a:latin typeface="Calibri" pitchFamily="34" charset="0"/>
                    <a:sym typeface="Symbol" pitchFamily="18" charset="2"/>
                  </a:rPr>
                  <a:t></a:t>
                </a:r>
                <a:r>
                  <a:rPr lang="en-US" sz="1100" b="1">
                    <a:solidFill>
                      <a:srgbClr val="0F26D3"/>
                    </a:solidFill>
                    <a:latin typeface="Calibri" pitchFamily="34" charset="0"/>
                    <a:sym typeface="Symbol" pitchFamily="18" charset="2"/>
                  </a:rPr>
                  <a:t>m</a:t>
                </a:r>
                <a:endParaRPr lang="ru-RU"/>
              </a:p>
            </p:txBody>
          </p:sp>
        </p:grpSp>
      </p:grpSp>
      <p:sp>
        <p:nvSpPr>
          <p:cNvPr id="13334" name="TextBox 57"/>
          <p:cNvSpPr txBox="1">
            <a:spLocks noChangeArrowheads="1"/>
          </p:cNvSpPr>
          <p:nvPr/>
        </p:nvSpPr>
        <p:spPr bwMode="auto">
          <a:xfrm>
            <a:off x="446088" y="836613"/>
            <a:ext cx="434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600" b="1">
                <a:solidFill>
                  <a:srgbClr val="000073"/>
                </a:solidFill>
              </a:rPr>
              <a:t>Cross section of the main corium ingot</a:t>
            </a:r>
            <a:endParaRPr lang="ru-RU" sz="1600" b="1">
              <a:solidFill>
                <a:srgbClr val="000073"/>
              </a:solidFill>
            </a:endParaRPr>
          </a:p>
        </p:txBody>
      </p:sp>
      <p:grpSp>
        <p:nvGrpSpPr>
          <p:cNvPr id="13335" name="Group 64"/>
          <p:cNvGrpSpPr>
            <a:grpSpLocks/>
          </p:cNvGrpSpPr>
          <p:nvPr/>
        </p:nvGrpSpPr>
        <p:grpSpPr bwMode="auto">
          <a:xfrm>
            <a:off x="3440113" y="4195763"/>
            <a:ext cx="2174875" cy="1865312"/>
            <a:chOff x="4694" y="6602"/>
            <a:chExt cx="2635" cy="1972"/>
          </a:xfrm>
        </p:grpSpPr>
        <p:grpSp>
          <p:nvGrpSpPr>
            <p:cNvPr id="13341" name="Group 65"/>
            <p:cNvGrpSpPr>
              <a:grpSpLocks noChangeAspect="1"/>
            </p:cNvGrpSpPr>
            <p:nvPr/>
          </p:nvGrpSpPr>
          <p:grpSpPr bwMode="auto">
            <a:xfrm>
              <a:off x="4761" y="8167"/>
              <a:ext cx="918" cy="364"/>
              <a:chOff x="3962" y="1994"/>
              <a:chExt cx="1020" cy="404"/>
            </a:xfrm>
          </p:grpSpPr>
          <p:grpSp>
            <p:nvGrpSpPr>
              <p:cNvPr id="13349" name="Group 66"/>
              <p:cNvGrpSpPr>
                <a:grpSpLocks noChangeAspect="1"/>
              </p:cNvGrpSpPr>
              <p:nvPr/>
            </p:nvGrpSpPr>
            <p:grpSpPr bwMode="auto">
              <a:xfrm>
                <a:off x="3962" y="2257"/>
                <a:ext cx="1020" cy="141"/>
                <a:chOff x="1259" y="9054"/>
                <a:chExt cx="5225" cy="720"/>
              </a:xfrm>
            </p:grpSpPr>
            <p:sp>
              <p:nvSpPr>
                <p:cNvPr id="13351" name="Line 67"/>
                <p:cNvSpPr>
                  <a:spLocks noChangeAspect="1" noChangeShapeType="1"/>
                </p:cNvSpPr>
                <p:nvPr/>
              </p:nvSpPr>
              <p:spPr bwMode="auto">
                <a:xfrm>
                  <a:off x="1262" y="9414"/>
                  <a:ext cx="522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52" name="Line 68"/>
                <p:cNvSpPr>
                  <a:spLocks noChangeAspect="1" noChangeShapeType="1"/>
                </p:cNvSpPr>
                <p:nvPr/>
              </p:nvSpPr>
              <p:spPr bwMode="auto">
                <a:xfrm>
                  <a:off x="6482" y="9054"/>
                  <a:ext cx="2" cy="72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53" name="Line 69"/>
                <p:cNvSpPr>
                  <a:spLocks noChangeAspect="1" noChangeShapeType="1"/>
                </p:cNvSpPr>
                <p:nvPr/>
              </p:nvSpPr>
              <p:spPr bwMode="auto">
                <a:xfrm>
                  <a:off x="1259" y="9054"/>
                  <a:ext cx="2" cy="72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3350" name="Text Box 70"/>
              <p:cNvSpPr txBox="1">
                <a:spLocks noChangeAspect="1" noChangeArrowheads="1"/>
              </p:cNvSpPr>
              <p:nvPr/>
            </p:nvSpPr>
            <p:spPr bwMode="auto">
              <a:xfrm>
                <a:off x="4000" y="1994"/>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Aft>
                    <a:spcPts val="1000"/>
                  </a:spcAft>
                </a:pPr>
                <a:r>
                  <a:rPr lang="ru-RU" sz="1000" b="1">
                    <a:solidFill>
                      <a:srgbClr val="FFFF00"/>
                    </a:solidFill>
                    <a:latin typeface="Calibri" pitchFamily="34" charset="0"/>
                  </a:rPr>
                  <a:t>100 мкм</a:t>
                </a:r>
                <a:endParaRPr lang="ru-RU"/>
              </a:p>
            </p:txBody>
          </p:sp>
        </p:grpSp>
        <p:pic>
          <p:nvPicPr>
            <p:cNvPr id="13342" name="Picture 71" descr="Шлиф_02(x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4" y="6602"/>
              <a:ext cx="2635" cy="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3" name="Group 72"/>
            <p:cNvGrpSpPr>
              <a:grpSpLocks/>
            </p:cNvGrpSpPr>
            <p:nvPr/>
          </p:nvGrpSpPr>
          <p:grpSpPr bwMode="auto">
            <a:xfrm>
              <a:off x="4808" y="8110"/>
              <a:ext cx="890" cy="358"/>
              <a:chOff x="3962" y="1994"/>
              <a:chExt cx="1020" cy="404"/>
            </a:xfrm>
          </p:grpSpPr>
          <p:grpSp>
            <p:nvGrpSpPr>
              <p:cNvPr id="13344" name="Group 73"/>
              <p:cNvGrpSpPr>
                <a:grpSpLocks noChangeAspect="1"/>
              </p:cNvGrpSpPr>
              <p:nvPr/>
            </p:nvGrpSpPr>
            <p:grpSpPr bwMode="auto">
              <a:xfrm>
                <a:off x="3962" y="2257"/>
                <a:ext cx="1020" cy="141"/>
                <a:chOff x="1259" y="9054"/>
                <a:chExt cx="5225" cy="720"/>
              </a:xfrm>
            </p:grpSpPr>
            <p:sp>
              <p:nvSpPr>
                <p:cNvPr id="13346" name="Line 74"/>
                <p:cNvSpPr>
                  <a:spLocks noChangeAspect="1" noChangeShapeType="1"/>
                </p:cNvSpPr>
                <p:nvPr/>
              </p:nvSpPr>
              <p:spPr bwMode="auto">
                <a:xfrm>
                  <a:off x="1262" y="9414"/>
                  <a:ext cx="5220" cy="0"/>
                </a:xfrm>
                <a:prstGeom prst="line">
                  <a:avLst/>
                </a:prstGeom>
                <a:noFill/>
                <a:ln w="28575">
                  <a:solidFill>
                    <a:srgbClr val="0F26D3"/>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47" name="Line 75"/>
                <p:cNvSpPr>
                  <a:spLocks noChangeAspect="1" noChangeShapeType="1"/>
                </p:cNvSpPr>
                <p:nvPr/>
              </p:nvSpPr>
              <p:spPr bwMode="auto">
                <a:xfrm>
                  <a:off x="6482" y="9054"/>
                  <a:ext cx="2" cy="720"/>
                </a:xfrm>
                <a:prstGeom prst="line">
                  <a:avLst/>
                </a:prstGeom>
                <a:noFill/>
                <a:ln w="38100">
                  <a:solidFill>
                    <a:srgbClr val="0F26D3"/>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48" name="Line 76"/>
                <p:cNvSpPr>
                  <a:spLocks noChangeAspect="1" noChangeShapeType="1"/>
                </p:cNvSpPr>
                <p:nvPr/>
              </p:nvSpPr>
              <p:spPr bwMode="auto">
                <a:xfrm>
                  <a:off x="1259" y="9054"/>
                  <a:ext cx="2" cy="720"/>
                </a:xfrm>
                <a:prstGeom prst="line">
                  <a:avLst/>
                </a:prstGeom>
                <a:noFill/>
                <a:ln w="38100">
                  <a:solidFill>
                    <a:srgbClr val="0F26D3"/>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3345" name="Text Box 77"/>
              <p:cNvSpPr txBox="1">
                <a:spLocks noChangeAspect="1" noChangeArrowheads="1"/>
              </p:cNvSpPr>
              <p:nvPr/>
            </p:nvSpPr>
            <p:spPr bwMode="auto">
              <a:xfrm>
                <a:off x="4000" y="1994"/>
                <a:ext cx="93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Aft>
                    <a:spcPts val="1000"/>
                  </a:spcAft>
                </a:pPr>
                <a:r>
                  <a:rPr lang="ru-RU" sz="900" b="1">
                    <a:solidFill>
                      <a:srgbClr val="0F26D3"/>
                    </a:solidFill>
                    <a:latin typeface="Calibri" pitchFamily="34" charset="0"/>
                  </a:rPr>
                  <a:t>100 </a:t>
                </a:r>
                <a:r>
                  <a:rPr lang="ru-RU" sz="900" b="1">
                    <a:solidFill>
                      <a:srgbClr val="0F26D3"/>
                    </a:solidFill>
                    <a:latin typeface="Times New Roman" pitchFamily="18" charset="0"/>
                    <a:sym typeface="Symbol" pitchFamily="18" charset="2"/>
                  </a:rPr>
                  <a:t></a:t>
                </a:r>
                <a:r>
                  <a:rPr lang="en-US" sz="900" b="1">
                    <a:solidFill>
                      <a:srgbClr val="0F26D3"/>
                    </a:solidFill>
                    <a:latin typeface="Calibri" pitchFamily="34" charset="0"/>
                  </a:rPr>
                  <a:t>m</a:t>
                </a:r>
                <a:endParaRPr lang="ru-RU"/>
              </a:p>
            </p:txBody>
          </p:sp>
        </p:grpSp>
      </p:grpSp>
      <p:sp>
        <p:nvSpPr>
          <p:cNvPr id="90" name="Прямоугольник 89"/>
          <p:cNvSpPr/>
          <p:nvPr/>
        </p:nvSpPr>
        <p:spPr>
          <a:xfrm>
            <a:off x="1943100" y="5619750"/>
            <a:ext cx="328613" cy="219075"/>
          </a:xfrm>
          <a:prstGeom prst="rect">
            <a:avLst/>
          </a:prstGeom>
          <a:noFill/>
          <a:ln w="2222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91" name="Прямая со стрелкой 90"/>
          <p:cNvCxnSpPr>
            <a:stCxn id="90" idx="3"/>
            <a:endCxn id="12359" idx="1"/>
          </p:cNvCxnSpPr>
          <p:nvPr/>
        </p:nvCxnSpPr>
        <p:spPr>
          <a:xfrm flipV="1">
            <a:off x="2271713" y="5129213"/>
            <a:ext cx="1168400" cy="600075"/>
          </a:xfrm>
          <a:prstGeom prst="straightConnector1">
            <a:avLst/>
          </a:prstGeom>
          <a:ln w="25400">
            <a:solidFill>
              <a:schemeClr val="bg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338" name="TextBox 95"/>
          <p:cNvSpPr txBox="1">
            <a:spLocks noChangeArrowheads="1"/>
          </p:cNvSpPr>
          <p:nvPr/>
        </p:nvSpPr>
        <p:spPr bwMode="auto">
          <a:xfrm>
            <a:off x="519113" y="6167438"/>
            <a:ext cx="5111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200" b="1">
                <a:solidFill>
                  <a:srgbClr val="000073"/>
                </a:solidFill>
              </a:rPr>
              <a:t>Boundary crust of the main corium ingot</a:t>
            </a:r>
            <a:endParaRPr lang="ru-RU" sz="1200" b="1">
              <a:solidFill>
                <a:srgbClr val="000073"/>
              </a:solidFill>
            </a:endParaRPr>
          </a:p>
        </p:txBody>
      </p:sp>
      <p:sp>
        <p:nvSpPr>
          <p:cNvPr id="99" name="Выноска 1 98"/>
          <p:cNvSpPr/>
          <p:nvPr/>
        </p:nvSpPr>
        <p:spPr bwMode="auto">
          <a:xfrm>
            <a:off x="7346950" y="727075"/>
            <a:ext cx="1314450" cy="365125"/>
          </a:xfrm>
          <a:prstGeom prst="borderCallout1">
            <a:avLst>
              <a:gd name="adj1" fmla="val 115850"/>
              <a:gd name="adj2" fmla="val 48063"/>
              <a:gd name="adj3" fmla="val 248792"/>
              <a:gd name="adj4" fmla="val 27172"/>
            </a:avLst>
          </a:prstGeom>
          <a:noFill/>
          <a:ln w="22225">
            <a:solidFill>
              <a:srgbClr val="FFFF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bg1">
                    <a:lumMod val="75000"/>
                  </a:schemeClr>
                </a:solidFill>
              </a:rPr>
              <a:t>(</a:t>
            </a:r>
            <a:r>
              <a:rPr lang="en-US" sz="1600" dirty="0">
                <a:solidFill>
                  <a:schemeClr val="bg1">
                    <a:lumMod val="75000"/>
                  </a:schemeClr>
                </a:solidFill>
              </a:rPr>
              <a:t>U</a:t>
            </a:r>
            <a:r>
              <a:rPr lang="ru-RU" sz="1600" baseline="-25000" dirty="0">
                <a:solidFill>
                  <a:schemeClr val="bg1">
                    <a:lumMod val="75000"/>
                  </a:schemeClr>
                </a:solidFill>
              </a:rPr>
              <a:t>, </a:t>
            </a:r>
            <a:r>
              <a:rPr lang="en-US" sz="1600" dirty="0" err="1">
                <a:solidFill>
                  <a:schemeClr val="bg1">
                    <a:lumMod val="75000"/>
                  </a:schemeClr>
                </a:solidFill>
              </a:rPr>
              <a:t>Zr</a:t>
            </a:r>
            <a:r>
              <a:rPr lang="ru-RU" sz="1600" dirty="0">
                <a:solidFill>
                  <a:schemeClr val="bg1">
                    <a:lumMod val="75000"/>
                  </a:schemeClr>
                </a:solidFill>
              </a:rPr>
              <a:t>)</a:t>
            </a:r>
            <a:r>
              <a:rPr lang="en-US" sz="1600" dirty="0">
                <a:solidFill>
                  <a:schemeClr val="bg1">
                    <a:lumMod val="75000"/>
                  </a:schemeClr>
                </a:solidFill>
              </a:rPr>
              <a:t>O</a:t>
            </a:r>
            <a:r>
              <a:rPr lang="ru-RU" sz="1600" baseline="-25000" dirty="0">
                <a:solidFill>
                  <a:schemeClr val="bg1">
                    <a:lumMod val="75000"/>
                  </a:schemeClr>
                </a:solidFill>
              </a:rPr>
              <a:t>2</a:t>
            </a:r>
            <a:r>
              <a:rPr lang="ru-RU" sz="1600" dirty="0">
                <a:solidFill>
                  <a:schemeClr val="bg1">
                    <a:lumMod val="75000"/>
                  </a:schemeClr>
                </a:solidFill>
              </a:rPr>
              <a:t> </a:t>
            </a:r>
            <a:endParaRPr lang="ru-RU" sz="1600" b="1" dirty="0">
              <a:solidFill>
                <a:schemeClr val="bg1">
                  <a:lumMod val="75000"/>
                </a:schemeClr>
              </a:solidFill>
            </a:endParaRPr>
          </a:p>
        </p:txBody>
      </p:sp>
      <p:sp>
        <p:nvSpPr>
          <p:cNvPr id="100" name="Выноска 1 99"/>
          <p:cNvSpPr/>
          <p:nvPr/>
        </p:nvSpPr>
        <p:spPr bwMode="auto">
          <a:xfrm>
            <a:off x="5740400" y="727075"/>
            <a:ext cx="1350963" cy="365125"/>
          </a:xfrm>
          <a:prstGeom prst="borderCallout1">
            <a:avLst>
              <a:gd name="adj1" fmla="val 102686"/>
              <a:gd name="adj2" fmla="val 49835"/>
              <a:gd name="adj3" fmla="val 353483"/>
              <a:gd name="adj4" fmla="val 114316"/>
            </a:avLst>
          </a:prstGeom>
          <a:noFill/>
          <a:ln w="22225">
            <a:solidFill>
              <a:srgbClr val="FFFF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lumMod val="75000"/>
                  </a:schemeClr>
                </a:solidFill>
              </a:rPr>
              <a:t>α</a:t>
            </a:r>
            <a:r>
              <a:rPr lang="ru-RU" sz="1600" dirty="0">
                <a:solidFill>
                  <a:schemeClr val="bg1">
                    <a:lumMod val="75000"/>
                  </a:schemeClr>
                </a:solidFill>
              </a:rPr>
              <a:t>-(</a:t>
            </a:r>
            <a:r>
              <a:rPr lang="en-US" sz="1600" dirty="0">
                <a:solidFill>
                  <a:schemeClr val="bg1">
                    <a:lumMod val="75000"/>
                  </a:schemeClr>
                </a:solidFill>
              </a:rPr>
              <a:t>U</a:t>
            </a:r>
            <a:r>
              <a:rPr lang="ru-RU" sz="1600" dirty="0">
                <a:solidFill>
                  <a:schemeClr val="bg1">
                    <a:lumMod val="75000"/>
                  </a:schemeClr>
                </a:solidFill>
              </a:rPr>
              <a:t>,</a:t>
            </a:r>
            <a:r>
              <a:rPr lang="en-US" sz="1600" dirty="0" err="1">
                <a:solidFill>
                  <a:schemeClr val="bg1">
                    <a:lumMod val="75000"/>
                  </a:schemeClr>
                </a:solidFill>
              </a:rPr>
              <a:t>Zr</a:t>
            </a:r>
            <a:r>
              <a:rPr lang="ru-RU" sz="1600" dirty="0">
                <a:solidFill>
                  <a:schemeClr val="bg1">
                    <a:lumMod val="75000"/>
                  </a:schemeClr>
                </a:solidFill>
              </a:rPr>
              <a:t>)</a:t>
            </a:r>
            <a:endParaRPr lang="ru-RU" sz="16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Номер слайда 3"/>
          <p:cNvSpPr>
            <a:spLocks noGrp="1"/>
          </p:cNvSpPr>
          <p:nvPr>
            <p:ph type="sldNum" sz="quarter" idx="12"/>
          </p:nvPr>
        </p:nvSpPr>
        <p:spPr/>
        <p:txBody>
          <a:bodyPr/>
          <a:lstStyle/>
          <a:p>
            <a:pPr>
              <a:defRPr/>
            </a:pPr>
            <a:fld id="{89E615C6-2D65-4B4E-B65C-00232E1949D4}" type="slidenum">
              <a:rPr lang="ru-RU"/>
              <a:pPr>
                <a:defRPr/>
              </a:pPr>
              <a:t>12</a:t>
            </a:fld>
            <a:endParaRPr lang="ru-RU" dirty="0"/>
          </a:p>
        </p:txBody>
      </p:sp>
      <p:sp>
        <p:nvSpPr>
          <p:cNvPr id="4" name="Номер слайда 3"/>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46494B22-45A7-4C80-A164-828FB0A1239F}" type="slidenum">
              <a:rPr lang="ru-RU" sz="1400">
                <a:solidFill>
                  <a:schemeClr val="bg1">
                    <a:lumMod val="60000"/>
                    <a:lumOff val="40000"/>
                  </a:schemeClr>
                </a:solidFill>
                <a:effectLst>
                  <a:outerShdw blurRad="38100" dist="38100" dir="2700000" algn="tl">
                    <a:srgbClr val="000000"/>
                  </a:outerShdw>
                </a:effectLst>
                <a:latin typeface="Arial" charset="0"/>
              </a:rPr>
              <a:pPr algn="r">
                <a:defRPr/>
              </a:pPr>
              <a:t>12</a:t>
            </a:fld>
            <a:endParaRPr lang="ru-RU" sz="1400" dirty="0">
              <a:solidFill>
                <a:schemeClr val="bg1">
                  <a:lumMod val="60000"/>
                  <a:lumOff val="40000"/>
                </a:schemeClr>
              </a:solidFill>
              <a:effectLst>
                <a:outerShdw blurRad="38100" dist="38100" dir="2700000" algn="tl">
                  <a:srgbClr val="000000"/>
                </a:outerShdw>
              </a:effectLst>
              <a:latin typeface="Arial" charset="0"/>
            </a:endParaRPr>
          </a:p>
        </p:txBody>
      </p:sp>
      <p:sp>
        <p:nvSpPr>
          <p:cNvPr id="5" name="Заголовок 1"/>
          <p:cNvSpPr txBox="1">
            <a:spLocks/>
          </p:cNvSpPr>
          <p:nvPr/>
        </p:nvSpPr>
        <p:spPr bwMode="auto">
          <a:xfrm>
            <a:off x="250825" y="115888"/>
            <a:ext cx="8737600" cy="438150"/>
          </a:xfrm>
          <a:prstGeom prst="rect">
            <a:avLst/>
          </a:prstGeom>
          <a:noFill/>
          <a:ln w="9525">
            <a:noFill/>
            <a:miter lim="800000"/>
            <a:headEnd/>
            <a:tailEnd/>
          </a:ln>
          <a:effectLst/>
        </p:spPr>
        <p:txBody>
          <a:bodyPr anchor="ctr"/>
          <a:lstStyle/>
          <a:p>
            <a:pPr algn="ctr">
              <a:defRPr/>
            </a:pPr>
            <a:r>
              <a:rPr lang="en-US" b="1" dirty="0">
                <a:solidFill>
                  <a:schemeClr val="bg1">
                    <a:lumMod val="60000"/>
                    <a:lumOff val="40000"/>
                  </a:schemeClr>
                </a:solidFill>
                <a:effectLst>
                  <a:outerShdw blurRad="38100" dist="38100" dir="2700000" algn="tl">
                    <a:srgbClr val="000000"/>
                  </a:outerShdw>
                </a:effectLst>
                <a:latin typeface="Tahoma" charset="0"/>
              </a:rPr>
              <a:t>Post-test research after</a:t>
            </a:r>
            <a:r>
              <a:rPr lang="ru-RU" b="1" dirty="0">
                <a:solidFill>
                  <a:schemeClr val="bg1">
                    <a:lumMod val="60000"/>
                    <a:lumOff val="40000"/>
                  </a:schemeClr>
                </a:solidFill>
                <a:latin typeface="Tahoma" charset="0"/>
              </a:rPr>
              <a:t> </a:t>
            </a:r>
            <a:r>
              <a:rPr lang="en-US" b="1" dirty="0">
                <a:solidFill>
                  <a:schemeClr val="bg1">
                    <a:lumMod val="60000"/>
                    <a:lumOff val="40000"/>
                  </a:schemeClr>
                </a:solidFill>
                <a:effectLst>
                  <a:outerShdw blurRad="38100" dist="38100" dir="2700000" algn="tl">
                    <a:srgbClr val="000000"/>
                  </a:outerShdw>
                </a:effectLst>
                <a:latin typeface="Tahoma" charset="0"/>
              </a:rPr>
              <a:t>INVECOR-2</a:t>
            </a:r>
            <a:r>
              <a:rPr lang="ru-RU" b="1" dirty="0">
                <a:solidFill>
                  <a:schemeClr val="bg1">
                    <a:lumMod val="60000"/>
                    <a:lumOff val="40000"/>
                  </a:schemeClr>
                </a:solidFill>
                <a:effectLst>
                  <a:outerShdw blurRad="38100" dist="38100" dir="2700000" algn="tl">
                    <a:srgbClr val="000000"/>
                  </a:outerShdw>
                </a:effectLst>
                <a:latin typeface="Tahoma" charset="0"/>
              </a:rPr>
              <a:t> </a:t>
            </a:r>
            <a:r>
              <a:rPr lang="en-US" b="1" dirty="0">
                <a:solidFill>
                  <a:schemeClr val="bg1">
                    <a:lumMod val="60000"/>
                    <a:lumOff val="40000"/>
                  </a:schemeClr>
                </a:solidFill>
                <a:effectLst>
                  <a:outerShdw blurRad="38100" dist="38100" dir="2700000" algn="tl">
                    <a:srgbClr val="000000"/>
                  </a:outerShdw>
                </a:effectLst>
                <a:latin typeface="Tahoma" charset="0"/>
              </a:rPr>
              <a:t>test</a:t>
            </a:r>
            <a:endParaRPr lang="ru-RU" b="1" dirty="0">
              <a:solidFill>
                <a:schemeClr val="bg1">
                  <a:lumMod val="60000"/>
                  <a:lumOff val="40000"/>
                </a:schemeClr>
              </a:solidFill>
              <a:effectLst>
                <a:outerShdw blurRad="38100" dist="38100" dir="2700000" algn="tl">
                  <a:srgbClr val="000000"/>
                </a:outerShdw>
              </a:effectLst>
              <a:latin typeface="Tahoma" charset="0"/>
            </a:endParaRPr>
          </a:p>
        </p:txBody>
      </p:sp>
      <p:sp>
        <p:nvSpPr>
          <p:cNvPr id="14343" name="Заголовок 1"/>
          <p:cNvSpPr txBox="1">
            <a:spLocks/>
          </p:cNvSpPr>
          <p:nvPr/>
        </p:nvSpPr>
        <p:spPr bwMode="auto">
          <a:xfrm>
            <a:off x="592138" y="654050"/>
            <a:ext cx="4162425" cy="366713"/>
          </a:xfrm>
          <a:prstGeom prst="rect">
            <a:avLst/>
          </a:prstGeom>
          <a:noFill/>
          <a:ln w="9525">
            <a:noFill/>
            <a:miter lim="800000"/>
            <a:headEnd/>
            <a:tailEnd/>
          </a:ln>
        </p:spPr>
        <p:txBody>
          <a:bodyPr anchor="ctr"/>
          <a:lstStyle/>
          <a:p>
            <a:pPr algn="ctr">
              <a:defRPr/>
            </a:pPr>
            <a:r>
              <a:rPr lang="en-US" sz="1200" b="1" dirty="0">
                <a:solidFill>
                  <a:schemeClr val="bg1">
                    <a:lumMod val="60000"/>
                    <a:lumOff val="40000"/>
                  </a:schemeClr>
                </a:solidFill>
              </a:rPr>
              <a:t>Section of corium ingot under </a:t>
            </a:r>
            <a:r>
              <a:rPr lang="en-US" sz="1200" b="1" dirty="0" err="1">
                <a:solidFill>
                  <a:schemeClr val="bg1">
                    <a:lumMod val="60000"/>
                    <a:lumOff val="40000"/>
                  </a:schemeClr>
                </a:solidFill>
              </a:rPr>
              <a:t>plasmatrons</a:t>
            </a:r>
            <a:endParaRPr lang="ru-RU" sz="1200" b="1" dirty="0">
              <a:solidFill>
                <a:schemeClr val="bg1">
                  <a:lumMod val="60000"/>
                  <a:lumOff val="40000"/>
                </a:schemeClr>
              </a:solidFill>
            </a:endParaRPr>
          </a:p>
        </p:txBody>
      </p:sp>
      <p:pic>
        <p:nvPicPr>
          <p:cNvPr id="14342" name="Picture 7" descr="шлиф 1 под плаз INV2"/>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628650" y="1019175"/>
            <a:ext cx="416242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Прямоугольник 38"/>
          <p:cNvSpPr>
            <a:spLocks noChangeArrowheads="1"/>
          </p:cNvSpPr>
          <p:nvPr/>
        </p:nvSpPr>
        <p:spPr bwMode="auto">
          <a:xfrm>
            <a:off x="3403600" y="2808288"/>
            <a:ext cx="623888" cy="450850"/>
          </a:xfrm>
          <a:prstGeom prst="rect">
            <a:avLst/>
          </a:prstGeom>
          <a:noFill/>
          <a:ln w="22225" algn="ctr">
            <a:solidFill>
              <a:srgbClr val="2929FF"/>
            </a:solidFill>
            <a:miter lim="800000"/>
            <a:headEnd/>
            <a:tailEnd/>
          </a:ln>
        </p:spPr>
        <p:txBody>
          <a:bodyPr anchor="ctr"/>
          <a:lstStyle/>
          <a:p>
            <a:pPr algn="ctr">
              <a:defRPr/>
            </a:pPr>
            <a:endParaRPr lang="ru-RU">
              <a:solidFill>
                <a:schemeClr val="lt1"/>
              </a:solidFill>
              <a:latin typeface="+mn-lt"/>
            </a:endParaRPr>
          </a:p>
        </p:txBody>
      </p:sp>
      <p:sp>
        <p:nvSpPr>
          <p:cNvPr id="14344" name="Rectangle 7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p>
        </p:txBody>
      </p:sp>
      <p:sp>
        <p:nvSpPr>
          <p:cNvPr id="14345" name="Rectangle 10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p>
        </p:txBody>
      </p:sp>
      <p:grpSp>
        <p:nvGrpSpPr>
          <p:cNvPr id="14346" name="Группа 171"/>
          <p:cNvGrpSpPr>
            <a:grpSpLocks/>
          </p:cNvGrpSpPr>
          <p:nvPr/>
        </p:nvGrpSpPr>
        <p:grpSpPr bwMode="auto">
          <a:xfrm>
            <a:off x="847725" y="3830638"/>
            <a:ext cx="3505200" cy="2614612"/>
            <a:chOff x="5630877" y="3027357"/>
            <a:chExt cx="2994066" cy="2248934"/>
          </a:xfrm>
        </p:grpSpPr>
        <p:pic>
          <p:nvPicPr>
            <p:cNvPr id="14374" name="Picture 117" descr="Z6_2(x5)"/>
            <p:cNvPicPr preferRelativeResize="0">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5630877" y="3027357"/>
              <a:ext cx="2994066" cy="224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5" name="Группа 169"/>
            <p:cNvGrpSpPr>
              <a:grpSpLocks/>
            </p:cNvGrpSpPr>
            <p:nvPr/>
          </p:nvGrpSpPr>
          <p:grpSpPr bwMode="auto">
            <a:xfrm>
              <a:off x="8040735" y="4853007"/>
              <a:ext cx="554270" cy="250056"/>
              <a:chOff x="8040735" y="4853007"/>
              <a:chExt cx="554270" cy="250056"/>
            </a:xfrm>
          </p:grpSpPr>
          <p:grpSp>
            <p:nvGrpSpPr>
              <p:cNvPr id="14377" name="Group 19"/>
              <p:cNvGrpSpPr>
                <a:grpSpLocks noChangeAspect="1"/>
              </p:cNvGrpSpPr>
              <p:nvPr/>
            </p:nvGrpSpPr>
            <p:grpSpPr bwMode="auto">
              <a:xfrm>
                <a:off x="8040735" y="5036614"/>
                <a:ext cx="479771" cy="66449"/>
                <a:chOff x="2391" y="9909"/>
                <a:chExt cx="1635" cy="231"/>
              </a:xfrm>
            </p:grpSpPr>
            <p:sp>
              <p:nvSpPr>
                <p:cNvPr id="14379" name="Line 20"/>
                <p:cNvSpPr>
                  <a:spLocks noChangeAspect="1" noChangeShapeType="1"/>
                </p:cNvSpPr>
                <p:nvPr/>
              </p:nvSpPr>
              <p:spPr bwMode="auto">
                <a:xfrm flipV="1">
                  <a:off x="2391" y="10065"/>
                  <a:ext cx="1629" cy="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80" name="Line 21"/>
                <p:cNvSpPr>
                  <a:spLocks noChangeAspect="1" noChangeShapeType="1"/>
                </p:cNvSpPr>
                <p:nvPr/>
              </p:nvSpPr>
              <p:spPr bwMode="auto">
                <a:xfrm flipH="1">
                  <a:off x="4020" y="9909"/>
                  <a:ext cx="6" cy="2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81" name="Line 22"/>
                <p:cNvSpPr>
                  <a:spLocks noChangeAspect="1" noChangeShapeType="1"/>
                </p:cNvSpPr>
                <p:nvPr/>
              </p:nvSpPr>
              <p:spPr bwMode="auto">
                <a:xfrm flipH="1">
                  <a:off x="2391" y="9924"/>
                  <a:ext cx="6" cy="2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4378" name="Text Box 23"/>
              <p:cNvSpPr txBox="1">
                <a:spLocks noChangeAspect="1" noChangeArrowheads="1"/>
              </p:cNvSpPr>
              <p:nvPr/>
            </p:nvSpPr>
            <p:spPr bwMode="auto">
              <a:xfrm>
                <a:off x="8058615" y="4853007"/>
                <a:ext cx="536390" cy="14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ru-RU" sz="900" b="1"/>
                  <a:t>500</a:t>
                </a:r>
                <a:r>
                  <a:rPr lang="ru-RU" sz="1000" b="1"/>
                  <a:t> </a:t>
                </a:r>
                <a:r>
                  <a:rPr lang="ru-RU" sz="1000" b="1">
                    <a:sym typeface="Symbol" pitchFamily="18" charset="2"/>
                  </a:rPr>
                  <a:t></a:t>
                </a:r>
                <a:r>
                  <a:rPr lang="en-US" sz="1000" b="1">
                    <a:sym typeface="Symbol" pitchFamily="18" charset="2"/>
                  </a:rPr>
                  <a:t>m</a:t>
                </a:r>
                <a:endParaRPr lang="ru-RU" sz="1000" b="1">
                  <a:sym typeface="Symbol" pitchFamily="18" charset="2"/>
                </a:endParaRPr>
              </a:p>
            </p:txBody>
          </p:sp>
        </p:grpSp>
        <p:sp>
          <p:nvSpPr>
            <p:cNvPr id="171" name="Прямоугольник 170"/>
            <p:cNvSpPr>
              <a:spLocks noChangeArrowheads="1"/>
            </p:cNvSpPr>
            <p:nvPr/>
          </p:nvSpPr>
          <p:spPr bwMode="auto">
            <a:xfrm>
              <a:off x="5630877" y="3027357"/>
              <a:ext cx="2994066" cy="2227086"/>
            </a:xfrm>
            <a:prstGeom prst="rect">
              <a:avLst/>
            </a:prstGeom>
            <a:noFill/>
            <a:ln w="25400" algn="ctr">
              <a:solidFill>
                <a:srgbClr val="2929FF"/>
              </a:solidFill>
              <a:miter lim="800000"/>
              <a:headEnd/>
              <a:tailEnd/>
            </a:ln>
          </p:spPr>
          <p:txBody>
            <a:bodyPr anchor="ctr"/>
            <a:lstStyle/>
            <a:p>
              <a:pPr algn="ctr">
                <a:defRPr/>
              </a:pPr>
              <a:endParaRPr lang="ru-RU">
                <a:solidFill>
                  <a:schemeClr val="lt1"/>
                </a:solidFill>
                <a:latin typeface="+mn-lt"/>
              </a:endParaRPr>
            </a:p>
          </p:txBody>
        </p:sp>
      </p:grpSp>
      <p:cxnSp>
        <p:nvCxnSpPr>
          <p:cNvPr id="14347" name="Прямая со стрелкой 46"/>
          <p:cNvCxnSpPr>
            <a:cxnSpLocks noChangeShapeType="1"/>
            <a:stCxn id="171" idx="0"/>
            <a:endCxn id="39" idx="2"/>
          </p:cNvCxnSpPr>
          <p:nvPr/>
        </p:nvCxnSpPr>
        <p:spPr bwMode="auto">
          <a:xfrm rot="5400000" flipH="1" flipV="1">
            <a:off x="2872582" y="2986881"/>
            <a:ext cx="571500" cy="1116013"/>
          </a:xfrm>
          <a:prstGeom prst="straightConnector1">
            <a:avLst/>
          </a:prstGeom>
          <a:noFill/>
          <a:ln w="19050" algn="ctr">
            <a:solidFill>
              <a:srgbClr val="2B2BFE"/>
            </a:solidFill>
            <a:round/>
            <a:headEnd type="stealth" w="med" len="lg"/>
            <a:tailEnd type="oval" w="med" len="med"/>
          </a:ln>
          <a:extLst>
            <a:ext uri="{909E8E84-426E-40DD-AFC4-6F175D3DCCD1}">
              <a14:hiddenFill xmlns:a14="http://schemas.microsoft.com/office/drawing/2010/main">
                <a:noFill/>
              </a14:hiddenFill>
            </a:ext>
          </a:extLst>
        </p:spPr>
      </p:cxnSp>
      <p:grpSp>
        <p:nvGrpSpPr>
          <p:cNvPr id="14348" name="Группа 132"/>
          <p:cNvGrpSpPr>
            <a:grpSpLocks/>
          </p:cNvGrpSpPr>
          <p:nvPr/>
        </p:nvGrpSpPr>
        <p:grpSpPr bwMode="auto">
          <a:xfrm>
            <a:off x="5594350" y="2808288"/>
            <a:ext cx="2409825" cy="1862137"/>
            <a:chOff x="5119695" y="3721104"/>
            <a:chExt cx="3359196" cy="2628936"/>
          </a:xfrm>
        </p:grpSpPr>
        <p:pic>
          <p:nvPicPr>
            <p:cNvPr id="14368" name="Picture 47" descr="Z6_2(x2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9695" y="3721104"/>
              <a:ext cx="3359196" cy="26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69" name="Group 49"/>
            <p:cNvGrpSpPr>
              <a:grpSpLocks noChangeAspect="1"/>
            </p:cNvGrpSpPr>
            <p:nvPr/>
          </p:nvGrpSpPr>
          <p:grpSpPr bwMode="auto">
            <a:xfrm>
              <a:off x="5274247" y="6162702"/>
              <a:ext cx="859372" cy="143629"/>
              <a:chOff x="2391" y="9909"/>
              <a:chExt cx="1635" cy="231"/>
            </a:xfrm>
          </p:grpSpPr>
          <p:sp>
            <p:nvSpPr>
              <p:cNvPr id="14371" name="Line 50"/>
              <p:cNvSpPr>
                <a:spLocks noChangeAspect="1" noChangeShapeType="1"/>
              </p:cNvSpPr>
              <p:nvPr/>
            </p:nvSpPr>
            <p:spPr bwMode="auto">
              <a:xfrm flipV="1">
                <a:off x="2391" y="10065"/>
                <a:ext cx="1629" cy="9"/>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72" name="Line 51"/>
              <p:cNvSpPr>
                <a:spLocks noChangeAspect="1" noChangeShapeType="1"/>
              </p:cNvSpPr>
              <p:nvPr/>
            </p:nvSpPr>
            <p:spPr bwMode="auto">
              <a:xfrm flipH="1">
                <a:off x="4020" y="9909"/>
                <a:ext cx="6" cy="216"/>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73" name="Line 52"/>
              <p:cNvSpPr>
                <a:spLocks noChangeAspect="1" noChangeShapeType="1"/>
              </p:cNvSpPr>
              <p:nvPr/>
            </p:nvSpPr>
            <p:spPr bwMode="auto">
              <a:xfrm flipH="1">
                <a:off x="2391" y="9924"/>
                <a:ext cx="6" cy="216"/>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4370" name="Text Box 53"/>
            <p:cNvSpPr txBox="1">
              <a:spLocks noChangeAspect="1" noChangeArrowheads="1"/>
            </p:cNvSpPr>
            <p:nvPr/>
          </p:nvSpPr>
          <p:spPr bwMode="auto">
            <a:xfrm>
              <a:off x="5265746" y="5886110"/>
              <a:ext cx="908812" cy="33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Aft>
                  <a:spcPts val="1000"/>
                </a:spcAft>
              </a:pPr>
              <a:r>
                <a:rPr lang="ru-RU" sz="1100" b="1">
                  <a:solidFill>
                    <a:srgbClr val="FFFF00"/>
                  </a:solidFill>
                  <a:latin typeface="Calibri" pitchFamily="34" charset="0"/>
                </a:rPr>
                <a:t>150 </a:t>
              </a:r>
              <a:r>
                <a:rPr lang="ru-RU" sz="1100" b="1">
                  <a:solidFill>
                    <a:srgbClr val="FFFF00"/>
                  </a:solidFill>
                  <a:latin typeface="Times New Roman" pitchFamily="18" charset="0"/>
                  <a:sym typeface="Symbol" pitchFamily="18" charset="2"/>
                </a:rPr>
                <a:t></a:t>
              </a:r>
              <a:r>
                <a:rPr lang="en-US" sz="1100" b="1">
                  <a:solidFill>
                    <a:srgbClr val="FFFF00"/>
                  </a:solidFill>
                  <a:latin typeface="Calibri" pitchFamily="34" charset="0"/>
                </a:rPr>
                <a:t>m</a:t>
              </a:r>
              <a:endParaRPr lang="ru-RU"/>
            </a:p>
          </p:txBody>
        </p:sp>
      </p:grpSp>
      <p:sp>
        <p:nvSpPr>
          <p:cNvPr id="65" name="Прямоугольник 64"/>
          <p:cNvSpPr>
            <a:spLocks noChangeArrowheads="1"/>
          </p:cNvSpPr>
          <p:nvPr/>
        </p:nvSpPr>
        <p:spPr bwMode="auto">
          <a:xfrm>
            <a:off x="3111500" y="4926013"/>
            <a:ext cx="623888" cy="450850"/>
          </a:xfrm>
          <a:prstGeom prst="rect">
            <a:avLst/>
          </a:prstGeom>
          <a:noFill/>
          <a:ln w="22225" algn="ctr">
            <a:solidFill>
              <a:srgbClr val="2929FF"/>
            </a:solidFill>
            <a:miter lim="800000"/>
            <a:headEnd/>
            <a:tailEnd/>
          </a:ln>
        </p:spPr>
        <p:txBody>
          <a:bodyPr anchor="ctr"/>
          <a:lstStyle/>
          <a:p>
            <a:pPr algn="ctr">
              <a:defRPr/>
            </a:pPr>
            <a:endParaRPr lang="ru-RU">
              <a:solidFill>
                <a:schemeClr val="lt1"/>
              </a:solidFill>
              <a:latin typeface="+mn-lt"/>
            </a:endParaRPr>
          </a:p>
        </p:txBody>
      </p:sp>
      <p:cxnSp>
        <p:nvCxnSpPr>
          <p:cNvPr id="14350" name="Прямая со стрелкой 46"/>
          <p:cNvCxnSpPr>
            <a:cxnSpLocks noChangeShapeType="1"/>
          </p:cNvCxnSpPr>
          <p:nvPr/>
        </p:nvCxnSpPr>
        <p:spPr bwMode="auto">
          <a:xfrm rot="10800000" flipV="1">
            <a:off x="3586163" y="3740150"/>
            <a:ext cx="2008187" cy="1404938"/>
          </a:xfrm>
          <a:prstGeom prst="straightConnector1">
            <a:avLst/>
          </a:prstGeom>
          <a:noFill/>
          <a:ln w="19050" algn="ctr">
            <a:solidFill>
              <a:srgbClr val="2B2BFE"/>
            </a:solidFill>
            <a:round/>
            <a:headEnd type="stealth" w="med" len="lg"/>
            <a:tailEnd type="oval" w="med" len="med"/>
          </a:ln>
          <a:extLst>
            <a:ext uri="{909E8E84-426E-40DD-AFC4-6F175D3DCCD1}">
              <a14:hiddenFill xmlns:a14="http://schemas.microsoft.com/office/drawing/2010/main">
                <a:noFill/>
              </a14:hiddenFill>
            </a:ext>
          </a:extLst>
        </p:spPr>
      </p:cxnSp>
      <p:grpSp>
        <p:nvGrpSpPr>
          <p:cNvPr id="14351" name="Группа 135"/>
          <p:cNvGrpSpPr>
            <a:grpSpLocks/>
          </p:cNvGrpSpPr>
          <p:nvPr/>
        </p:nvGrpSpPr>
        <p:grpSpPr bwMode="auto">
          <a:xfrm>
            <a:off x="5630863" y="836613"/>
            <a:ext cx="2409825" cy="1789112"/>
            <a:chOff x="5302260" y="1128681"/>
            <a:chExt cx="2409858" cy="1789137"/>
          </a:xfrm>
        </p:grpSpPr>
        <p:pic>
          <p:nvPicPr>
            <p:cNvPr id="14362" name="Picture 54" descr="Z6_2(x40)"/>
            <p:cNvPicPr preferRelativeResize="0">
              <a:picLocks noChangeAspect="1" noChangeArrowheads="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5302260" y="1128681"/>
              <a:ext cx="2409858" cy="17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63" name="Group 56"/>
            <p:cNvGrpSpPr>
              <a:grpSpLocks noChangeAspect="1"/>
            </p:cNvGrpSpPr>
            <p:nvPr/>
          </p:nvGrpSpPr>
          <p:grpSpPr bwMode="auto">
            <a:xfrm>
              <a:off x="5448312" y="2735253"/>
              <a:ext cx="816588" cy="85616"/>
              <a:chOff x="2391" y="9909"/>
              <a:chExt cx="1635" cy="231"/>
            </a:xfrm>
          </p:grpSpPr>
          <p:sp>
            <p:nvSpPr>
              <p:cNvPr id="14365" name="Line 57"/>
              <p:cNvSpPr>
                <a:spLocks noChangeAspect="1" noChangeShapeType="1"/>
              </p:cNvSpPr>
              <p:nvPr/>
            </p:nvSpPr>
            <p:spPr bwMode="auto">
              <a:xfrm flipV="1">
                <a:off x="2391" y="10065"/>
                <a:ext cx="1629" cy="9"/>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66" name="Line 58"/>
              <p:cNvSpPr>
                <a:spLocks noChangeAspect="1" noChangeShapeType="1"/>
              </p:cNvSpPr>
              <p:nvPr/>
            </p:nvSpPr>
            <p:spPr bwMode="auto">
              <a:xfrm flipH="1">
                <a:off x="4020" y="9909"/>
                <a:ext cx="6" cy="216"/>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67" name="Line 59"/>
              <p:cNvSpPr>
                <a:spLocks noChangeAspect="1" noChangeShapeType="1"/>
              </p:cNvSpPr>
              <p:nvPr/>
            </p:nvSpPr>
            <p:spPr bwMode="auto">
              <a:xfrm flipH="1">
                <a:off x="2391" y="9924"/>
                <a:ext cx="6" cy="216"/>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4364" name="Text Box 60"/>
            <p:cNvSpPr txBox="1">
              <a:spLocks noChangeAspect="1" noChangeArrowheads="1"/>
            </p:cNvSpPr>
            <p:nvPr/>
          </p:nvSpPr>
          <p:spPr bwMode="auto">
            <a:xfrm>
              <a:off x="5370763" y="2563311"/>
              <a:ext cx="902153" cy="1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Aft>
                  <a:spcPts val="1000"/>
                </a:spcAft>
              </a:pPr>
              <a:r>
                <a:rPr lang="ru-RU" sz="1100" b="1">
                  <a:solidFill>
                    <a:srgbClr val="FFFF00"/>
                  </a:solidFill>
                  <a:latin typeface="Calibri" pitchFamily="34" charset="0"/>
                </a:rPr>
                <a:t>1</a:t>
              </a:r>
              <a:r>
                <a:rPr lang="en-US" sz="1100" b="1">
                  <a:solidFill>
                    <a:srgbClr val="FFFF00"/>
                  </a:solidFill>
                  <a:latin typeface="Times New Roman" pitchFamily="18" charset="0"/>
                </a:rPr>
                <a:t>0</a:t>
              </a:r>
              <a:r>
                <a:rPr lang="ru-RU" sz="1100" b="1">
                  <a:solidFill>
                    <a:srgbClr val="FFFF00"/>
                  </a:solidFill>
                  <a:latin typeface="Calibri" pitchFamily="34" charset="0"/>
                </a:rPr>
                <a:t>0 </a:t>
              </a:r>
              <a:r>
                <a:rPr lang="ru-RU" sz="1100" b="1">
                  <a:solidFill>
                    <a:srgbClr val="FFFF00"/>
                  </a:solidFill>
                  <a:latin typeface="Times New Roman" pitchFamily="18" charset="0"/>
                  <a:sym typeface="Symbol" pitchFamily="18" charset="2"/>
                </a:rPr>
                <a:t></a:t>
              </a:r>
              <a:r>
                <a:rPr lang="en-US" sz="1100" b="1">
                  <a:solidFill>
                    <a:srgbClr val="FFFF00"/>
                  </a:solidFill>
                  <a:latin typeface="Calibri" pitchFamily="34" charset="0"/>
                </a:rPr>
                <a:t>m</a:t>
              </a:r>
              <a:endParaRPr lang="ru-RU"/>
            </a:p>
          </p:txBody>
        </p:sp>
      </p:grpSp>
      <p:sp>
        <p:nvSpPr>
          <p:cNvPr id="75" name="Прямоугольник 74"/>
          <p:cNvSpPr>
            <a:spLocks noChangeArrowheads="1"/>
          </p:cNvSpPr>
          <p:nvPr/>
        </p:nvSpPr>
        <p:spPr bwMode="auto">
          <a:xfrm>
            <a:off x="6470650" y="3757613"/>
            <a:ext cx="623888" cy="450850"/>
          </a:xfrm>
          <a:prstGeom prst="rect">
            <a:avLst/>
          </a:prstGeom>
          <a:noFill/>
          <a:ln w="22225" algn="ctr">
            <a:solidFill>
              <a:srgbClr val="2929FF"/>
            </a:solidFill>
            <a:miter lim="800000"/>
            <a:headEnd/>
            <a:tailEnd/>
          </a:ln>
        </p:spPr>
        <p:txBody>
          <a:bodyPr anchor="ctr"/>
          <a:lstStyle/>
          <a:p>
            <a:pPr algn="ctr">
              <a:defRPr/>
            </a:pPr>
            <a:endParaRPr lang="ru-RU">
              <a:solidFill>
                <a:schemeClr val="lt1"/>
              </a:solidFill>
              <a:latin typeface="+mn-lt"/>
            </a:endParaRPr>
          </a:p>
        </p:txBody>
      </p:sp>
      <p:cxnSp>
        <p:nvCxnSpPr>
          <p:cNvPr id="14353" name="Прямая со стрелкой 46"/>
          <p:cNvCxnSpPr>
            <a:cxnSpLocks noChangeShapeType="1"/>
            <a:endCxn id="75" idx="0"/>
          </p:cNvCxnSpPr>
          <p:nvPr/>
        </p:nvCxnSpPr>
        <p:spPr bwMode="auto">
          <a:xfrm rot="5400000">
            <a:off x="6334919" y="3110707"/>
            <a:ext cx="1095375" cy="198437"/>
          </a:xfrm>
          <a:prstGeom prst="straightConnector1">
            <a:avLst/>
          </a:prstGeom>
          <a:noFill/>
          <a:ln w="19050" algn="ctr">
            <a:solidFill>
              <a:srgbClr val="2B2BFE"/>
            </a:solidFill>
            <a:round/>
            <a:headEnd type="stealth" w="med" len="lg"/>
            <a:tailEnd type="oval" w="med" len="med"/>
          </a:ln>
          <a:extLst>
            <a:ext uri="{909E8E84-426E-40DD-AFC4-6F175D3DCCD1}">
              <a14:hiddenFill xmlns:a14="http://schemas.microsoft.com/office/drawing/2010/main">
                <a:noFill/>
              </a14:hiddenFill>
            </a:ext>
          </a:extLst>
        </p:spPr>
      </p:cxnSp>
      <p:grpSp>
        <p:nvGrpSpPr>
          <p:cNvPr id="14354" name="Группа 144"/>
          <p:cNvGrpSpPr>
            <a:grpSpLocks/>
          </p:cNvGrpSpPr>
          <p:nvPr/>
        </p:nvGrpSpPr>
        <p:grpSpPr bwMode="auto">
          <a:xfrm>
            <a:off x="5557838" y="4779963"/>
            <a:ext cx="2446337" cy="1789112"/>
            <a:chOff x="5557851" y="4779980"/>
            <a:chExt cx="2446371" cy="1789137"/>
          </a:xfrm>
        </p:grpSpPr>
        <p:pic>
          <p:nvPicPr>
            <p:cNvPr id="14356" name="Picture 106" descr="Z5_(x20)"/>
            <p:cNvPicPr preferRelativeResize="0">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5557851" y="4779980"/>
              <a:ext cx="2446371" cy="17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4357" name="Group 49"/>
            <p:cNvGrpSpPr>
              <a:grpSpLocks noChangeAspect="1"/>
            </p:cNvGrpSpPr>
            <p:nvPr/>
          </p:nvGrpSpPr>
          <p:grpSpPr bwMode="auto">
            <a:xfrm>
              <a:off x="5696996" y="6381745"/>
              <a:ext cx="625847" cy="101840"/>
              <a:chOff x="2391" y="9909"/>
              <a:chExt cx="1635" cy="231"/>
            </a:xfrm>
          </p:grpSpPr>
          <p:sp>
            <p:nvSpPr>
              <p:cNvPr id="14359" name="Line 50"/>
              <p:cNvSpPr>
                <a:spLocks noChangeAspect="1" noChangeShapeType="1"/>
              </p:cNvSpPr>
              <p:nvPr/>
            </p:nvSpPr>
            <p:spPr bwMode="auto">
              <a:xfrm flipV="1">
                <a:off x="2391" y="10065"/>
                <a:ext cx="1629" cy="9"/>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60" name="Line 51"/>
              <p:cNvSpPr>
                <a:spLocks noChangeAspect="1" noChangeShapeType="1"/>
              </p:cNvSpPr>
              <p:nvPr/>
            </p:nvSpPr>
            <p:spPr bwMode="auto">
              <a:xfrm flipH="1">
                <a:off x="4020" y="9909"/>
                <a:ext cx="6" cy="216"/>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61" name="Line 52"/>
              <p:cNvSpPr>
                <a:spLocks noChangeAspect="1" noChangeShapeType="1"/>
              </p:cNvSpPr>
              <p:nvPr/>
            </p:nvSpPr>
            <p:spPr bwMode="auto">
              <a:xfrm flipH="1">
                <a:off x="2391" y="9924"/>
                <a:ext cx="6" cy="216"/>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4358" name="Text Box 53"/>
            <p:cNvSpPr txBox="1">
              <a:spLocks noChangeAspect="1" noChangeArrowheads="1"/>
            </p:cNvSpPr>
            <p:nvPr/>
          </p:nvSpPr>
          <p:spPr bwMode="auto">
            <a:xfrm>
              <a:off x="5690806" y="6167475"/>
              <a:ext cx="661852" cy="18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Aft>
                  <a:spcPts val="1000"/>
                </a:spcAft>
              </a:pPr>
              <a:r>
                <a:rPr lang="ru-RU" sz="1100" b="1">
                  <a:solidFill>
                    <a:srgbClr val="FFFF00"/>
                  </a:solidFill>
                  <a:latin typeface="Calibri" pitchFamily="34" charset="0"/>
                </a:rPr>
                <a:t>150 </a:t>
              </a:r>
              <a:r>
                <a:rPr lang="ru-RU" sz="1100" b="1">
                  <a:solidFill>
                    <a:srgbClr val="FFFF00"/>
                  </a:solidFill>
                  <a:latin typeface="Times New Roman" pitchFamily="18" charset="0"/>
                  <a:sym typeface="Symbol" pitchFamily="18" charset="2"/>
                </a:rPr>
                <a:t></a:t>
              </a:r>
              <a:r>
                <a:rPr lang="en-US" sz="1100" b="1">
                  <a:solidFill>
                    <a:srgbClr val="FFFF00"/>
                  </a:solidFill>
                  <a:latin typeface="Calibri" pitchFamily="34" charset="0"/>
                </a:rPr>
                <a:t>m</a:t>
              </a:r>
              <a:endParaRPr lang="ru-RU"/>
            </a:p>
          </p:txBody>
        </p:sp>
      </p:grpSp>
      <p:cxnSp>
        <p:nvCxnSpPr>
          <p:cNvPr id="14355" name="Прямая со стрелкой 46"/>
          <p:cNvCxnSpPr>
            <a:cxnSpLocks noChangeShapeType="1"/>
          </p:cNvCxnSpPr>
          <p:nvPr/>
        </p:nvCxnSpPr>
        <p:spPr bwMode="auto">
          <a:xfrm rot="10800000" flipV="1">
            <a:off x="3403600" y="5473700"/>
            <a:ext cx="2190750" cy="182563"/>
          </a:xfrm>
          <a:prstGeom prst="straightConnector1">
            <a:avLst/>
          </a:prstGeom>
          <a:noFill/>
          <a:ln w="19050" algn="ctr">
            <a:solidFill>
              <a:srgbClr val="2B2BFE"/>
            </a:solidFill>
            <a:round/>
            <a:headEnd type="stealth" w="med" len="lg"/>
            <a:tailEnd type="oval"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3"/>
          <p:cNvSpPr>
            <a:spLocks noGrp="1"/>
          </p:cNvSpPr>
          <p:nvPr>
            <p:ph type="sldNum" sz="quarter" idx="12"/>
          </p:nvPr>
        </p:nvSpPr>
        <p:spPr/>
        <p:txBody>
          <a:bodyPr/>
          <a:lstStyle/>
          <a:p>
            <a:pPr>
              <a:defRPr/>
            </a:pPr>
            <a:fld id="{BBC9886C-A5B4-43A6-9E07-A05B27F2752D}" type="slidenum">
              <a:rPr lang="ru-RU"/>
              <a:pPr>
                <a:defRPr/>
              </a:pPr>
              <a:t>13</a:t>
            </a:fld>
            <a:endParaRPr lang="ru-RU"/>
          </a:p>
        </p:txBody>
      </p:sp>
      <p:sp>
        <p:nvSpPr>
          <p:cNvPr id="4" name="Номер слайда 3"/>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5286EB43-007F-4B2F-8780-F91242296017}" type="slidenum">
              <a:rPr lang="ru-RU" sz="1400">
                <a:solidFill>
                  <a:schemeClr val="bg1">
                    <a:lumMod val="60000"/>
                    <a:lumOff val="40000"/>
                  </a:schemeClr>
                </a:solidFill>
                <a:effectLst>
                  <a:outerShdw blurRad="38100" dist="38100" dir="2700000" algn="tl">
                    <a:srgbClr val="000000"/>
                  </a:outerShdw>
                </a:effectLst>
                <a:latin typeface="Arial" charset="0"/>
              </a:rPr>
              <a:pPr algn="r">
                <a:defRPr/>
              </a:pPr>
              <a:t>13</a:t>
            </a:fld>
            <a:endParaRPr lang="ru-RU" sz="1400" dirty="0">
              <a:solidFill>
                <a:schemeClr val="bg1">
                  <a:lumMod val="60000"/>
                  <a:lumOff val="40000"/>
                </a:schemeClr>
              </a:solidFill>
              <a:effectLst>
                <a:outerShdw blurRad="38100" dist="38100" dir="2700000" algn="tl">
                  <a:srgbClr val="000000"/>
                </a:outerShdw>
              </a:effectLst>
              <a:latin typeface="Arial" charset="0"/>
            </a:endParaRPr>
          </a:p>
        </p:txBody>
      </p:sp>
      <p:sp>
        <p:nvSpPr>
          <p:cNvPr id="5" name="Заголовок 1"/>
          <p:cNvSpPr txBox="1">
            <a:spLocks/>
          </p:cNvSpPr>
          <p:nvPr/>
        </p:nvSpPr>
        <p:spPr bwMode="auto">
          <a:xfrm>
            <a:off x="250825" y="115888"/>
            <a:ext cx="8737600" cy="438150"/>
          </a:xfrm>
          <a:prstGeom prst="rect">
            <a:avLst/>
          </a:prstGeom>
          <a:noFill/>
          <a:ln w="9525">
            <a:noFill/>
            <a:miter lim="800000"/>
            <a:headEnd/>
            <a:tailEnd/>
          </a:ln>
          <a:effectLst/>
        </p:spPr>
        <p:txBody>
          <a:bodyPr anchor="ctr"/>
          <a:lstStyle/>
          <a:p>
            <a:pPr algn="ctr">
              <a:defRPr/>
            </a:pPr>
            <a:r>
              <a:rPr lang="en-US" b="1" dirty="0">
                <a:solidFill>
                  <a:schemeClr val="bg1">
                    <a:lumMod val="60000"/>
                    <a:lumOff val="40000"/>
                  </a:schemeClr>
                </a:solidFill>
                <a:effectLst>
                  <a:outerShdw blurRad="38100" dist="38100" dir="2700000" algn="tl">
                    <a:srgbClr val="000000"/>
                  </a:outerShdw>
                </a:effectLst>
                <a:latin typeface="Tahoma" charset="0"/>
              </a:rPr>
              <a:t>Post-test research after</a:t>
            </a:r>
            <a:r>
              <a:rPr lang="ru-RU" b="1" dirty="0">
                <a:solidFill>
                  <a:schemeClr val="bg1">
                    <a:lumMod val="60000"/>
                    <a:lumOff val="40000"/>
                  </a:schemeClr>
                </a:solidFill>
                <a:latin typeface="Tahoma" charset="0"/>
              </a:rPr>
              <a:t> </a:t>
            </a:r>
            <a:r>
              <a:rPr lang="en-US" b="1" dirty="0">
                <a:solidFill>
                  <a:schemeClr val="bg1">
                    <a:lumMod val="60000"/>
                    <a:lumOff val="40000"/>
                  </a:schemeClr>
                </a:solidFill>
                <a:effectLst>
                  <a:outerShdw blurRad="38100" dist="38100" dir="2700000" algn="tl">
                    <a:srgbClr val="000000"/>
                  </a:outerShdw>
                </a:effectLst>
                <a:latin typeface="Tahoma" charset="0"/>
              </a:rPr>
              <a:t>INVECOR-3</a:t>
            </a:r>
            <a:r>
              <a:rPr lang="ru-RU" b="1" dirty="0">
                <a:solidFill>
                  <a:schemeClr val="bg1">
                    <a:lumMod val="60000"/>
                    <a:lumOff val="40000"/>
                  </a:schemeClr>
                </a:solidFill>
                <a:effectLst>
                  <a:outerShdw blurRad="38100" dist="38100" dir="2700000" algn="tl">
                    <a:srgbClr val="000000"/>
                  </a:outerShdw>
                </a:effectLst>
                <a:latin typeface="Tahoma" charset="0"/>
              </a:rPr>
              <a:t> </a:t>
            </a:r>
            <a:r>
              <a:rPr lang="en-US" b="1" dirty="0">
                <a:solidFill>
                  <a:schemeClr val="bg1">
                    <a:lumMod val="60000"/>
                    <a:lumOff val="40000"/>
                  </a:schemeClr>
                </a:solidFill>
                <a:effectLst>
                  <a:outerShdw blurRad="38100" dist="38100" dir="2700000" algn="tl">
                    <a:srgbClr val="000000"/>
                  </a:outerShdw>
                </a:effectLst>
                <a:latin typeface="Tahoma" charset="0"/>
              </a:rPr>
              <a:t>test</a:t>
            </a:r>
            <a:endParaRPr lang="ru-RU" dirty="0">
              <a:solidFill>
                <a:schemeClr val="bg1">
                  <a:lumMod val="60000"/>
                  <a:lumOff val="40000"/>
                </a:schemeClr>
              </a:solidFill>
              <a:effectLst>
                <a:outerShdw blurRad="38100" dist="38100" dir="2700000" algn="tl">
                  <a:srgbClr val="000000"/>
                </a:outerShdw>
              </a:effectLst>
              <a:latin typeface="Tahoma" charset="0"/>
            </a:endParaRPr>
          </a:p>
        </p:txBody>
      </p:sp>
      <p:pic>
        <p:nvPicPr>
          <p:cNvPr id="153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946150"/>
            <a:ext cx="45434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Выноска 1 44"/>
          <p:cNvSpPr>
            <a:spLocks/>
          </p:cNvSpPr>
          <p:nvPr/>
        </p:nvSpPr>
        <p:spPr bwMode="auto">
          <a:xfrm>
            <a:off x="3563938" y="1016000"/>
            <a:ext cx="547687" cy="292100"/>
          </a:xfrm>
          <a:prstGeom prst="borderCallout1">
            <a:avLst>
              <a:gd name="adj1" fmla="val 39130"/>
              <a:gd name="adj2" fmla="val -13912"/>
              <a:gd name="adj3" fmla="val 382606"/>
              <a:gd name="adj4" fmla="val -198551"/>
            </a:avLst>
          </a:prstGeom>
          <a:solidFill>
            <a:schemeClr val="tx1"/>
          </a:solidFill>
          <a:ln w="22225" algn="ctr">
            <a:solidFill>
              <a:srgbClr val="FFFF00"/>
            </a:solidFill>
            <a:miter lim="800000"/>
            <a:headEnd/>
            <a:tailEnd type="oval" w="med" len="med"/>
          </a:ln>
        </p:spPr>
        <p:txBody>
          <a:bodyPr anchor="ctr"/>
          <a:lstStyle/>
          <a:p>
            <a:pPr algn="ctr">
              <a:defRPr/>
            </a:pPr>
            <a:r>
              <a:rPr lang="en-US" sz="1600" b="1" dirty="0">
                <a:solidFill>
                  <a:schemeClr val="bg1">
                    <a:lumMod val="60000"/>
                    <a:lumOff val="40000"/>
                  </a:schemeClr>
                </a:solidFill>
              </a:rPr>
              <a:t>F</a:t>
            </a:r>
            <a:r>
              <a:rPr lang="ru-RU" sz="1600" b="1" dirty="0">
                <a:solidFill>
                  <a:schemeClr val="bg1">
                    <a:lumMod val="60000"/>
                    <a:lumOff val="40000"/>
                  </a:schemeClr>
                </a:solidFill>
              </a:rPr>
              <a:t> </a:t>
            </a:r>
            <a:r>
              <a:rPr lang="en-US" sz="1600" b="1" dirty="0">
                <a:solidFill>
                  <a:schemeClr val="bg1">
                    <a:lumMod val="60000"/>
                    <a:lumOff val="40000"/>
                  </a:schemeClr>
                </a:solidFill>
              </a:rPr>
              <a:t>1</a:t>
            </a:r>
            <a:endParaRPr lang="ru-RU" sz="1600" b="1" dirty="0">
              <a:solidFill>
                <a:schemeClr val="bg1">
                  <a:lumMod val="60000"/>
                  <a:lumOff val="40000"/>
                </a:schemeClr>
              </a:solidFill>
            </a:endParaRPr>
          </a:p>
        </p:txBody>
      </p:sp>
      <p:sp>
        <p:nvSpPr>
          <p:cNvPr id="15368" name="Выноска 1 44"/>
          <p:cNvSpPr>
            <a:spLocks/>
          </p:cNvSpPr>
          <p:nvPr/>
        </p:nvSpPr>
        <p:spPr bwMode="auto">
          <a:xfrm>
            <a:off x="3563938" y="1376363"/>
            <a:ext cx="547687" cy="292100"/>
          </a:xfrm>
          <a:prstGeom prst="borderCallout1">
            <a:avLst>
              <a:gd name="adj1" fmla="val 39130"/>
              <a:gd name="adj2" fmla="val -13912"/>
              <a:gd name="adj3" fmla="val 379894"/>
              <a:gd name="adj4" fmla="val -216523"/>
            </a:avLst>
          </a:prstGeom>
          <a:solidFill>
            <a:schemeClr val="tx1"/>
          </a:solidFill>
          <a:ln w="22225" algn="ctr">
            <a:solidFill>
              <a:srgbClr val="FFFF00"/>
            </a:solidFill>
            <a:miter lim="800000"/>
            <a:headEnd/>
            <a:tailEnd type="oval" w="med" len="med"/>
          </a:ln>
        </p:spPr>
        <p:txBody>
          <a:bodyPr anchor="ctr"/>
          <a:lstStyle/>
          <a:p>
            <a:pPr algn="ctr">
              <a:defRPr/>
            </a:pPr>
            <a:r>
              <a:rPr lang="en-US" sz="1600" b="1" dirty="0">
                <a:solidFill>
                  <a:schemeClr val="bg1">
                    <a:lumMod val="60000"/>
                    <a:lumOff val="40000"/>
                  </a:schemeClr>
                </a:solidFill>
              </a:rPr>
              <a:t>F</a:t>
            </a:r>
            <a:r>
              <a:rPr lang="ru-RU" sz="1600" b="1" dirty="0">
                <a:solidFill>
                  <a:schemeClr val="bg1">
                    <a:lumMod val="60000"/>
                    <a:lumOff val="40000"/>
                  </a:schemeClr>
                </a:solidFill>
              </a:rPr>
              <a:t> 2</a:t>
            </a:r>
          </a:p>
        </p:txBody>
      </p:sp>
      <p:grpSp>
        <p:nvGrpSpPr>
          <p:cNvPr id="7" name="Группа 21"/>
          <p:cNvGrpSpPr>
            <a:grpSpLocks/>
          </p:cNvGrpSpPr>
          <p:nvPr/>
        </p:nvGrpSpPr>
        <p:grpSpPr bwMode="auto">
          <a:xfrm>
            <a:off x="4681538" y="946150"/>
            <a:ext cx="4073525" cy="3286125"/>
            <a:chOff x="4681539" y="946150"/>
            <a:chExt cx="4073524" cy="3286139"/>
          </a:xfrm>
        </p:grpSpPr>
        <p:pic>
          <p:nvPicPr>
            <p:cNvPr id="15408" name="Picture 9" descr="шлиф2"/>
            <p:cNvPicPr>
              <a:picLocks noChangeAspect="1" noChangeArrowheads="1"/>
            </p:cNvPicPr>
            <p:nvPr/>
          </p:nvPicPr>
          <p:blipFill>
            <a:blip r:embed="rId4">
              <a:lum contrast="28000"/>
              <a:extLst>
                <a:ext uri="{28A0092B-C50C-407E-A947-70E740481C1C}">
                  <a14:useLocalDpi xmlns:a14="http://schemas.microsoft.com/office/drawing/2010/main" val="0"/>
                </a:ext>
              </a:extLst>
            </a:blip>
            <a:srcRect/>
            <a:stretch>
              <a:fillRect/>
            </a:stretch>
          </p:blipFill>
          <p:spPr bwMode="auto">
            <a:xfrm>
              <a:off x="4900613" y="946150"/>
              <a:ext cx="385445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Овал 8"/>
            <p:cNvSpPr>
              <a:spLocks noChangeArrowheads="1"/>
            </p:cNvSpPr>
            <p:nvPr/>
          </p:nvSpPr>
          <p:spPr bwMode="auto">
            <a:xfrm>
              <a:off x="6726238" y="1055688"/>
              <a:ext cx="438150" cy="255588"/>
            </a:xfrm>
            <a:prstGeom prst="ellipse">
              <a:avLst/>
            </a:prstGeom>
            <a:noFill/>
            <a:ln w="22225" algn="ctr">
              <a:solidFill>
                <a:srgbClr val="FFFF00"/>
              </a:solidFill>
              <a:round/>
              <a:headEnd/>
              <a:tailEnd/>
            </a:ln>
          </p:spPr>
          <p:txBody>
            <a:bodyPr anchor="ctr"/>
            <a:lstStyle/>
            <a:p>
              <a:pPr algn="ctr">
                <a:defRPr/>
              </a:pPr>
              <a:endParaRPr lang="ru-RU">
                <a:solidFill>
                  <a:schemeClr val="lt1"/>
                </a:solidFill>
                <a:latin typeface="+mn-lt"/>
              </a:endParaRPr>
            </a:p>
          </p:txBody>
        </p:sp>
        <p:sp>
          <p:nvSpPr>
            <p:cNvPr id="10" name="Овал 9"/>
            <p:cNvSpPr>
              <a:spLocks noChangeArrowheads="1"/>
            </p:cNvSpPr>
            <p:nvPr/>
          </p:nvSpPr>
          <p:spPr bwMode="auto">
            <a:xfrm>
              <a:off x="6689726" y="2005018"/>
              <a:ext cx="438150" cy="255588"/>
            </a:xfrm>
            <a:prstGeom prst="ellipse">
              <a:avLst/>
            </a:prstGeom>
            <a:noFill/>
            <a:ln w="22225" algn="ctr">
              <a:solidFill>
                <a:srgbClr val="A8A400"/>
              </a:solidFill>
              <a:round/>
              <a:headEnd/>
              <a:tailEnd/>
            </a:ln>
          </p:spPr>
          <p:txBody>
            <a:bodyPr anchor="ctr"/>
            <a:lstStyle/>
            <a:p>
              <a:pPr algn="ctr">
                <a:defRPr/>
              </a:pPr>
              <a:endParaRPr lang="ru-RU">
                <a:solidFill>
                  <a:schemeClr val="lt1"/>
                </a:solidFill>
                <a:latin typeface="+mn-lt"/>
              </a:endParaRPr>
            </a:p>
          </p:txBody>
        </p:sp>
        <p:sp>
          <p:nvSpPr>
            <p:cNvPr id="15420" name="Выноска 1 16"/>
            <p:cNvSpPr>
              <a:spLocks/>
            </p:cNvSpPr>
            <p:nvPr/>
          </p:nvSpPr>
          <p:spPr bwMode="auto">
            <a:xfrm>
              <a:off x="4681539" y="3940188"/>
              <a:ext cx="547687" cy="292101"/>
            </a:xfrm>
            <a:prstGeom prst="borderCallout1">
              <a:avLst>
                <a:gd name="adj1" fmla="val 39130"/>
                <a:gd name="adj2" fmla="val 113912"/>
                <a:gd name="adj3" fmla="val -919565"/>
                <a:gd name="adj4" fmla="val 377972"/>
              </a:avLst>
            </a:prstGeom>
            <a:noFill/>
            <a:ln w="22225" algn="ctr">
              <a:solidFill>
                <a:srgbClr val="FFFF00"/>
              </a:solidFill>
              <a:miter lim="800000"/>
              <a:headEnd/>
              <a:tailEnd type="oval" w="med" len="med"/>
            </a:ln>
          </p:spPr>
          <p:txBody>
            <a:bodyPr anchor="ctr"/>
            <a:lstStyle/>
            <a:p>
              <a:pPr algn="ctr">
                <a:defRPr/>
              </a:pPr>
              <a:r>
                <a:rPr lang="en-US" sz="1600" b="1" dirty="0">
                  <a:solidFill>
                    <a:schemeClr val="bg1">
                      <a:lumMod val="60000"/>
                      <a:lumOff val="40000"/>
                    </a:schemeClr>
                  </a:solidFill>
                </a:rPr>
                <a:t>S 5</a:t>
              </a:r>
              <a:endParaRPr lang="ru-RU" sz="1600" b="1" dirty="0">
                <a:solidFill>
                  <a:schemeClr val="bg1">
                    <a:lumMod val="60000"/>
                    <a:lumOff val="40000"/>
                  </a:schemeClr>
                </a:solidFill>
              </a:endParaRPr>
            </a:p>
          </p:txBody>
        </p:sp>
        <p:sp>
          <p:nvSpPr>
            <p:cNvPr id="15421" name="Выноска 1 17"/>
            <p:cNvSpPr>
              <a:spLocks/>
            </p:cNvSpPr>
            <p:nvPr/>
          </p:nvSpPr>
          <p:spPr bwMode="auto">
            <a:xfrm>
              <a:off x="5411789" y="3940188"/>
              <a:ext cx="547687" cy="292101"/>
            </a:xfrm>
            <a:prstGeom prst="borderCallout1">
              <a:avLst>
                <a:gd name="adj1" fmla="val 39130"/>
                <a:gd name="adj2" fmla="val 113912"/>
                <a:gd name="adj3" fmla="val -605651"/>
                <a:gd name="adj4" fmla="val 257472"/>
              </a:avLst>
            </a:prstGeom>
            <a:noFill/>
            <a:ln w="22225" algn="ctr">
              <a:solidFill>
                <a:srgbClr val="FFFF00"/>
              </a:solidFill>
              <a:miter lim="800000"/>
              <a:headEnd/>
              <a:tailEnd type="oval" w="med" len="med"/>
            </a:ln>
          </p:spPr>
          <p:txBody>
            <a:bodyPr anchor="ctr"/>
            <a:lstStyle/>
            <a:p>
              <a:pPr algn="ctr">
                <a:defRPr/>
              </a:pPr>
              <a:r>
                <a:rPr lang="en-US" sz="1600" b="1" dirty="0">
                  <a:solidFill>
                    <a:schemeClr val="bg1">
                      <a:lumMod val="60000"/>
                      <a:lumOff val="40000"/>
                    </a:schemeClr>
                  </a:solidFill>
                </a:rPr>
                <a:t>S 4</a:t>
              </a:r>
              <a:endParaRPr lang="ru-RU" sz="1600" b="1" dirty="0">
                <a:solidFill>
                  <a:schemeClr val="bg1">
                    <a:lumMod val="60000"/>
                    <a:lumOff val="40000"/>
                  </a:schemeClr>
                </a:solidFill>
              </a:endParaRPr>
            </a:p>
          </p:txBody>
        </p:sp>
        <p:sp>
          <p:nvSpPr>
            <p:cNvPr id="21" name="Выноска 1 20"/>
            <p:cNvSpPr>
              <a:spLocks/>
            </p:cNvSpPr>
            <p:nvPr/>
          </p:nvSpPr>
          <p:spPr bwMode="auto">
            <a:xfrm>
              <a:off x="8135938" y="3933838"/>
              <a:ext cx="547687" cy="292101"/>
            </a:xfrm>
            <a:prstGeom prst="borderCallout1">
              <a:avLst>
                <a:gd name="adj1" fmla="val -22824"/>
                <a:gd name="adj2" fmla="val 41741"/>
                <a:gd name="adj3" fmla="val -192394"/>
                <a:gd name="adj4" fmla="val -9852"/>
              </a:avLst>
            </a:prstGeom>
            <a:noFill/>
            <a:ln w="22225" algn="ctr">
              <a:solidFill>
                <a:srgbClr val="FFFF00"/>
              </a:solidFill>
              <a:miter lim="800000"/>
              <a:headEnd/>
              <a:tailEnd type="oval" w="med" len="med"/>
            </a:ln>
          </p:spPr>
          <p:txBody>
            <a:bodyPr anchor="ctr"/>
            <a:lstStyle/>
            <a:p>
              <a:pPr algn="ctr">
                <a:defRPr/>
              </a:pPr>
              <a:r>
                <a:rPr lang="en-US" sz="1600" b="1" dirty="0">
                  <a:solidFill>
                    <a:schemeClr val="bg1">
                      <a:lumMod val="60000"/>
                      <a:lumOff val="40000"/>
                    </a:schemeClr>
                  </a:solidFill>
                  <a:latin typeface="+mn-lt"/>
                </a:rPr>
                <a:t>S</a:t>
              </a:r>
              <a:r>
                <a:rPr lang="ru-RU" sz="1600" b="1" dirty="0">
                  <a:solidFill>
                    <a:schemeClr val="bg1">
                      <a:lumMod val="60000"/>
                      <a:lumOff val="40000"/>
                    </a:schemeClr>
                  </a:solidFill>
                  <a:latin typeface="+mn-lt"/>
                </a:rPr>
                <a:t> </a:t>
              </a:r>
              <a:r>
                <a:rPr lang="en-US" sz="1600" b="1" dirty="0">
                  <a:solidFill>
                    <a:schemeClr val="bg1">
                      <a:lumMod val="60000"/>
                      <a:lumOff val="40000"/>
                    </a:schemeClr>
                  </a:solidFill>
                  <a:latin typeface="+mn-lt"/>
                </a:rPr>
                <a:t>1</a:t>
              </a:r>
              <a:endParaRPr lang="ru-RU" sz="1600" b="1" dirty="0">
                <a:solidFill>
                  <a:schemeClr val="bg1">
                    <a:lumMod val="60000"/>
                    <a:lumOff val="40000"/>
                  </a:schemeClr>
                </a:solidFill>
                <a:latin typeface="+mn-lt"/>
              </a:endParaRPr>
            </a:p>
          </p:txBody>
        </p:sp>
        <p:sp>
          <p:nvSpPr>
            <p:cNvPr id="15423" name="Выноска 1 39"/>
            <p:cNvSpPr>
              <a:spLocks/>
            </p:cNvSpPr>
            <p:nvPr/>
          </p:nvSpPr>
          <p:spPr bwMode="auto">
            <a:xfrm>
              <a:off x="6981825" y="3940188"/>
              <a:ext cx="547688" cy="292101"/>
            </a:xfrm>
            <a:prstGeom prst="borderCallout1">
              <a:avLst>
                <a:gd name="adj1" fmla="val -22824"/>
                <a:gd name="adj2" fmla="val 49565"/>
                <a:gd name="adj3" fmla="val -412334"/>
                <a:gd name="adj4" fmla="val 139426"/>
              </a:avLst>
            </a:prstGeom>
            <a:noFill/>
            <a:ln w="22225" algn="ctr">
              <a:solidFill>
                <a:srgbClr val="FFFF00"/>
              </a:solidFill>
              <a:miter lim="800000"/>
              <a:headEnd/>
              <a:tailEnd type="oval" w="med" len="med"/>
            </a:ln>
          </p:spPr>
          <p:txBody>
            <a:bodyPr anchor="ctr"/>
            <a:lstStyle/>
            <a:p>
              <a:pPr algn="ctr">
                <a:defRPr/>
              </a:pPr>
              <a:r>
                <a:rPr lang="en-US" sz="1600" b="1" dirty="0">
                  <a:solidFill>
                    <a:schemeClr val="bg1">
                      <a:lumMod val="60000"/>
                      <a:lumOff val="40000"/>
                    </a:schemeClr>
                  </a:solidFill>
                </a:rPr>
                <a:t>S</a:t>
              </a:r>
              <a:r>
                <a:rPr lang="ru-RU" sz="1600" b="1" dirty="0">
                  <a:solidFill>
                    <a:schemeClr val="bg1">
                      <a:lumMod val="60000"/>
                      <a:lumOff val="40000"/>
                    </a:schemeClr>
                  </a:solidFill>
                </a:rPr>
                <a:t> </a:t>
              </a:r>
              <a:r>
                <a:rPr lang="en-US" sz="1600" b="1" dirty="0">
                  <a:solidFill>
                    <a:schemeClr val="bg1">
                      <a:lumMod val="60000"/>
                      <a:lumOff val="40000"/>
                    </a:schemeClr>
                  </a:solidFill>
                </a:rPr>
                <a:t>2</a:t>
              </a:r>
              <a:endParaRPr lang="ru-RU" sz="1600" b="1" dirty="0">
                <a:solidFill>
                  <a:schemeClr val="bg1">
                    <a:lumMod val="60000"/>
                    <a:lumOff val="40000"/>
                  </a:schemeClr>
                </a:solidFill>
              </a:endParaRPr>
            </a:p>
          </p:txBody>
        </p:sp>
        <p:sp>
          <p:nvSpPr>
            <p:cNvPr id="2" name="Овал 9"/>
            <p:cNvSpPr>
              <a:spLocks noChangeArrowheads="1"/>
            </p:cNvSpPr>
            <p:nvPr/>
          </p:nvSpPr>
          <p:spPr bwMode="auto">
            <a:xfrm>
              <a:off x="7596188" y="2600332"/>
              <a:ext cx="438150" cy="255589"/>
            </a:xfrm>
            <a:prstGeom prst="ellipse">
              <a:avLst/>
            </a:prstGeom>
            <a:noFill/>
            <a:ln w="22225" algn="ctr">
              <a:solidFill>
                <a:srgbClr val="A8A400"/>
              </a:solidFill>
              <a:round/>
              <a:headEnd/>
              <a:tailEnd/>
            </a:ln>
          </p:spPr>
          <p:txBody>
            <a:bodyPr anchor="ctr"/>
            <a:lstStyle/>
            <a:p>
              <a:pPr algn="ctr">
                <a:defRPr/>
              </a:pPr>
              <a:endParaRPr lang="ru-RU">
                <a:solidFill>
                  <a:schemeClr val="lt1"/>
                </a:solidFill>
                <a:latin typeface="+mn-lt"/>
              </a:endParaRPr>
            </a:p>
          </p:txBody>
        </p:sp>
        <p:sp>
          <p:nvSpPr>
            <p:cNvPr id="3" name="Овал 9"/>
            <p:cNvSpPr>
              <a:spLocks noChangeArrowheads="1"/>
            </p:cNvSpPr>
            <p:nvPr/>
          </p:nvSpPr>
          <p:spPr bwMode="auto">
            <a:xfrm>
              <a:off x="7812088" y="3176598"/>
              <a:ext cx="438150" cy="255588"/>
            </a:xfrm>
            <a:prstGeom prst="ellipse">
              <a:avLst/>
            </a:prstGeom>
            <a:noFill/>
            <a:ln w="22225" algn="ctr">
              <a:solidFill>
                <a:srgbClr val="A8A400"/>
              </a:solidFill>
              <a:round/>
              <a:headEnd/>
              <a:tailEnd/>
            </a:ln>
          </p:spPr>
          <p:txBody>
            <a:bodyPr anchor="ctr"/>
            <a:lstStyle/>
            <a:p>
              <a:pPr algn="ctr">
                <a:defRPr/>
              </a:pPr>
              <a:endParaRPr lang="ru-RU">
                <a:solidFill>
                  <a:schemeClr val="lt1"/>
                </a:solidFill>
                <a:latin typeface="+mn-lt"/>
              </a:endParaRPr>
            </a:p>
          </p:txBody>
        </p:sp>
        <p:sp>
          <p:nvSpPr>
            <p:cNvPr id="6" name="Овал 9"/>
            <p:cNvSpPr>
              <a:spLocks noChangeArrowheads="1"/>
            </p:cNvSpPr>
            <p:nvPr/>
          </p:nvSpPr>
          <p:spPr bwMode="auto">
            <a:xfrm>
              <a:off x="7559675" y="1844679"/>
              <a:ext cx="438150" cy="255589"/>
            </a:xfrm>
            <a:prstGeom prst="ellipse">
              <a:avLst/>
            </a:prstGeom>
            <a:noFill/>
            <a:ln w="22225" algn="ctr">
              <a:solidFill>
                <a:srgbClr val="A8A400"/>
              </a:solidFill>
              <a:round/>
              <a:headEnd/>
              <a:tailEnd/>
            </a:ln>
          </p:spPr>
          <p:txBody>
            <a:bodyPr anchor="ctr"/>
            <a:lstStyle/>
            <a:p>
              <a:pPr algn="ctr">
                <a:defRPr/>
              </a:pPr>
              <a:endParaRPr lang="ru-RU">
                <a:solidFill>
                  <a:schemeClr val="lt1"/>
                </a:solidFill>
                <a:latin typeface="+mn-lt"/>
              </a:endParaRPr>
            </a:p>
          </p:txBody>
        </p:sp>
        <p:sp>
          <p:nvSpPr>
            <p:cNvPr id="15427" name="Выноска 1 17"/>
            <p:cNvSpPr>
              <a:spLocks/>
            </p:cNvSpPr>
            <p:nvPr/>
          </p:nvSpPr>
          <p:spPr bwMode="auto">
            <a:xfrm>
              <a:off x="6142039" y="3940188"/>
              <a:ext cx="547687" cy="292101"/>
            </a:xfrm>
            <a:prstGeom prst="borderCallout1">
              <a:avLst>
                <a:gd name="adj1" fmla="val 39130"/>
                <a:gd name="adj2" fmla="val 113912"/>
                <a:gd name="adj3" fmla="val -657065"/>
                <a:gd name="adj4" fmla="val 262225"/>
              </a:avLst>
            </a:prstGeom>
            <a:noFill/>
            <a:ln w="22225" algn="ctr">
              <a:solidFill>
                <a:srgbClr val="FFFF00"/>
              </a:solidFill>
              <a:miter lim="800000"/>
              <a:headEnd/>
              <a:tailEnd type="oval" w="med" len="med"/>
            </a:ln>
          </p:spPr>
          <p:txBody>
            <a:bodyPr anchor="ctr"/>
            <a:lstStyle/>
            <a:p>
              <a:pPr algn="ctr">
                <a:defRPr/>
              </a:pPr>
              <a:r>
                <a:rPr lang="en-US" sz="1600" b="1" dirty="0">
                  <a:solidFill>
                    <a:schemeClr val="bg1">
                      <a:lumMod val="60000"/>
                      <a:lumOff val="40000"/>
                    </a:schemeClr>
                  </a:solidFill>
                </a:rPr>
                <a:t>S 3</a:t>
              </a:r>
              <a:endParaRPr lang="ru-RU" sz="1600" b="1" dirty="0">
                <a:solidFill>
                  <a:schemeClr val="bg1">
                    <a:lumMod val="60000"/>
                    <a:lumOff val="40000"/>
                  </a:schemeClr>
                </a:solidFill>
              </a:endParaRPr>
            </a:p>
          </p:txBody>
        </p:sp>
      </p:grpSp>
      <p:graphicFrame>
        <p:nvGraphicFramePr>
          <p:cNvPr id="376907" name="Group 75"/>
          <p:cNvGraphicFramePr>
            <a:graphicFrameLocks noGrp="1"/>
          </p:cNvGraphicFramePr>
          <p:nvPr/>
        </p:nvGraphicFramePr>
        <p:xfrm>
          <a:off x="300038" y="4268788"/>
          <a:ext cx="4381500" cy="2163762"/>
        </p:xfrm>
        <a:graphic>
          <a:graphicData uri="http://schemas.openxmlformats.org/drawingml/2006/table">
            <a:tbl>
              <a:tblPr/>
              <a:tblGrid>
                <a:gridCol w="757062"/>
                <a:gridCol w="3624438"/>
              </a:tblGrid>
              <a:tr h="4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outerShdw blurRad="38100" dist="38100" dir="2700000" algn="tl">
                              <a:srgbClr val="FFFFFF"/>
                            </a:outerShdw>
                          </a:effectLst>
                          <a:latin typeface="Arial" charset="0"/>
                          <a:cs typeface="Times New Roman" pitchFamily="18" charset="0"/>
                        </a:rPr>
                        <a:t>Sample</a:t>
                      </a:r>
                      <a:endParaRPr kumimoji="0" lang="ru-RU" sz="1000" b="0"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outerShdw blurRad="38100" dist="38100" dir="2700000" algn="tl">
                              <a:srgbClr val="FFFFFF"/>
                            </a:outerShdw>
                          </a:effectLst>
                          <a:latin typeface="Arial" charset="0"/>
                          <a:cs typeface="Times New Roman" pitchFamily="18" charset="0"/>
                        </a:rPr>
                        <a:t>Phase composition</a:t>
                      </a:r>
                      <a:endParaRPr kumimoji="0" lang="ru-RU" sz="1000" b="0"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F 1</a:t>
                      </a:r>
                      <a:endParaRPr kumimoji="0" lang="ru-RU" sz="1000" b="0" i="0" u="none" strike="noStrike" cap="none" normalizeH="0" baseline="0" dirty="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U</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0.95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Zr</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0,05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O</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 </a:t>
                      </a:r>
                      <a:r>
                        <a:rPr kumimoji="0" lang="kk-KZ" sz="1000" b="0" i="1" u="none" strike="noStrike" cap="none" normalizeH="0" baseline="0" dirty="0" smtClean="0">
                          <a:ln>
                            <a:noFill/>
                          </a:ln>
                          <a:solidFill>
                            <a:schemeClr val="bg1">
                              <a:lumMod val="75000"/>
                            </a:schemeClr>
                          </a:solidFill>
                          <a:effectLst/>
                          <a:latin typeface="Arial" charset="0"/>
                          <a:cs typeface="Times New Roman" pitchFamily="18" charset="0"/>
                        </a:rPr>
                        <a:t>ZrO</a:t>
                      </a:r>
                      <a:r>
                        <a:rPr kumimoji="0" lang="kk-KZ" sz="1000" b="0" i="1"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1" u="none" strike="noStrike" cap="none" normalizeH="0" baseline="30000" dirty="0" err="1" smtClean="0">
                          <a:ln>
                            <a:noFill/>
                          </a:ln>
                          <a:solidFill>
                            <a:schemeClr val="bg1">
                              <a:lumMod val="75000"/>
                            </a:schemeClr>
                          </a:solidFill>
                          <a:effectLst/>
                          <a:latin typeface="Arial" charset="0"/>
                          <a:cs typeface="Times New Roman" pitchFamily="18" charset="0"/>
                        </a:rPr>
                        <a:t>tetr</a:t>
                      </a:r>
                      <a:r>
                        <a:rPr kumimoji="0" lang="kk-KZ" sz="1000" b="0" i="1" u="none" strike="noStrike" cap="none" normalizeH="0" baseline="0" dirty="0" smtClean="0">
                          <a:ln>
                            <a:noFill/>
                          </a:ln>
                          <a:solidFill>
                            <a:schemeClr val="bg1">
                              <a:lumMod val="75000"/>
                            </a:schemeClr>
                          </a:solidFill>
                          <a:effectLst/>
                          <a:latin typeface="Arial" charset="0"/>
                          <a:cs typeface="Times New Roman" pitchFamily="18" charset="0"/>
                        </a:rPr>
                        <a:t>; ZrO</a:t>
                      </a:r>
                      <a:r>
                        <a:rPr kumimoji="0" lang="kk-KZ" sz="1000" b="0" i="1"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1" u="none" strike="noStrike" cap="none" normalizeH="0" baseline="30000" dirty="0" err="1" smtClean="0">
                          <a:ln>
                            <a:noFill/>
                          </a:ln>
                          <a:solidFill>
                            <a:schemeClr val="bg1">
                              <a:lumMod val="75000"/>
                            </a:schemeClr>
                          </a:solidFill>
                          <a:effectLst/>
                          <a:latin typeface="Arial" charset="0"/>
                          <a:cs typeface="Times New Roman" pitchFamily="18" charset="0"/>
                        </a:rPr>
                        <a:t>mcl</a:t>
                      </a:r>
                      <a:r>
                        <a:rPr kumimoji="0" lang="en-US" sz="1000" b="0" i="1" u="none" strike="noStrike" cap="none" normalizeH="0" baseline="0" dirty="0" smtClean="0">
                          <a:ln>
                            <a:noFill/>
                          </a:ln>
                          <a:solidFill>
                            <a:schemeClr val="bg1">
                              <a:lumMod val="75000"/>
                            </a:schemeClr>
                          </a:solidFill>
                          <a:effectLst/>
                          <a:latin typeface="Arial" charset="0"/>
                          <a:cs typeface="Times New Roman" pitchFamily="18" charset="0"/>
                        </a:rPr>
                        <a:t>; (</a:t>
                      </a:r>
                      <a:r>
                        <a:rPr kumimoji="0" lang="en-US" sz="1000" b="0" i="1" u="none" strike="noStrike" cap="none" normalizeH="0" baseline="0" dirty="0" err="1" smtClean="0">
                          <a:ln>
                            <a:noFill/>
                          </a:ln>
                          <a:solidFill>
                            <a:schemeClr val="bg1">
                              <a:lumMod val="75000"/>
                            </a:schemeClr>
                          </a:solidFill>
                          <a:effectLst/>
                          <a:latin typeface="Arial" charset="0"/>
                          <a:cs typeface="Times New Roman" pitchFamily="18" charset="0"/>
                        </a:rPr>
                        <a:t>U,Zr</a:t>
                      </a:r>
                      <a:r>
                        <a:rPr kumimoji="0" lang="en-US" sz="1000" b="0" i="1" u="none" strike="noStrike" cap="none" normalizeH="0" baseline="0" dirty="0" smtClean="0">
                          <a:ln>
                            <a:noFill/>
                          </a:ln>
                          <a:solidFill>
                            <a:schemeClr val="bg1">
                              <a:lumMod val="75000"/>
                            </a:schemeClr>
                          </a:solidFill>
                          <a:effectLst/>
                          <a:latin typeface="Arial" charset="0"/>
                          <a:cs typeface="Times New Roman" pitchFamily="18" charset="0"/>
                        </a:rPr>
                        <a:t>)(C,O)</a:t>
                      </a:r>
                      <a:r>
                        <a:rPr kumimoji="0" lang="en-US" sz="1000" b="0" i="1" u="none" strike="noStrike" cap="none" normalizeH="0" baseline="-25000" dirty="0" smtClean="0">
                          <a:ln>
                            <a:noFill/>
                          </a:ln>
                          <a:solidFill>
                            <a:schemeClr val="bg1">
                              <a:lumMod val="75000"/>
                            </a:schemeClr>
                          </a:solidFill>
                          <a:effectLst/>
                          <a:latin typeface="Arial" charset="0"/>
                          <a:cs typeface="Times New Roman" pitchFamily="18" charset="0"/>
                        </a:rPr>
                        <a:t>1-x</a:t>
                      </a:r>
                      <a:r>
                        <a:rPr kumimoji="0" lang="en-US" sz="1000" b="0" i="1" u="none" strike="noStrike" cap="none" normalizeH="0" baseline="0" dirty="0" smtClean="0">
                          <a:ln>
                            <a:noFill/>
                          </a:ln>
                          <a:solidFill>
                            <a:schemeClr val="bg1">
                              <a:lumMod val="75000"/>
                            </a:schemeClr>
                          </a:solidFill>
                          <a:effectLst/>
                          <a:latin typeface="Arial" charset="0"/>
                          <a:cs typeface="Times New Roman" pitchFamily="18" charset="0"/>
                        </a:rPr>
                        <a:t> </a:t>
                      </a:r>
                      <a:endParaRPr kumimoji="0" lang="ru-RU" sz="1000" b="0" i="0" u="none" strike="noStrike" cap="none" normalizeH="0" baseline="0" dirty="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lumMod val="75000"/>
                            </a:schemeClr>
                          </a:solidFill>
                          <a:effectLst/>
                          <a:latin typeface="Arial" charset="0"/>
                          <a:cs typeface="Times New Roman" pitchFamily="18" charset="0"/>
                        </a:rPr>
                        <a:t>F 2</a:t>
                      </a:r>
                      <a:endParaRPr kumimoji="0" lang="ru-RU" sz="1000" b="0" i="0" u="none" strike="noStrike" cap="none" normalizeH="0" baseline="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U</a:t>
                      </a:r>
                      <a:r>
                        <a:rPr kumimoji="0" lang="ru-RU" sz="1000" b="0" i="0" u="none" strike="noStrike" cap="none" normalizeH="0" baseline="-25000" dirty="0" smtClean="0">
                          <a:ln>
                            <a:noFill/>
                          </a:ln>
                          <a:solidFill>
                            <a:schemeClr val="bg1">
                              <a:lumMod val="75000"/>
                            </a:schemeClr>
                          </a:solidFill>
                          <a:effectLst/>
                          <a:latin typeface="Arial" charset="0"/>
                          <a:cs typeface="Times New Roman" pitchFamily="18" charset="0"/>
                        </a:rPr>
                        <a:t>0.95</a:t>
                      </a:r>
                      <a:r>
                        <a:rPr kumimoji="0" lang="en-US" sz="1000" b="0" i="0" u="none" strike="noStrike" cap="none" normalizeH="0" baseline="0" dirty="0" err="1" smtClean="0">
                          <a:ln>
                            <a:noFill/>
                          </a:ln>
                          <a:solidFill>
                            <a:schemeClr val="bg1">
                              <a:lumMod val="75000"/>
                            </a:schemeClr>
                          </a:solidFill>
                          <a:effectLst/>
                          <a:latin typeface="Arial" charset="0"/>
                          <a:cs typeface="Times New Roman" pitchFamily="18" charset="0"/>
                        </a:rPr>
                        <a:t>Zr</a:t>
                      </a:r>
                      <a:r>
                        <a:rPr kumimoji="0" lang="ru-RU" sz="1000" b="0" i="0" u="none" strike="noStrike" cap="none" normalizeH="0" baseline="-25000" dirty="0" smtClean="0">
                          <a:ln>
                            <a:noFill/>
                          </a:ln>
                          <a:solidFill>
                            <a:schemeClr val="bg1">
                              <a:lumMod val="75000"/>
                            </a:schemeClr>
                          </a:solidFill>
                          <a:effectLst/>
                          <a:latin typeface="Arial" charset="0"/>
                          <a:cs typeface="Times New Roman" pitchFamily="18" charset="0"/>
                        </a:rPr>
                        <a:t>0,05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O</a:t>
                      </a:r>
                      <a:r>
                        <a:rPr kumimoji="0" lang="ru-RU"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ru-RU" sz="1000" b="0" i="0" u="none" strike="noStrike" cap="none" normalizeH="0" baseline="0" dirty="0" smtClean="0">
                          <a:ln>
                            <a:noFill/>
                          </a:ln>
                          <a:solidFill>
                            <a:schemeClr val="bg1">
                              <a:lumMod val="75000"/>
                            </a:schemeClr>
                          </a:solidFill>
                          <a:effectLst/>
                          <a:latin typeface="Arial" charset="0"/>
                          <a:cs typeface="Times New Roman" pitchFamily="18" charset="0"/>
                        </a:rPr>
                        <a:t>; </a:t>
                      </a:r>
                      <a:r>
                        <a:rPr kumimoji="0" lang="en-US" sz="1000" b="0" i="1" u="none" strike="noStrike" cap="none" normalizeH="0" baseline="0" dirty="0" err="1" smtClean="0">
                          <a:ln>
                            <a:noFill/>
                          </a:ln>
                          <a:solidFill>
                            <a:schemeClr val="bg1">
                              <a:lumMod val="75000"/>
                            </a:schemeClr>
                          </a:solidFill>
                          <a:effectLst/>
                          <a:latin typeface="Arial" charset="0"/>
                          <a:cs typeface="Times New Roman" pitchFamily="18" charset="0"/>
                        </a:rPr>
                        <a:t>ZrO</a:t>
                      </a:r>
                      <a:r>
                        <a:rPr kumimoji="0" lang="ru-RU" sz="1000" b="0" i="1"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1" u="none" strike="noStrike" cap="none" normalizeH="0" baseline="30000" dirty="0" err="1" smtClean="0">
                          <a:ln>
                            <a:noFill/>
                          </a:ln>
                          <a:solidFill>
                            <a:schemeClr val="bg1">
                              <a:lumMod val="75000"/>
                            </a:schemeClr>
                          </a:solidFill>
                          <a:effectLst/>
                          <a:latin typeface="Arial" charset="0"/>
                          <a:cs typeface="Times New Roman" pitchFamily="18" charset="0"/>
                        </a:rPr>
                        <a:t>tetr</a:t>
                      </a:r>
                      <a:r>
                        <a:rPr kumimoji="0" lang="ru-RU" sz="1000" b="0" i="1" u="none" strike="noStrike" cap="none" normalizeH="0" baseline="0" dirty="0" smtClean="0">
                          <a:ln>
                            <a:noFill/>
                          </a:ln>
                          <a:solidFill>
                            <a:schemeClr val="bg1">
                              <a:lumMod val="75000"/>
                            </a:schemeClr>
                          </a:solidFill>
                          <a:effectLst/>
                          <a:latin typeface="Arial" charset="0"/>
                          <a:cs typeface="Times New Roman" pitchFamily="18" charset="0"/>
                        </a:rPr>
                        <a:t>; </a:t>
                      </a:r>
                      <a:r>
                        <a:rPr kumimoji="0" lang="en-US" sz="1000" b="0" i="1" u="none" strike="noStrike" cap="none" normalizeH="0" baseline="0" dirty="0" err="1" smtClean="0">
                          <a:ln>
                            <a:noFill/>
                          </a:ln>
                          <a:solidFill>
                            <a:schemeClr val="bg1">
                              <a:lumMod val="75000"/>
                            </a:schemeClr>
                          </a:solidFill>
                          <a:effectLst/>
                          <a:latin typeface="Arial" charset="0"/>
                          <a:cs typeface="Times New Roman" pitchFamily="18" charset="0"/>
                        </a:rPr>
                        <a:t>ZrO</a:t>
                      </a:r>
                      <a:r>
                        <a:rPr kumimoji="0" lang="ru-RU" sz="1000" b="0" i="1"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1" u="none" strike="noStrike" cap="none" normalizeH="0" baseline="30000" dirty="0" err="1" smtClean="0">
                          <a:ln>
                            <a:noFill/>
                          </a:ln>
                          <a:solidFill>
                            <a:schemeClr val="bg1">
                              <a:lumMod val="75000"/>
                            </a:schemeClr>
                          </a:solidFill>
                          <a:effectLst/>
                          <a:latin typeface="Arial" charset="0"/>
                          <a:cs typeface="Times New Roman" pitchFamily="18" charset="0"/>
                        </a:rPr>
                        <a:t>mcl</a:t>
                      </a:r>
                      <a:r>
                        <a:rPr kumimoji="0" lang="ru-RU" sz="1000" b="0" i="1" u="none" strike="noStrike" cap="none" normalizeH="0" baseline="0" dirty="0" smtClean="0">
                          <a:ln>
                            <a:noFill/>
                          </a:ln>
                          <a:solidFill>
                            <a:schemeClr val="bg1">
                              <a:lumMod val="75000"/>
                            </a:schemeClr>
                          </a:solidFill>
                          <a:effectLst/>
                          <a:latin typeface="Arial" charset="0"/>
                          <a:cs typeface="Times New Roman" pitchFamily="18" charset="0"/>
                        </a:rPr>
                        <a:t>; (</a:t>
                      </a:r>
                      <a:r>
                        <a:rPr kumimoji="0" lang="en-US" sz="1000" b="0" i="1" u="none" strike="noStrike" cap="none" normalizeH="0" baseline="0" dirty="0" smtClean="0">
                          <a:ln>
                            <a:noFill/>
                          </a:ln>
                          <a:solidFill>
                            <a:schemeClr val="bg1">
                              <a:lumMod val="75000"/>
                            </a:schemeClr>
                          </a:solidFill>
                          <a:effectLst/>
                          <a:latin typeface="Arial" charset="0"/>
                          <a:cs typeface="Times New Roman" pitchFamily="18" charset="0"/>
                        </a:rPr>
                        <a:t>U</a:t>
                      </a:r>
                      <a:r>
                        <a:rPr kumimoji="0" lang="ru-RU" sz="1000" b="0" i="1" u="none" strike="noStrike" cap="none" normalizeH="0" baseline="0" dirty="0" smtClean="0">
                          <a:ln>
                            <a:noFill/>
                          </a:ln>
                          <a:solidFill>
                            <a:schemeClr val="bg1">
                              <a:lumMod val="75000"/>
                            </a:schemeClr>
                          </a:solidFill>
                          <a:effectLst/>
                          <a:latin typeface="Arial" charset="0"/>
                          <a:cs typeface="Times New Roman" pitchFamily="18" charset="0"/>
                        </a:rPr>
                        <a:t>,</a:t>
                      </a:r>
                      <a:r>
                        <a:rPr kumimoji="0" lang="en-US" sz="1000" b="0" i="1" u="none" strike="noStrike" cap="none" normalizeH="0" baseline="0" dirty="0" err="1" smtClean="0">
                          <a:ln>
                            <a:noFill/>
                          </a:ln>
                          <a:solidFill>
                            <a:schemeClr val="bg1">
                              <a:lumMod val="75000"/>
                            </a:schemeClr>
                          </a:solidFill>
                          <a:effectLst/>
                          <a:latin typeface="Arial" charset="0"/>
                          <a:cs typeface="Times New Roman" pitchFamily="18" charset="0"/>
                        </a:rPr>
                        <a:t>Zr</a:t>
                      </a:r>
                      <a:r>
                        <a:rPr kumimoji="0" lang="ru-RU" sz="1000" b="0" i="1" u="none" strike="noStrike" cap="none" normalizeH="0" baseline="0" dirty="0" smtClean="0">
                          <a:ln>
                            <a:noFill/>
                          </a:ln>
                          <a:solidFill>
                            <a:schemeClr val="bg1">
                              <a:lumMod val="75000"/>
                            </a:schemeClr>
                          </a:solidFill>
                          <a:effectLst/>
                          <a:latin typeface="Arial" charset="0"/>
                          <a:cs typeface="Times New Roman" pitchFamily="18" charset="0"/>
                        </a:rPr>
                        <a:t>)(</a:t>
                      </a:r>
                      <a:r>
                        <a:rPr kumimoji="0" lang="en-US" sz="1000" b="0" i="1" u="none" strike="noStrike" cap="none" normalizeH="0" baseline="0" dirty="0" smtClean="0">
                          <a:ln>
                            <a:noFill/>
                          </a:ln>
                          <a:solidFill>
                            <a:schemeClr val="bg1">
                              <a:lumMod val="75000"/>
                            </a:schemeClr>
                          </a:solidFill>
                          <a:effectLst/>
                          <a:latin typeface="Arial" charset="0"/>
                          <a:cs typeface="Times New Roman" pitchFamily="18" charset="0"/>
                        </a:rPr>
                        <a:t>C</a:t>
                      </a:r>
                      <a:r>
                        <a:rPr kumimoji="0" lang="ru-RU" sz="1000" b="0" i="1" u="none" strike="noStrike" cap="none" normalizeH="0" baseline="0" dirty="0" smtClean="0">
                          <a:ln>
                            <a:noFill/>
                          </a:ln>
                          <a:solidFill>
                            <a:schemeClr val="bg1">
                              <a:lumMod val="75000"/>
                            </a:schemeClr>
                          </a:solidFill>
                          <a:effectLst/>
                          <a:latin typeface="Arial" charset="0"/>
                          <a:cs typeface="Times New Roman" pitchFamily="18" charset="0"/>
                        </a:rPr>
                        <a:t>,</a:t>
                      </a:r>
                      <a:r>
                        <a:rPr kumimoji="0" lang="en-US" sz="1000" b="0" i="1" u="none" strike="noStrike" cap="none" normalizeH="0" baseline="0" dirty="0" smtClean="0">
                          <a:ln>
                            <a:noFill/>
                          </a:ln>
                          <a:solidFill>
                            <a:schemeClr val="bg1">
                              <a:lumMod val="75000"/>
                            </a:schemeClr>
                          </a:solidFill>
                          <a:effectLst/>
                          <a:latin typeface="Arial" charset="0"/>
                          <a:cs typeface="Times New Roman" pitchFamily="18" charset="0"/>
                        </a:rPr>
                        <a:t>O</a:t>
                      </a:r>
                      <a:r>
                        <a:rPr kumimoji="0" lang="ru-RU" sz="1000" b="0" i="1" u="none" strike="noStrike" cap="none" normalizeH="0" baseline="0" dirty="0" smtClean="0">
                          <a:ln>
                            <a:noFill/>
                          </a:ln>
                          <a:solidFill>
                            <a:schemeClr val="bg1">
                              <a:lumMod val="75000"/>
                            </a:schemeClr>
                          </a:solidFill>
                          <a:effectLst/>
                          <a:latin typeface="Arial" charset="0"/>
                          <a:cs typeface="Times New Roman" pitchFamily="18" charset="0"/>
                        </a:rPr>
                        <a:t>)</a:t>
                      </a:r>
                      <a:r>
                        <a:rPr kumimoji="0" lang="ru-RU" sz="1000" b="0" i="1" u="none" strike="noStrike" cap="none" normalizeH="0" baseline="-25000" dirty="0" smtClean="0">
                          <a:ln>
                            <a:noFill/>
                          </a:ln>
                          <a:solidFill>
                            <a:schemeClr val="bg1">
                              <a:lumMod val="75000"/>
                            </a:schemeClr>
                          </a:solidFill>
                          <a:effectLst/>
                          <a:latin typeface="Arial" charset="0"/>
                          <a:cs typeface="Times New Roman" pitchFamily="18" charset="0"/>
                        </a:rPr>
                        <a:t>1-</a:t>
                      </a:r>
                      <a:r>
                        <a:rPr kumimoji="0" lang="en-US" sz="1000" b="0" i="1" u="none" strike="noStrike" cap="none" normalizeH="0" baseline="-25000" dirty="0" smtClean="0">
                          <a:ln>
                            <a:noFill/>
                          </a:ln>
                          <a:solidFill>
                            <a:schemeClr val="bg1">
                              <a:lumMod val="75000"/>
                            </a:schemeClr>
                          </a:solidFill>
                          <a:effectLst/>
                          <a:latin typeface="Arial" charset="0"/>
                          <a:cs typeface="Times New Roman" pitchFamily="18" charset="0"/>
                        </a:rPr>
                        <a:t>x</a:t>
                      </a:r>
                      <a:endParaRPr kumimoji="0" lang="ru-RU" sz="1000" b="0" i="0" u="none" strike="noStrike" cap="none" normalizeH="0" baseline="0" dirty="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lumMod val="75000"/>
                            </a:schemeClr>
                          </a:solidFill>
                          <a:effectLst/>
                          <a:latin typeface="Arial" charset="0"/>
                          <a:cs typeface="Times New Roman" pitchFamily="18" charset="0"/>
                        </a:rPr>
                        <a:t>S 1</a:t>
                      </a:r>
                      <a:endParaRPr kumimoji="0" lang="ru-RU" sz="1000" b="0" i="0" u="none" strike="noStrike" cap="none" normalizeH="0" baseline="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U</a:t>
                      </a:r>
                      <a:r>
                        <a:rPr kumimoji="0" lang="ru-RU" sz="1000" b="0" i="0" u="none" strike="noStrike" cap="none" normalizeH="0" baseline="-25000" dirty="0" smtClean="0">
                          <a:ln>
                            <a:noFill/>
                          </a:ln>
                          <a:solidFill>
                            <a:schemeClr val="bg1">
                              <a:lumMod val="75000"/>
                            </a:schemeClr>
                          </a:solidFill>
                          <a:effectLst/>
                          <a:latin typeface="Arial" charset="0"/>
                          <a:cs typeface="Times New Roman" pitchFamily="18" charset="0"/>
                        </a:rPr>
                        <a:t>~0.97</a:t>
                      </a:r>
                      <a:r>
                        <a:rPr kumimoji="0" lang="en-US" sz="1000" b="0" i="0" u="none" strike="noStrike" cap="none" normalizeH="0" baseline="0" dirty="0" err="1" smtClean="0">
                          <a:ln>
                            <a:noFill/>
                          </a:ln>
                          <a:solidFill>
                            <a:schemeClr val="bg1">
                              <a:lumMod val="75000"/>
                            </a:schemeClr>
                          </a:solidFill>
                          <a:effectLst/>
                          <a:latin typeface="Arial" charset="0"/>
                          <a:cs typeface="Times New Roman" pitchFamily="18" charset="0"/>
                        </a:rPr>
                        <a:t>Zr</a:t>
                      </a:r>
                      <a:r>
                        <a:rPr kumimoji="0" lang="ru-RU" sz="1000" b="0" i="0" u="none" strike="noStrike" cap="none" normalizeH="0" baseline="-25000" dirty="0" smtClean="0">
                          <a:ln>
                            <a:noFill/>
                          </a:ln>
                          <a:solidFill>
                            <a:schemeClr val="bg1">
                              <a:lumMod val="75000"/>
                            </a:schemeClr>
                          </a:solidFill>
                          <a:effectLst/>
                          <a:latin typeface="Arial" charset="0"/>
                          <a:cs typeface="Times New Roman" pitchFamily="18" charset="0"/>
                        </a:rPr>
                        <a:t>~0,03</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O</a:t>
                      </a:r>
                      <a:r>
                        <a:rPr kumimoji="0" lang="ru-RU"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ru-RU" sz="1000" b="0" i="0" u="none" strike="noStrike" cap="none" normalizeH="0" baseline="0" dirty="0" smtClean="0">
                          <a:ln>
                            <a:noFill/>
                          </a:ln>
                          <a:solidFill>
                            <a:schemeClr val="bg1">
                              <a:lumMod val="75000"/>
                            </a:schemeClr>
                          </a:solidFill>
                          <a:effectLst/>
                          <a:latin typeface="Arial" charset="0"/>
                          <a:cs typeface="Times New Roman" pitchFamily="18" charset="0"/>
                        </a:rPr>
                        <a:t>; </a:t>
                      </a:r>
                      <a:r>
                        <a:rPr kumimoji="0" lang="kk-KZ" sz="1000" b="0" i="0" u="none" strike="noStrike" cap="none" normalizeH="0" baseline="0" dirty="0" smtClean="0">
                          <a:ln>
                            <a:noFill/>
                          </a:ln>
                          <a:solidFill>
                            <a:schemeClr val="bg1">
                              <a:lumMod val="75000"/>
                            </a:schemeClr>
                          </a:solidFill>
                          <a:effectLst/>
                          <a:latin typeface="Arial" charset="0"/>
                          <a:cs typeface="Times New Roman" pitchFamily="18" charset="0"/>
                        </a:rPr>
                        <a:t>U</a:t>
                      </a:r>
                      <a:r>
                        <a:rPr kumimoji="0" lang="kk-KZ" sz="1000" b="0" i="0" u="none" strike="noStrike" cap="none" normalizeH="0" baseline="-25000" dirty="0" smtClean="0">
                          <a:ln>
                            <a:noFill/>
                          </a:ln>
                          <a:solidFill>
                            <a:schemeClr val="bg1">
                              <a:lumMod val="75000"/>
                            </a:schemeClr>
                          </a:solidFill>
                          <a:effectLst/>
                          <a:latin typeface="Arial" charset="0"/>
                          <a:cs typeface="Times New Roman" pitchFamily="18" charset="0"/>
                        </a:rPr>
                        <a:t>6</a:t>
                      </a:r>
                      <a:r>
                        <a:rPr kumimoji="0" lang="kk-KZ" sz="1000" b="0" i="0" u="none" strike="noStrike" cap="none" normalizeH="0" baseline="0" dirty="0" smtClean="0">
                          <a:ln>
                            <a:noFill/>
                          </a:ln>
                          <a:solidFill>
                            <a:schemeClr val="bg1">
                              <a:lumMod val="75000"/>
                            </a:schemeClr>
                          </a:solidFill>
                          <a:effectLst/>
                          <a:latin typeface="Arial" charset="0"/>
                          <a:cs typeface="Times New Roman" pitchFamily="18" charset="0"/>
                        </a:rPr>
                        <a:t>Fe</a:t>
                      </a:r>
                      <a:r>
                        <a:rPr kumimoji="0" lang="ru-RU" sz="1000" b="0" i="0" u="none" strike="noStrike" cap="none" normalizeH="0" baseline="0" dirty="0" smtClean="0">
                          <a:ln>
                            <a:noFill/>
                          </a:ln>
                          <a:solidFill>
                            <a:schemeClr val="bg1">
                              <a:lumMod val="75000"/>
                            </a:schemeClr>
                          </a:solidFill>
                          <a:effectLst/>
                          <a:latin typeface="Arial" charset="0"/>
                          <a:cs typeface="Times New Roman" pitchFamily="18" charset="0"/>
                        </a:rPr>
                        <a:t>(?)</a:t>
                      </a:r>
                      <a:r>
                        <a:rPr kumimoji="0" lang="kk-KZ" sz="1000" b="0" i="0" u="none" strike="noStrike" cap="none" normalizeH="0" baseline="0" dirty="0" smtClean="0">
                          <a:ln>
                            <a:noFill/>
                          </a:ln>
                          <a:solidFill>
                            <a:schemeClr val="bg1">
                              <a:lumMod val="75000"/>
                            </a:schemeClr>
                          </a:solidFill>
                          <a:effectLst/>
                          <a:latin typeface="Arial" charset="0"/>
                          <a:cs typeface="Times New Roman" pitchFamily="18" charset="0"/>
                        </a:rPr>
                        <a:t>; </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α</a:t>
                      </a:r>
                      <a:r>
                        <a:rPr kumimoji="0" lang="kk-KZ" sz="1000" b="0" i="0" u="none" strike="noStrike" cap="none" normalizeH="0" baseline="0" dirty="0" smtClean="0">
                          <a:ln>
                            <a:noFill/>
                          </a:ln>
                          <a:solidFill>
                            <a:schemeClr val="bg1">
                              <a:lumMod val="75000"/>
                            </a:schemeClr>
                          </a:solidFill>
                          <a:effectLst/>
                          <a:latin typeface="Arial" charset="0"/>
                          <a:cs typeface="Times New Roman" pitchFamily="18" charset="0"/>
                        </a:rPr>
                        <a:t>-(U,Zr); </a:t>
                      </a:r>
                      <a:r>
                        <a:rPr kumimoji="0" lang="kk-KZ" sz="1000" b="0" i="1" u="none" strike="noStrike" cap="none" normalizeH="0" baseline="0" dirty="0" smtClean="0">
                          <a:ln>
                            <a:noFill/>
                          </a:ln>
                          <a:solidFill>
                            <a:schemeClr val="bg1">
                              <a:lumMod val="75000"/>
                            </a:schemeClr>
                          </a:solidFill>
                          <a:effectLst/>
                          <a:latin typeface="Arial" charset="0"/>
                          <a:cs typeface="Times New Roman" pitchFamily="18" charset="0"/>
                        </a:rPr>
                        <a:t>(U,Zr)Fe</a:t>
                      </a:r>
                      <a:r>
                        <a:rPr kumimoji="0" lang="kk-KZ" sz="1000" b="0" i="1" u="none" strike="noStrike" cap="none" normalizeH="0" baseline="-25000" dirty="0" smtClean="0">
                          <a:ln>
                            <a:noFill/>
                          </a:ln>
                          <a:solidFill>
                            <a:schemeClr val="bg1">
                              <a:lumMod val="75000"/>
                            </a:schemeClr>
                          </a:solidFill>
                          <a:effectLst/>
                          <a:latin typeface="Arial" charset="0"/>
                          <a:cs typeface="Times New Roman" pitchFamily="18" charset="0"/>
                        </a:rPr>
                        <a:t>2</a:t>
                      </a:r>
                      <a:endParaRPr kumimoji="0" lang="ru-RU" sz="1000" b="0" i="0" u="none" strike="noStrike" cap="none" normalizeH="0" baseline="0" dirty="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lumMod val="75000"/>
                            </a:schemeClr>
                          </a:solidFill>
                          <a:effectLst/>
                          <a:latin typeface="Arial" charset="0"/>
                          <a:cs typeface="Times New Roman" pitchFamily="18" charset="0"/>
                        </a:rPr>
                        <a:t>S 2</a:t>
                      </a:r>
                      <a:endParaRPr kumimoji="0" lang="ru-RU" sz="1000" b="0" i="0" u="none" strike="noStrike" cap="none" normalizeH="0" baseline="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000" b="0" i="0" u="none" strike="noStrike" cap="none" normalizeH="0" baseline="0" dirty="0" smtClean="0">
                          <a:ln>
                            <a:noFill/>
                          </a:ln>
                          <a:solidFill>
                            <a:schemeClr val="bg1">
                              <a:lumMod val="75000"/>
                            </a:schemeClr>
                          </a:solidFill>
                          <a:effectLst/>
                          <a:latin typeface="Arial" charset="0"/>
                          <a:cs typeface="Times New Roman" pitchFamily="18" charset="0"/>
                        </a:rPr>
                        <a:t>U</a:t>
                      </a:r>
                      <a:r>
                        <a:rPr kumimoji="0" lang="kk-KZ" sz="1000" b="0" i="0" u="none" strike="noStrike" cap="none" normalizeH="0" baseline="-25000" dirty="0" smtClean="0">
                          <a:ln>
                            <a:noFill/>
                          </a:ln>
                          <a:solidFill>
                            <a:schemeClr val="bg1">
                              <a:lumMod val="75000"/>
                            </a:schemeClr>
                          </a:solidFill>
                          <a:effectLst/>
                          <a:latin typeface="Arial" charset="0"/>
                          <a:cs typeface="Times New Roman" pitchFamily="18" charset="0"/>
                        </a:rPr>
                        <a:t>~0.98</a:t>
                      </a:r>
                      <a:r>
                        <a:rPr kumimoji="0" lang="kk-KZ" sz="1000" b="0" i="0" u="none" strike="noStrike" cap="none" normalizeH="0" baseline="0" dirty="0" smtClean="0">
                          <a:ln>
                            <a:noFill/>
                          </a:ln>
                          <a:solidFill>
                            <a:schemeClr val="bg1">
                              <a:lumMod val="75000"/>
                            </a:schemeClr>
                          </a:solidFill>
                          <a:effectLst/>
                          <a:latin typeface="Arial" charset="0"/>
                          <a:cs typeface="Times New Roman" pitchFamily="18" charset="0"/>
                        </a:rPr>
                        <a:t>Zr</a:t>
                      </a:r>
                      <a:r>
                        <a:rPr kumimoji="0" lang="kk-KZ" sz="1000" b="0" i="0" u="none" strike="noStrike" cap="none" normalizeH="0" baseline="-25000" dirty="0" smtClean="0">
                          <a:ln>
                            <a:noFill/>
                          </a:ln>
                          <a:solidFill>
                            <a:schemeClr val="bg1">
                              <a:lumMod val="75000"/>
                            </a:schemeClr>
                          </a:solidFill>
                          <a:effectLst/>
                          <a:latin typeface="Arial" charset="0"/>
                          <a:cs typeface="Times New Roman" pitchFamily="18" charset="0"/>
                        </a:rPr>
                        <a:t>~0,02</a:t>
                      </a:r>
                      <a:r>
                        <a:rPr kumimoji="0" lang="kk-KZ" sz="1000" b="0" i="0" u="none" strike="noStrike" cap="none" normalizeH="0" baseline="0" dirty="0" smtClean="0">
                          <a:ln>
                            <a:noFill/>
                          </a:ln>
                          <a:solidFill>
                            <a:schemeClr val="bg1">
                              <a:lumMod val="75000"/>
                            </a:schemeClr>
                          </a:solidFill>
                          <a:effectLst/>
                          <a:latin typeface="Arial" charset="0"/>
                          <a:cs typeface="Times New Roman" pitchFamily="18" charset="0"/>
                        </a:rPr>
                        <a:t>O</a:t>
                      </a:r>
                      <a:r>
                        <a:rPr kumimoji="0" lang="kk-KZ"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kk-KZ" sz="1000" b="0" i="0" u="none" strike="noStrike" cap="none" normalizeH="0" baseline="0" dirty="0" smtClean="0">
                          <a:ln>
                            <a:noFill/>
                          </a:ln>
                          <a:solidFill>
                            <a:schemeClr val="bg1">
                              <a:lumMod val="75000"/>
                            </a:schemeClr>
                          </a:solidFill>
                          <a:effectLst/>
                          <a:latin typeface="Arial" charset="0"/>
                          <a:cs typeface="Times New Roman" pitchFamily="18" charset="0"/>
                        </a:rPr>
                        <a:t>; (U,Zr)Fe</a:t>
                      </a:r>
                      <a:r>
                        <a:rPr kumimoji="0" lang="kk-KZ"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kk-KZ" sz="1000" b="0" i="0" u="none" strike="noStrike" cap="none" normalizeH="0" baseline="0" dirty="0" smtClean="0">
                          <a:ln>
                            <a:noFill/>
                          </a:ln>
                          <a:solidFill>
                            <a:schemeClr val="bg1">
                              <a:lumMod val="75000"/>
                            </a:schemeClr>
                          </a:solidFill>
                          <a:effectLst/>
                          <a:latin typeface="Arial" charset="0"/>
                          <a:cs typeface="Times New Roman" pitchFamily="18" charset="0"/>
                        </a:rPr>
                        <a:t>; U</a:t>
                      </a:r>
                      <a:r>
                        <a:rPr kumimoji="0" lang="kk-KZ" sz="1000" b="0" i="0" u="none" strike="noStrike" cap="none" normalizeH="0" baseline="-25000" dirty="0" smtClean="0">
                          <a:ln>
                            <a:noFill/>
                          </a:ln>
                          <a:solidFill>
                            <a:schemeClr val="bg1">
                              <a:lumMod val="75000"/>
                            </a:schemeClr>
                          </a:solidFill>
                          <a:effectLst/>
                          <a:latin typeface="Arial" charset="0"/>
                          <a:cs typeface="Times New Roman" pitchFamily="18" charset="0"/>
                        </a:rPr>
                        <a:t>6</a:t>
                      </a:r>
                      <a:r>
                        <a:rPr kumimoji="0" lang="kk-KZ" sz="1000" b="0" i="0" u="none" strike="noStrike" cap="none" normalizeH="0" baseline="0" dirty="0" smtClean="0">
                          <a:ln>
                            <a:noFill/>
                          </a:ln>
                          <a:solidFill>
                            <a:schemeClr val="bg1">
                              <a:lumMod val="75000"/>
                            </a:schemeClr>
                          </a:solidFill>
                          <a:effectLst/>
                          <a:latin typeface="Arial" charset="0"/>
                          <a:cs typeface="Times New Roman" pitchFamily="18" charset="0"/>
                        </a:rPr>
                        <a:t>Fe(?); </a:t>
                      </a:r>
                      <a:endParaRPr kumimoji="0" lang="ru-RU" sz="1000" b="0" i="0" u="none" strike="noStrike" cap="none" normalizeH="0" baseline="0" dirty="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lumMod val="75000"/>
                            </a:schemeClr>
                          </a:solidFill>
                          <a:effectLst/>
                          <a:latin typeface="Arial" charset="0"/>
                          <a:cs typeface="Times New Roman" pitchFamily="18" charset="0"/>
                        </a:rPr>
                        <a:t>S3</a:t>
                      </a:r>
                      <a:endParaRPr kumimoji="0" lang="ru-RU" sz="1000" b="0" i="0" u="none" strike="noStrike" cap="none" normalizeH="0" baseline="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U</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~0.95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Zr</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~0,05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O</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 UO</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 </a:t>
                      </a:r>
                      <a:r>
                        <a:rPr kumimoji="0" lang="nl-NL" sz="1000" b="0" i="1" u="none" strike="noStrike" cap="none" normalizeH="0" baseline="0" dirty="0" smtClean="0">
                          <a:ln>
                            <a:noFill/>
                          </a:ln>
                          <a:solidFill>
                            <a:schemeClr val="bg1">
                              <a:lumMod val="75000"/>
                            </a:schemeClr>
                          </a:solidFill>
                          <a:effectLst/>
                          <a:latin typeface="Arial" charset="0"/>
                          <a:cs typeface="Times New Roman" pitchFamily="18" charset="0"/>
                        </a:rPr>
                        <a:t>(U,Fe)C</a:t>
                      </a:r>
                      <a:r>
                        <a:rPr kumimoji="0" lang="nl-NL" sz="1000" b="0" i="1"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nl-NL" sz="1000" b="0" i="1" u="none" strike="noStrike" cap="none" normalizeH="0" baseline="0" dirty="0" smtClean="0">
                          <a:ln>
                            <a:noFill/>
                          </a:ln>
                          <a:solidFill>
                            <a:schemeClr val="bg1">
                              <a:lumMod val="75000"/>
                            </a:schemeClr>
                          </a:solidFill>
                          <a:effectLst/>
                          <a:latin typeface="Arial" charset="0"/>
                          <a:cs typeface="Times New Roman" pitchFamily="18" charset="0"/>
                        </a:rPr>
                        <a:t>; </a:t>
                      </a:r>
                      <a:endParaRPr kumimoji="0" lang="ru-RU" sz="1000" b="0" i="0" u="none" strike="noStrike" cap="none" normalizeH="0" baseline="0" dirty="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lumMod val="75000"/>
                            </a:schemeClr>
                          </a:solidFill>
                          <a:effectLst/>
                          <a:latin typeface="Arial" charset="0"/>
                          <a:cs typeface="Times New Roman" pitchFamily="18" charset="0"/>
                        </a:rPr>
                        <a:t>S4</a:t>
                      </a:r>
                      <a:endParaRPr kumimoji="0" lang="ru-RU" sz="1000" b="0" i="0" u="none" strike="noStrike" cap="none" normalizeH="0" baseline="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a:t>
                      </a:r>
                      <a:r>
                        <a:rPr kumimoji="0" lang="en-US" sz="1000" b="0" i="0" u="none" strike="noStrike" cap="none" normalizeH="0" baseline="0" dirty="0" err="1" smtClean="0">
                          <a:ln>
                            <a:noFill/>
                          </a:ln>
                          <a:solidFill>
                            <a:schemeClr val="bg1">
                              <a:lumMod val="75000"/>
                            </a:schemeClr>
                          </a:solidFill>
                          <a:effectLst/>
                          <a:latin typeface="Arial" charset="0"/>
                          <a:cs typeface="Times New Roman" pitchFamily="18" charset="0"/>
                        </a:rPr>
                        <a:t>U,Zr</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)Fe</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 ; U</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~0.75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Zr</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~0,25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O</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 U</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~0.95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Zr</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~0,05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O</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 Zr</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FeO</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x</a:t>
                      </a:r>
                      <a:endParaRPr kumimoji="0" lang="ru-RU" sz="1000" b="0" i="0" u="none" strike="noStrike" cap="none" normalizeH="0" baseline="0" dirty="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S5</a:t>
                      </a:r>
                      <a:endParaRPr kumimoji="0" lang="ru-RU" sz="1000" b="0" i="0" u="none" strike="noStrike" cap="none" normalizeH="0" baseline="0" dirty="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U</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~0.95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Zr</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~0,05</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O</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 UO</a:t>
                      </a:r>
                      <a:r>
                        <a:rPr kumimoji="0" lang="en-US" sz="1000" b="0" i="0" u="none" strike="noStrike" cap="none" normalizeH="0" baseline="-25000" dirty="0" smtClean="0">
                          <a:ln>
                            <a:noFill/>
                          </a:ln>
                          <a:solidFill>
                            <a:schemeClr val="bg1">
                              <a:lumMod val="75000"/>
                            </a:schemeClr>
                          </a:solidFill>
                          <a:effectLst/>
                          <a:latin typeface="Arial" charset="0"/>
                          <a:cs typeface="Times New Roman" pitchFamily="18" charset="0"/>
                        </a:rPr>
                        <a:t>2</a:t>
                      </a:r>
                      <a:r>
                        <a:rPr kumimoji="0" lang="en-US" sz="1000" b="0" i="0" u="none" strike="noStrike" cap="none" normalizeH="0" baseline="0" dirty="0" smtClean="0">
                          <a:ln>
                            <a:noFill/>
                          </a:ln>
                          <a:solidFill>
                            <a:schemeClr val="bg1">
                              <a:lumMod val="75000"/>
                            </a:schemeClr>
                          </a:solidFill>
                          <a:effectLst/>
                          <a:latin typeface="Arial" charset="0"/>
                          <a:cs typeface="Times New Roman" pitchFamily="18" charset="0"/>
                        </a:rPr>
                        <a:t>; </a:t>
                      </a:r>
                      <a:r>
                        <a:rPr kumimoji="0" lang="en-US" sz="1000" b="0" i="1" u="none" strike="noStrike" cap="none" normalizeH="0" baseline="0" dirty="0" smtClean="0">
                          <a:ln>
                            <a:noFill/>
                          </a:ln>
                          <a:solidFill>
                            <a:schemeClr val="bg1">
                              <a:lumMod val="75000"/>
                            </a:schemeClr>
                          </a:solidFill>
                          <a:effectLst/>
                          <a:latin typeface="Arial" charset="0"/>
                          <a:cs typeface="Times New Roman" pitchFamily="18" charset="0"/>
                        </a:rPr>
                        <a:t>(</a:t>
                      </a:r>
                      <a:r>
                        <a:rPr kumimoji="0" lang="en-US" sz="1000" b="0" i="1" u="none" strike="noStrike" cap="none" normalizeH="0" baseline="0" dirty="0" err="1" smtClean="0">
                          <a:ln>
                            <a:noFill/>
                          </a:ln>
                          <a:solidFill>
                            <a:schemeClr val="bg1">
                              <a:lumMod val="75000"/>
                            </a:schemeClr>
                          </a:solidFill>
                          <a:effectLst/>
                          <a:latin typeface="Arial" charset="0"/>
                          <a:cs typeface="Times New Roman" pitchFamily="18" charset="0"/>
                        </a:rPr>
                        <a:t>U,Fe</a:t>
                      </a:r>
                      <a:r>
                        <a:rPr kumimoji="0" lang="en-US" sz="1000" b="0" i="1" u="none" strike="noStrike" cap="none" normalizeH="0" baseline="0" dirty="0" smtClean="0">
                          <a:ln>
                            <a:noFill/>
                          </a:ln>
                          <a:solidFill>
                            <a:schemeClr val="bg1">
                              <a:lumMod val="75000"/>
                            </a:schemeClr>
                          </a:solidFill>
                          <a:effectLst/>
                          <a:latin typeface="Arial" charset="0"/>
                          <a:cs typeface="Times New Roman" pitchFamily="18" charset="0"/>
                        </a:rPr>
                        <a:t>)C</a:t>
                      </a:r>
                      <a:r>
                        <a:rPr kumimoji="0" lang="en-US" sz="1000" b="0" i="1" u="none" strike="noStrike" cap="none" normalizeH="0" baseline="-25000" dirty="0" smtClean="0">
                          <a:ln>
                            <a:noFill/>
                          </a:ln>
                          <a:solidFill>
                            <a:schemeClr val="bg1">
                              <a:lumMod val="75000"/>
                            </a:schemeClr>
                          </a:solidFill>
                          <a:effectLst/>
                          <a:latin typeface="Arial" charset="0"/>
                          <a:cs typeface="Times New Roman" pitchFamily="18" charset="0"/>
                        </a:rPr>
                        <a:t>2</a:t>
                      </a:r>
                      <a:endParaRPr kumimoji="0" lang="ru-RU" sz="1000" b="0" i="0" u="none" strike="noStrike" cap="none" normalizeH="0" baseline="0" dirty="0" smtClean="0">
                        <a:ln>
                          <a:noFill/>
                        </a:ln>
                        <a:solidFill>
                          <a:schemeClr val="bg1">
                            <a:lumMod val="75000"/>
                          </a:schemeClr>
                        </a:solidFill>
                        <a:effectLst/>
                        <a:latin typeface="Times New Roman" pitchFamily="18" charset="0"/>
                        <a:cs typeface="Times New Roman" pitchFamily="18" charset="0"/>
                      </a:endParaRPr>
                    </a:p>
                  </a:txBody>
                  <a:tcPr marL="66300" marR="663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8000"/>
                      </a:schemeClr>
                    </a:solidFill>
                  </a:tcPr>
                </a:tc>
              </a:tr>
            </a:tbl>
          </a:graphicData>
        </a:graphic>
      </p:graphicFrame>
      <p:cxnSp>
        <p:nvCxnSpPr>
          <p:cNvPr id="15398" name="Прямая со стрелкой 40"/>
          <p:cNvCxnSpPr>
            <a:cxnSpLocks noChangeShapeType="1"/>
          </p:cNvCxnSpPr>
          <p:nvPr/>
        </p:nvCxnSpPr>
        <p:spPr bwMode="auto">
          <a:xfrm rot="10800000" flipV="1">
            <a:off x="2490788" y="2671763"/>
            <a:ext cx="2944812" cy="392112"/>
          </a:xfrm>
          <a:prstGeom prst="straightConnector1">
            <a:avLst/>
          </a:prstGeom>
          <a:noFill/>
          <a:ln w="19050" algn="ctr">
            <a:solidFill>
              <a:srgbClr val="2B2BFE"/>
            </a:solidFill>
            <a:round/>
            <a:headEnd type="stealth" w="med" len="lg"/>
            <a:tailEnd type="oval" w="med" len="med"/>
          </a:ln>
          <a:extLst>
            <a:ext uri="{909E8E84-426E-40DD-AFC4-6F175D3DCCD1}">
              <a14:hiddenFill xmlns:a14="http://schemas.microsoft.com/office/drawing/2010/main">
                <a:noFill/>
              </a14:hiddenFill>
            </a:ext>
          </a:extLst>
        </p:spPr>
      </p:cxnSp>
      <p:cxnSp>
        <p:nvCxnSpPr>
          <p:cNvPr id="15399" name="Прямая со стрелкой 40"/>
          <p:cNvCxnSpPr>
            <a:cxnSpLocks noChangeShapeType="1"/>
          </p:cNvCxnSpPr>
          <p:nvPr/>
        </p:nvCxnSpPr>
        <p:spPr bwMode="auto">
          <a:xfrm rot="5400000" flipH="1" flipV="1">
            <a:off x="7255669" y="3848894"/>
            <a:ext cx="839788" cy="292100"/>
          </a:xfrm>
          <a:prstGeom prst="straightConnector1">
            <a:avLst/>
          </a:prstGeom>
          <a:noFill/>
          <a:ln w="19050" algn="ctr">
            <a:solidFill>
              <a:srgbClr val="2B2BFE"/>
            </a:solidFill>
            <a:round/>
            <a:headEnd type="stealth" w="med" len="lg"/>
            <a:tailEnd type="oval" w="med" len="med"/>
          </a:ln>
          <a:extLst>
            <a:ext uri="{909E8E84-426E-40DD-AFC4-6F175D3DCCD1}">
              <a14:hiddenFill xmlns:a14="http://schemas.microsoft.com/office/drawing/2010/main">
                <a:noFill/>
              </a14:hiddenFill>
            </a:ext>
          </a:extLst>
        </p:spPr>
      </p:cxnSp>
      <p:grpSp>
        <p:nvGrpSpPr>
          <p:cNvPr id="15400" name="Group 76"/>
          <p:cNvGrpSpPr>
            <a:grpSpLocks/>
          </p:cNvGrpSpPr>
          <p:nvPr/>
        </p:nvGrpSpPr>
        <p:grpSpPr bwMode="auto">
          <a:xfrm>
            <a:off x="5119688" y="4378325"/>
            <a:ext cx="2724150" cy="2190750"/>
            <a:chOff x="4635" y="5310"/>
            <a:chExt cx="4530" cy="3405"/>
          </a:xfrm>
        </p:grpSpPr>
        <p:pic>
          <p:nvPicPr>
            <p:cNvPr id="15401" name="Picture 77" descr="S4-3_1(x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 y="5310"/>
              <a:ext cx="4530" cy="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02" name="Group 78"/>
            <p:cNvGrpSpPr>
              <a:grpSpLocks/>
            </p:cNvGrpSpPr>
            <p:nvPr/>
          </p:nvGrpSpPr>
          <p:grpSpPr bwMode="auto">
            <a:xfrm>
              <a:off x="4791" y="8004"/>
              <a:ext cx="1286" cy="485"/>
              <a:chOff x="1756" y="6649"/>
              <a:chExt cx="1286" cy="485"/>
            </a:xfrm>
          </p:grpSpPr>
          <p:grpSp>
            <p:nvGrpSpPr>
              <p:cNvPr id="15403" name="Group 79"/>
              <p:cNvGrpSpPr>
                <a:grpSpLocks noChangeAspect="1"/>
              </p:cNvGrpSpPr>
              <p:nvPr/>
            </p:nvGrpSpPr>
            <p:grpSpPr bwMode="auto">
              <a:xfrm>
                <a:off x="1756" y="6952"/>
                <a:ext cx="1285" cy="182"/>
                <a:chOff x="2391" y="9909"/>
                <a:chExt cx="1635" cy="231"/>
              </a:xfrm>
            </p:grpSpPr>
            <p:sp>
              <p:nvSpPr>
                <p:cNvPr id="15405" name="Line 80"/>
                <p:cNvSpPr>
                  <a:spLocks noChangeAspect="1" noChangeShapeType="1"/>
                </p:cNvSpPr>
                <p:nvPr/>
              </p:nvSpPr>
              <p:spPr bwMode="auto">
                <a:xfrm flipV="1">
                  <a:off x="2391" y="10065"/>
                  <a:ext cx="1629" cy="9"/>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406" name="Line 81"/>
                <p:cNvSpPr>
                  <a:spLocks noChangeAspect="1" noChangeShapeType="1"/>
                </p:cNvSpPr>
                <p:nvPr/>
              </p:nvSpPr>
              <p:spPr bwMode="auto">
                <a:xfrm flipH="1">
                  <a:off x="4020" y="9909"/>
                  <a:ext cx="6" cy="21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407" name="Line 82"/>
                <p:cNvSpPr>
                  <a:spLocks noChangeAspect="1" noChangeShapeType="1"/>
                </p:cNvSpPr>
                <p:nvPr/>
              </p:nvSpPr>
              <p:spPr bwMode="auto">
                <a:xfrm flipH="1">
                  <a:off x="2391" y="9924"/>
                  <a:ext cx="6" cy="21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5404" name="Text Box 83"/>
              <p:cNvSpPr txBox="1">
                <a:spLocks noChangeAspect="1" noChangeArrowheads="1"/>
              </p:cNvSpPr>
              <p:nvPr/>
            </p:nvSpPr>
            <p:spPr bwMode="auto">
              <a:xfrm>
                <a:off x="1925" y="6649"/>
                <a:ext cx="111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Aft>
                    <a:spcPts val="1000"/>
                  </a:spcAft>
                </a:pPr>
                <a:r>
                  <a:rPr lang="ru-RU" sz="1100" b="1">
                    <a:solidFill>
                      <a:srgbClr val="FFFFFF"/>
                    </a:solidFill>
                    <a:latin typeface="Calibri" pitchFamily="34" charset="0"/>
                  </a:rPr>
                  <a:t>100 </a:t>
                </a:r>
                <a:r>
                  <a:rPr lang="ru-RU" sz="1100" b="1">
                    <a:solidFill>
                      <a:srgbClr val="FFFFFF"/>
                    </a:solidFill>
                    <a:latin typeface="Times New Roman" pitchFamily="18" charset="0"/>
                    <a:sym typeface="Symbol" pitchFamily="18" charset="2"/>
                  </a:rPr>
                  <a:t></a:t>
                </a:r>
                <a:r>
                  <a:rPr lang="en-US" sz="1100" b="1">
                    <a:solidFill>
                      <a:srgbClr val="FFFFFF"/>
                    </a:solidFill>
                    <a:latin typeface="Calibri" pitchFamily="34" charset="0"/>
                  </a:rPr>
                  <a:t>m</a:t>
                </a:r>
                <a:endParaRPr lang="ru-RU"/>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Таблица 39"/>
          <p:cNvGraphicFramePr>
            <a:graphicFrameLocks noGrp="1"/>
          </p:cNvGraphicFramePr>
          <p:nvPr/>
        </p:nvGraphicFramePr>
        <p:xfrm>
          <a:off x="153988" y="3319463"/>
          <a:ext cx="5702300" cy="2284412"/>
        </p:xfrm>
        <a:graphic>
          <a:graphicData uri="http://schemas.openxmlformats.org/drawingml/2006/table">
            <a:tbl>
              <a:tblPr/>
              <a:tblGrid>
                <a:gridCol w="840071"/>
                <a:gridCol w="4862229"/>
              </a:tblGrid>
              <a:tr h="285552">
                <a:tc>
                  <a:txBody>
                    <a:bodyPr/>
                    <a:lstStyle/>
                    <a:p>
                      <a:pPr algn="ctr">
                        <a:lnSpc>
                          <a:spcPct val="115000"/>
                        </a:lnSpc>
                        <a:spcAft>
                          <a:spcPts val="0"/>
                        </a:spcAft>
                      </a:pPr>
                      <a:r>
                        <a:rPr lang="en-US" sz="1600" b="1" dirty="0">
                          <a:solidFill>
                            <a:schemeClr val="bg1">
                              <a:lumMod val="60000"/>
                              <a:lumOff val="40000"/>
                            </a:schemeClr>
                          </a:solidFill>
                          <a:latin typeface="Calibri"/>
                          <a:ea typeface="Calibri"/>
                          <a:cs typeface="Times New Roman"/>
                        </a:rPr>
                        <a:t>Sample</a:t>
                      </a:r>
                      <a:endParaRPr lang="ru-RU" sz="1100" dirty="0">
                        <a:solidFill>
                          <a:schemeClr val="bg1">
                            <a:lumMod val="60000"/>
                            <a:lumOff val="40000"/>
                          </a:schemeClr>
                        </a:solidFill>
                        <a:latin typeface="Calibri"/>
                        <a:ea typeface="Calibri"/>
                        <a:cs typeface="Times New Roman"/>
                      </a:endParaRPr>
                    </a:p>
                  </a:txBody>
                  <a:tcPr marL="64770" marR="64770"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c>
                  <a:txBody>
                    <a:bodyPr/>
                    <a:lstStyle/>
                    <a:p>
                      <a:pPr algn="ctr">
                        <a:lnSpc>
                          <a:spcPct val="115000"/>
                        </a:lnSpc>
                        <a:spcAft>
                          <a:spcPts val="0"/>
                        </a:spcAft>
                      </a:pPr>
                      <a:r>
                        <a:rPr lang="en-US" sz="1600" b="1" dirty="0">
                          <a:solidFill>
                            <a:schemeClr val="bg1">
                              <a:lumMod val="60000"/>
                              <a:lumOff val="40000"/>
                            </a:schemeClr>
                          </a:solidFill>
                          <a:latin typeface="Calibri"/>
                          <a:ea typeface="Calibri"/>
                          <a:cs typeface="Times New Roman"/>
                        </a:rPr>
                        <a:t>Phase composition</a:t>
                      </a:r>
                      <a:endParaRPr lang="ru-RU" sz="1100" dirty="0">
                        <a:solidFill>
                          <a:schemeClr val="bg1">
                            <a:lumMod val="60000"/>
                            <a:lumOff val="40000"/>
                          </a:schemeClr>
                        </a:solidFill>
                        <a:latin typeface="Calibri"/>
                        <a:ea typeface="Calibri"/>
                        <a:cs typeface="Times New Roman"/>
                      </a:endParaRPr>
                    </a:p>
                  </a:txBody>
                  <a:tcPr marL="64770" marR="64770"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r>
              <a:tr h="285552">
                <a:tc>
                  <a:txBody>
                    <a:bodyPr/>
                    <a:lstStyle/>
                    <a:p>
                      <a:pPr algn="ctr">
                        <a:lnSpc>
                          <a:spcPct val="115000"/>
                        </a:lnSpc>
                        <a:spcAft>
                          <a:spcPts val="0"/>
                        </a:spcAft>
                      </a:pPr>
                      <a:r>
                        <a:rPr lang="en-US" sz="1600" dirty="0">
                          <a:solidFill>
                            <a:schemeClr val="bg1">
                              <a:lumMod val="75000"/>
                            </a:schemeClr>
                          </a:solidFill>
                          <a:latin typeface="Calibri"/>
                          <a:ea typeface="Calibri"/>
                          <a:cs typeface="Times New Roman"/>
                        </a:rPr>
                        <a:t>C 1</a:t>
                      </a:r>
                      <a:endParaRPr lang="ru-RU" sz="1100" dirty="0">
                        <a:solidFill>
                          <a:schemeClr val="bg1">
                            <a:lumMod val="75000"/>
                          </a:schemeClr>
                        </a:solidFill>
                        <a:latin typeface="Calibri"/>
                        <a:ea typeface="Calibri"/>
                        <a:cs typeface="Times New Roman"/>
                      </a:endParaRPr>
                    </a:p>
                  </a:txBody>
                  <a:tcPr marL="64770" marR="64770"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c>
                  <a:txBody>
                    <a:bodyPr/>
                    <a:lstStyle/>
                    <a:p>
                      <a:pPr>
                        <a:lnSpc>
                          <a:spcPct val="115000"/>
                        </a:lnSpc>
                        <a:spcAft>
                          <a:spcPts val="0"/>
                        </a:spcAft>
                      </a:pP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0,95</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0,05</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O</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U</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 </a:t>
                      </a:r>
                      <a:r>
                        <a:rPr lang="ru-RU" sz="1100" i="1" dirty="0">
                          <a:solidFill>
                            <a:schemeClr val="bg1">
                              <a:lumMod val="75000"/>
                            </a:schemeClr>
                          </a:solidFill>
                          <a:latin typeface="Calibri"/>
                          <a:ea typeface="Calibri"/>
                          <a:cs typeface="Times New Roman"/>
                        </a:rPr>
                        <a:t>(</a:t>
                      </a:r>
                      <a:r>
                        <a:rPr lang="en-US" sz="1100" i="1" dirty="0" err="1">
                          <a:solidFill>
                            <a:schemeClr val="bg1">
                              <a:lumMod val="75000"/>
                            </a:schemeClr>
                          </a:solidFill>
                          <a:latin typeface="Calibri"/>
                          <a:ea typeface="Calibri"/>
                          <a:cs typeface="Times New Roman"/>
                        </a:rPr>
                        <a:t>Zr</a:t>
                      </a:r>
                      <a:r>
                        <a:rPr lang="ru-RU" sz="1100" i="1" dirty="0">
                          <a:solidFill>
                            <a:schemeClr val="bg1">
                              <a:lumMod val="75000"/>
                            </a:schemeClr>
                          </a:solidFill>
                          <a:latin typeface="Calibri"/>
                          <a:ea typeface="Calibri"/>
                          <a:cs typeface="Times New Roman"/>
                        </a:rPr>
                        <a:t>)(</a:t>
                      </a:r>
                      <a:r>
                        <a:rPr lang="en-US" sz="1100" i="1" dirty="0">
                          <a:solidFill>
                            <a:schemeClr val="bg1">
                              <a:lumMod val="75000"/>
                            </a:schemeClr>
                          </a:solidFill>
                          <a:latin typeface="Calibri"/>
                          <a:ea typeface="Calibri"/>
                          <a:cs typeface="Times New Roman"/>
                        </a:rPr>
                        <a:t>C</a:t>
                      </a:r>
                      <a:r>
                        <a:rPr lang="ru-RU" sz="1100" i="1" dirty="0">
                          <a:solidFill>
                            <a:schemeClr val="bg1">
                              <a:lumMod val="75000"/>
                            </a:schemeClr>
                          </a:solidFill>
                          <a:latin typeface="Calibri"/>
                          <a:ea typeface="Calibri"/>
                          <a:cs typeface="Times New Roman"/>
                        </a:rPr>
                        <a:t>,</a:t>
                      </a:r>
                      <a:r>
                        <a:rPr lang="en-US" sz="1100" i="1" dirty="0">
                          <a:solidFill>
                            <a:schemeClr val="bg1">
                              <a:lumMod val="75000"/>
                            </a:schemeClr>
                          </a:solidFill>
                          <a:latin typeface="Calibri"/>
                          <a:ea typeface="Calibri"/>
                          <a:cs typeface="Times New Roman"/>
                        </a:rPr>
                        <a:t>O</a:t>
                      </a:r>
                      <a:r>
                        <a:rPr lang="ru-RU" sz="1100" i="1" dirty="0">
                          <a:solidFill>
                            <a:schemeClr val="bg1">
                              <a:lumMod val="75000"/>
                            </a:schemeClr>
                          </a:solidFill>
                          <a:latin typeface="Calibri"/>
                          <a:ea typeface="Calibri"/>
                          <a:cs typeface="Times New Roman"/>
                        </a:rPr>
                        <a:t>)</a:t>
                      </a:r>
                      <a:r>
                        <a:rPr lang="ru-RU" sz="1100" i="1" baseline="-25000" dirty="0">
                          <a:solidFill>
                            <a:schemeClr val="bg1">
                              <a:lumMod val="75000"/>
                            </a:schemeClr>
                          </a:solidFill>
                          <a:latin typeface="Calibri"/>
                          <a:ea typeface="Calibri"/>
                          <a:cs typeface="Times New Roman"/>
                        </a:rPr>
                        <a:t>1-</a:t>
                      </a:r>
                      <a:r>
                        <a:rPr lang="en-US" sz="1100" i="1" baseline="-25000" dirty="0">
                          <a:solidFill>
                            <a:schemeClr val="bg1">
                              <a:lumMod val="75000"/>
                            </a:schemeClr>
                          </a:solidFill>
                          <a:latin typeface="Calibri"/>
                          <a:ea typeface="Calibri"/>
                          <a:cs typeface="Times New Roman"/>
                        </a:rPr>
                        <a:t>x </a:t>
                      </a:r>
                      <a:r>
                        <a:rPr lang="ru-RU" sz="1100" i="1"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2</a:t>
                      </a:r>
                      <a:r>
                        <a:rPr lang="en-US" sz="1100" dirty="0" err="1">
                          <a:solidFill>
                            <a:schemeClr val="bg1">
                              <a:lumMod val="75000"/>
                            </a:schemeClr>
                          </a:solidFill>
                          <a:latin typeface="Calibri"/>
                          <a:ea typeface="Calibri"/>
                          <a:cs typeface="Times New Roman"/>
                        </a:rPr>
                        <a:t>FeO</a:t>
                      </a:r>
                      <a:r>
                        <a:rPr lang="en-US" sz="1100" baseline="-25000" dirty="0" err="1">
                          <a:solidFill>
                            <a:schemeClr val="bg1">
                              <a:lumMod val="75000"/>
                            </a:schemeClr>
                          </a:solidFill>
                          <a:latin typeface="Calibri"/>
                          <a:ea typeface="Calibri"/>
                          <a:cs typeface="Times New Roman"/>
                        </a:rPr>
                        <a:t>x</a:t>
                      </a:r>
                      <a:r>
                        <a:rPr lang="en-US" sz="1100" dirty="0">
                          <a:solidFill>
                            <a:schemeClr val="bg1">
                              <a:lumMod val="75000"/>
                            </a:schemeClr>
                          </a:solidFill>
                          <a:latin typeface="Calibri"/>
                          <a:ea typeface="Calibri"/>
                          <a:cs typeface="Times New Roman"/>
                        </a:rPr>
                        <a:t> </a:t>
                      </a:r>
                      <a:endParaRPr lang="ru-RU" sz="1100" dirty="0">
                        <a:solidFill>
                          <a:schemeClr val="bg1">
                            <a:lumMod val="75000"/>
                          </a:schemeClr>
                        </a:solidFill>
                        <a:latin typeface="Calibri"/>
                        <a:ea typeface="Calibri"/>
                        <a:cs typeface="Times New Roman"/>
                      </a:endParaRPr>
                    </a:p>
                  </a:txBody>
                  <a:tcPr marL="64770" marR="64770"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r>
              <a:tr h="285552">
                <a:tc>
                  <a:txBody>
                    <a:bodyPr/>
                    <a:lstStyle/>
                    <a:p>
                      <a:pPr algn="ctr">
                        <a:lnSpc>
                          <a:spcPct val="115000"/>
                        </a:lnSpc>
                        <a:spcAft>
                          <a:spcPts val="0"/>
                        </a:spcAft>
                      </a:pPr>
                      <a:r>
                        <a:rPr lang="en-US" sz="1600" dirty="0">
                          <a:solidFill>
                            <a:schemeClr val="bg1">
                              <a:lumMod val="75000"/>
                            </a:schemeClr>
                          </a:solidFill>
                          <a:latin typeface="Calibri"/>
                          <a:ea typeface="Calibri"/>
                          <a:cs typeface="Times New Roman"/>
                        </a:rPr>
                        <a:t>C4</a:t>
                      </a:r>
                      <a:endParaRPr lang="ru-RU" sz="1100" dirty="0">
                        <a:solidFill>
                          <a:schemeClr val="bg1">
                            <a:lumMod val="75000"/>
                          </a:schemeClr>
                        </a:solidFill>
                        <a:latin typeface="Calibri"/>
                        <a:ea typeface="Calibri"/>
                        <a:cs typeface="Times New Roman"/>
                      </a:endParaRPr>
                    </a:p>
                  </a:txBody>
                  <a:tcPr marL="64770" marR="64770"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c>
                  <a:txBody>
                    <a:bodyPr/>
                    <a:lstStyle/>
                    <a:p>
                      <a:pPr>
                        <a:lnSpc>
                          <a:spcPct val="115000"/>
                        </a:lnSpc>
                        <a:spcAft>
                          <a:spcPts val="0"/>
                        </a:spcAft>
                      </a:pP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O</a:t>
                      </a:r>
                      <a:r>
                        <a:rPr lang="ru-RU" sz="1100" dirty="0">
                          <a:solidFill>
                            <a:schemeClr val="bg1">
                              <a:lumMod val="75000"/>
                            </a:schemeClr>
                          </a:solidFill>
                          <a:latin typeface="Calibri"/>
                          <a:ea typeface="Calibri"/>
                          <a:cs typeface="Times New Roman"/>
                        </a:rPr>
                        <a:t>); (</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C</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O</a:t>
                      </a:r>
                      <a:r>
                        <a:rPr lang="ru-RU" sz="1100" dirty="0">
                          <a:solidFill>
                            <a:schemeClr val="bg1">
                              <a:lumMod val="75000"/>
                            </a:schemeClr>
                          </a:solidFill>
                          <a:latin typeface="Calibri"/>
                          <a:ea typeface="Calibri"/>
                          <a:cs typeface="Times New Roman"/>
                        </a:rPr>
                        <a:t>)</a:t>
                      </a:r>
                      <a:r>
                        <a:rPr lang="ru-RU" sz="1100" baseline="-25000" dirty="0">
                          <a:solidFill>
                            <a:schemeClr val="bg1">
                              <a:lumMod val="75000"/>
                            </a:schemeClr>
                          </a:solidFill>
                          <a:latin typeface="Calibri"/>
                          <a:ea typeface="Calibri"/>
                          <a:cs typeface="Times New Roman"/>
                        </a:rPr>
                        <a:t>1-</a:t>
                      </a:r>
                      <a:r>
                        <a:rPr lang="en-US" sz="1100" baseline="-25000" dirty="0">
                          <a:solidFill>
                            <a:schemeClr val="bg1">
                              <a:lumMod val="75000"/>
                            </a:schemeClr>
                          </a:solidFill>
                          <a:latin typeface="Calibri"/>
                          <a:ea typeface="Calibri"/>
                          <a:cs typeface="Times New Roman"/>
                        </a:rPr>
                        <a:t>x</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~0,95</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~0,05</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U</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 </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2</a:t>
                      </a:r>
                      <a:r>
                        <a:rPr lang="en-US" sz="1100" dirty="0" err="1">
                          <a:solidFill>
                            <a:schemeClr val="bg1">
                              <a:lumMod val="75000"/>
                            </a:schemeClr>
                          </a:solidFill>
                          <a:latin typeface="Calibri"/>
                          <a:ea typeface="Calibri"/>
                          <a:cs typeface="Times New Roman"/>
                        </a:rPr>
                        <a:t>FeO</a:t>
                      </a:r>
                      <a:r>
                        <a:rPr lang="en-US" sz="1100" baseline="-25000" dirty="0" err="1">
                          <a:solidFill>
                            <a:schemeClr val="bg1">
                              <a:lumMod val="75000"/>
                            </a:schemeClr>
                          </a:solidFill>
                          <a:latin typeface="Calibri"/>
                          <a:ea typeface="Calibri"/>
                          <a:cs typeface="Times New Roman"/>
                        </a:rPr>
                        <a:t>x</a:t>
                      </a:r>
                      <a:r>
                        <a:rPr lang="en-US" sz="1100" baseline="-25000" dirty="0">
                          <a:solidFill>
                            <a:schemeClr val="bg1">
                              <a:lumMod val="75000"/>
                            </a:schemeClr>
                          </a:solidFill>
                          <a:latin typeface="Calibri"/>
                          <a:ea typeface="Calibri"/>
                          <a:cs typeface="Times New Roman"/>
                        </a:rPr>
                        <a:t> </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U</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Fe</a:t>
                      </a:r>
                      <a:r>
                        <a:rPr lang="ru-RU" sz="1100" baseline="-25000" dirty="0">
                          <a:solidFill>
                            <a:schemeClr val="bg1">
                              <a:lumMod val="75000"/>
                            </a:schemeClr>
                          </a:solidFill>
                          <a:latin typeface="Calibri"/>
                          <a:ea typeface="Calibri"/>
                          <a:cs typeface="Times New Roman"/>
                        </a:rPr>
                        <a:t>2</a:t>
                      </a:r>
                      <a:r>
                        <a:rPr lang="en-US" sz="1100" dirty="0">
                          <a:solidFill>
                            <a:schemeClr val="bg1">
                              <a:lumMod val="75000"/>
                            </a:schemeClr>
                          </a:solidFill>
                          <a:latin typeface="Calibri"/>
                          <a:ea typeface="Calibri"/>
                          <a:cs typeface="Times New Roman"/>
                        </a:rPr>
                        <a:t> </a:t>
                      </a:r>
                      <a:r>
                        <a:rPr lang="ru-RU" sz="1100" dirty="0">
                          <a:solidFill>
                            <a:schemeClr val="bg1">
                              <a:lumMod val="75000"/>
                            </a:schemeClr>
                          </a:solidFill>
                          <a:latin typeface="Calibri"/>
                          <a:ea typeface="Calibri"/>
                          <a:cs typeface="Times New Roman"/>
                        </a:rPr>
                        <a:t>; </a:t>
                      </a:r>
                      <a:r>
                        <a:rPr lang="ru-RU" sz="1100" dirty="0">
                          <a:solidFill>
                            <a:schemeClr val="bg1">
                              <a:lumMod val="75000"/>
                            </a:schemeClr>
                          </a:solidFill>
                          <a:latin typeface="Calibri"/>
                          <a:ea typeface="Calibri"/>
                          <a:cs typeface="Times New Roman"/>
                          <a:sym typeface="Symbol"/>
                        </a:rPr>
                        <a:t></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Fe </a:t>
                      </a:r>
                      <a:endParaRPr lang="ru-RU" sz="1100" dirty="0">
                        <a:solidFill>
                          <a:schemeClr val="bg1">
                            <a:lumMod val="75000"/>
                          </a:schemeClr>
                        </a:solidFill>
                        <a:latin typeface="Calibri"/>
                        <a:ea typeface="Calibri"/>
                        <a:cs typeface="Times New Roman"/>
                      </a:endParaRPr>
                    </a:p>
                  </a:txBody>
                  <a:tcPr marL="64770" marR="64770"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r>
              <a:tr h="285552">
                <a:tc>
                  <a:txBody>
                    <a:bodyPr/>
                    <a:lstStyle/>
                    <a:p>
                      <a:pPr algn="ctr">
                        <a:lnSpc>
                          <a:spcPct val="115000"/>
                        </a:lnSpc>
                        <a:spcAft>
                          <a:spcPts val="0"/>
                        </a:spcAft>
                      </a:pPr>
                      <a:r>
                        <a:rPr lang="en-US" sz="1600">
                          <a:solidFill>
                            <a:schemeClr val="bg1">
                              <a:lumMod val="75000"/>
                            </a:schemeClr>
                          </a:solidFill>
                          <a:latin typeface="Calibri"/>
                          <a:ea typeface="Calibri"/>
                          <a:cs typeface="Times New Roman"/>
                        </a:rPr>
                        <a:t>C5</a:t>
                      </a:r>
                      <a:endParaRPr lang="ru-RU" sz="1100">
                        <a:solidFill>
                          <a:schemeClr val="bg1">
                            <a:lumMod val="75000"/>
                          </a:schemeClr>
                        </a:solidFill>
                        <a:latin typeface="Calibri"/>
                        <a:ea typeface="Calibri"/>
                        <a:cs typeface="Times New Roman"/>
                      </a:endParaRPr>
                    </a:p>
                  </a:txBody>
                  <a:tcPr marL="64770" marR="64770"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c>
                  <a:txBody>
                    <a:bodyPr/>
                    <a:lstStyle/>
                    <a:p>
                      <a:pPr>
                        <a:lnSpc>
                          <a:spcPct val="115000"/>
                        </a:lnSpc>
                        <a:spcAft>
                          <a:spcPts val="0"/>
                        </a:spcAft>
                      </a:pP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0,95</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0,05</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O</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U</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 (</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C</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O</a:t>
                      </a:r>
                      <a:r>
                        <a:rPr lang="ru-RU" sz="1100" dirty="0">
                          <a:solidFill>
                            <a:schemeClr val="bg1">
                              <a:lumMod val="75000"/>
                            </a:schemeClr>
                          </a:solidFill>
                          <a:latin typeface="Calibri"/>
                          <a:ea typeface="Calibri"/>
                          <a:cs typeface="Times New Roman"/>
                        </a:rPr>
                        <a:t>)</a:t>
                      </a:r>
                      <a:r>
                        <a:rPr lang="ru-RU" sz="1100" baseline="-25000" dirty="0">
                          <a:solidFill>
                            <a:schemeClr val="bg1">
                              <a:lumMod val="75000"/>
                            </a:schemeClr>
                          </a:solidFill>
                          <a:latin typeface="Calibri"/>
                          <a:ea typeface="Calibri"/>
                          <a:cs typeface="Times New Roman"/>
                        </a:rPr>
                        <a:t>1-</a:t>
                      </a:r>
                      <a:r>
                        <a:rPr lang="en-US" sz="1100" baseline="-25000" dirty="0">
                          <a:solidFill>
                            <a:schemeClr val="bg1">
                              <a:lumMod val="75000"/>
                            </a:schemeClr>
                          </a:solidFill>
                          <a:latin typeface="Calibri"/>
                          <a:ea typeface="Calibri"/>
                          <a:cs typeface="Times New Roman"/>
                        </a:rPr>
                        <a:t>x </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2</a:t>
                      </a:r>
                      <a:r>
                        <a:rPr lang="en-US" sz="1100" dirty="0" err="1">
                          <a:solidFill>
                            <a:schemeClr val="bg1">
                              <a:lumMod val="75000"/>
                            </a:schemeClr>
                          </a:solidFill>
                          <a:latin typeface="Calibri"/>
                          <a:ea typeface="Calibri"/>
                          <a:cs typeface="Times New Roman"/>
                        </a:rPr>
                        <a:t>FeO</a:t>
                      </a:r>
                      <a:r>
                        <a:rPr lang="en-US" sz="1100" baseline="-25000" dirty="0" err="1">
                          <a:solidFill>
                            <a:schemeClr val="bg1">
                              <a:lumMod val="75000"/>
                            </a:schemeClr>
                          </a:solidFill>
                          <a:latin typeface="Calibri"/>
                          <a:ea typeface="Calibri"/>
                          <a:cs typeface="Times New Roman"/>
                        </a:rPr>
                        <a:t>x</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U</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Fe</a:t>
                      </a:r>
                      <a:r>
                        <a:rPr lang="ru-RU" sz="1100" baseline="-25000" dirty="0">
                          <a:solidFill>
                            <a:schemeClr val="bg1">
                              <a:lumMod val="75000"/>
                            </a:schemeClr>
                          </a:solidFill>
                          <a:latin typeface="Calibri"/>
                          <a:ea typeface="Calibri"/>
                          <a:cs typeface="Times New Roman"/>
                        </a:rPr>
                        <a:t>2</a:t>
                      </a:r>
                      <a:r>
                        <a:rPr lang="en-US" sz="1100" dirty="0">
                          <a:solidFill>
                            <a:schemeClr val="bg1">
                              <a:lumMod val="75000"/>
                            </a:schemeClr>
                          </a:solidFill>
                          <a:latin typeface="Calibri"/>
                          <a:ea typeface="Calibri"/>
                          <a:cs typeface="Times New Roman"/>
                        </a:rPr>
                        <a:t> </a:t>
                      </a:r>
                      <a:r>
                        <a:rPr lang="ru-RU" sz="1100" dirty="0" smtClean="0">
                          <a:solidFill>
                            <a:schemeClr val="bg1">
                              <a:lumMod val="75000"/>
                            </a:schemeClr>
                          </a:solidFill>
                          <a:latin typeface="Calibri"/>
                          <a:ea typeface="Calibri"/>
                          <a:cs typeface="Times New Roman"/>
                        </a:rPr>
                        <a:t>;(</a:t>
                      </a:r>
                      <a:r>
                        <a:rPr lang="ru-RU" sz="1100" dirty="0" smtClean="0">
                          <a:solidFill>
                            <a:schemeClr val="bg1">
                              <a:lumMod val="75000"/>
                            </a:schemeClr>
                          </a:solidFill>
                          <a:latin typeface="Calibri"/>
                          <a:ea typeface="Calibri"/>
                          <a:cs typeface="Times New Roman"/>
                          <a:sym typeface="Symbol"/>
                        </a:rPr>
                        <a:t></a:t>
                      </a:r>
                      <a:r>
                        <a:rPr lang="ru-RU" sz="1100" dirty="0">
                          <a:solidFill>
                            <a:schemeClr val="bg1">
                              <a:lumMod val="75000"/>
                            </a:schemeClr>
                          </a:solidFill>
                          <a:latin typeface="Calibri"/>
                          <a:ea typeface="Calibri"/>
                          <a:cs typeface="Times New Roman"/>
                        </a:rPr>
                        <a:t>-</a:t>
                      </a:r>
                      <a:r>
                        <a:rPr lang="en-US" sz="1100" dirty="0" smtClean="0">
                          <a:solidFill>
                            <a:schemeClr val="bg1">
                              <a:lumMod val="75000"/>
                            </a:schemeClr>
                          </a:solidFill>
                          <a:latin typeface="Calibri"/>
                          <a:ea typeface="Calibri"/>
                          <a:cs typeface="Times New Roman"/>
                        </a:rPr>
                        <a:t>Fe</a:t>
                      </a:r>
                      <a:r>
                        <a:rPr lang="ru-RU" sz="1100" dirty="0" smtClean="0">
                          <a:solidFill>
                            <a:schemeClr val="bg1">
                              <a:lumMod val="75000"/>
                            </a:schemeClr>
                          </a:solidFill>
                          <a:latin typeface="Calibri"/>
                          <a:ea typeface="Calibri"/>
                          <a:cs typeface="Times New Roman"/>
                        </a:rPr>
                        <a:t>)</a:t>
                      </a:r>
                      <a:r>
                        <a:rPr lang="en-US" sz="1100" dirty="0" smtClean="0">
                          <a:solidFill>
                            <a:schemeClr val="bg1">
                              <a:lumMod val="75000"/>
                            </a:schemeClr>
                          </a:solidFill>
                          <a:latin typeface="Calibri"/>
                          <a:ea typeface="Calibri"/>
                          <a:cs typeface="Times New Roman"/>
                        </a:rPr>
                        <a:t> </a:t>
                      </a:r>
                      <a:endParaRPr lang="ru-RU" sz="1100" dirty="0">
                        <a:solidFill>
                          <a:schemeClr val="bg1">
                            <a:lumMod val="75000"/>
                          </a:schemeClr>
                        </a:solidFill>
                        <a:latin typeface="Calibri"/>
                        <a:ea typeface="Calibri"/>
                        <a:cs typeface="Times New Roman"/>
                      </a:endParaRPr>
                    </a:p>
                  </a:txBody>
                  <a:tcPr marL="64770" marR="64770"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r>
              <a:tr h="285552">
                <a:tc>
                  <a:txBody>
                    <a:bodyPr/>
                    <a:lstStyle/>
                    <a:p>
                      <a:pPr algn="ctr">
                        <a:lnSpc>
                          <a:spcPct val="115000"/>
                        </a:lnSpc>
                        <a:spcAft>
                          <a:spcPts val="0"/>
                        </a:spcAft>
                      </a:pPr>
                      <a:r>
                        <a:rPr lang="en-US" sz="1600">
                          <a:solidFill>
                            <a:schemeClr val="bg1">
                              <a:lumMod val="75000"/>
                            </a:schemeClr>
                          </a:solidFill>
                          <a:latin typeface="Calibri"/>
                          <a:ea typeface="Calibri"/>
                          <a:cs typeface="Times New Roman"/>
                        </a:rPr>
                        <a:t>C6</a:t>
                      </a:r>
                      <a:endParaRPr lang="ru-RU" sz="1100">
                        <a:solidFill>
                          <a:schemeClr val="bg1">
                            <a:lumMod val="75000"/>
                          </a:schemeClr>
                        </a:solidFill>
                        <a:latin typeface="Calibri"/>
                        <a:ea typeface="Calibri"/>
                        <a:cs typeface="Times New Roman"/>
                      </a:endParaRPr>
                    </a:p>
                  </a:txBody>
                  <a:tcPr marL="64770" marR="64770"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c>
                  <a:txBody>
                    <a:bodyPr/>
                    <a:lstStyle/>
                    <a:p>
                      <a:pPr>
                        <a:lnSpc>
                          <a:spcPct val="115000"/>
                        </a:lnSpc>
                        <a:spcAft>
                          <a:spcPts val="0"/>
                        </a:spcAft>
                      </a:pP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0,95</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0,05</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O</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U</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 (</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C</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O</a:t>
                      </a:r>
                      <a:r>
                        <a:rPr lang="ru-RU" sz="1100" dirty="0">
                          <a:solidFill>
                            <a:schemeClr val="bg1">
                              <a:lumMod val="75000"/>
                            </a:schemeClr>
                          </a:solidFill>
                          <a:latin typeface="Calibri"/>
                          <a:ea typeface="Calibri"/>
                          <a:cs typeface="Times New Roman"/>
                        </a:rPr>
                        <a:t>)</a:t>
                      </a:r>
                      <a:r>
                        <a:rPr lang="ru-RU" sz="1100" baseline="-25000" dirty="0">
                          <a:solidFill>
                            <a:schemeClr val="bg1">
                              <a:lumMod val="75000"/>
                            </a:schemeClr>
                          </a:solidFill>
                          <a:latin typeface="Calibri"/>
                          <a:ea typeface="Calibri"/>
                          <a:cs typeface="Times New Roman"/>
                        </a:rPr>
                        <a:t>1-</a:t>
                      </a:r>
                      <a:r>
                        <a:rPr lang="en-US" sz="1100" baseline="-25000" dirty="0">
                          <a:solidFill>
                            <a:schemeClr val="bg1">
                              <a:lumMod val="75000"/>
                            </a:schemeClr>
                          </a:solidFill>
                          <a:latin typeface="Calibri"/>
                          <a:ea typeface="Calibri"/>
                          <a:cs typeface="Times New Roman"/>
                        </a:rPr>
                        <a:t>x</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2</a:t>
                      </a:r>
                      <a:r>
                        <a:rPr lang="en-US" sz="1100" dirty="0" err="1">
                          <a:solidFill>
                            <a:schemeClr val="bg1">
                              <a:lumMod val="75000"/>
                            </a:schemeClr>
                          </a:solidFill>
                          <a:latin typeface="Calibri"/>
                          <a:ea typeface="Calibri"/>
                          <a:cs typeface="Times New Roman"/>
                        </a:rPr>
                        <a:t>FeO</a:t>
                      </a:r>
                      <a:r>
                        <a:rPr lang="en-US" sz="1100" baseline="-25000" dirty="0" err="1">
                          <a:solidFill>
                            <a:schemeClr val="bg1">
                              <a:lumMod val="75000"/>
                            </a:schemeClr>
                          </a:solidFill>
                          <a:latin typeface="Calibri"/>
                          <a:ea typeface="Calibri"/>
                          <a:cs typeface="Times New Roman"/>
                        </a:rPr>
                        <a:t>x</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U</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Fe</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p>
                  </a:txBody>
                  <a:tcPr marL="64770" marR="64770"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r>
              <a:tr h="285552">
                <a:tc>
                  <a:txBody>
                    <a:bodyPr/>
                    <a:lstStyle/>
                    <a:p>
                      <a:pPr algn="ctr">
                        <a:lnSpc>
                          <a:spcPct val="115000"/>
                        </a:lnSpc>
                        <a:spcAft>
                          <a:spcPts val="0"/>
                        </a:spcAft>
                      </a:pPr>
                      <a:r>
                        <a:rPr lang="en-US" sz="1600">
                          <a:solidFill>
                            <a:schemeClr val="bg1">
                              <a:lumMod val="75000"/>
                            </a:schemeClr>
                          </a:solidFill>
                          <a:latin typeface="Calibri"/>
                          <a:ea typeface="Calibri"/>
                          <a:cs typeface="Times New Roman"/>
                        </a:rPr>
                        <a:t>F 1</a:t>
                      </a:r>
                      <a:endParaRPr lang="ru-RU" sz="1100">
                        <a:solidFill>
                          <a:schemeClr val="bg1">
                            <a:lumMod val="75000"/>
                          </a:schemeClr>
                        </a:solidFill>
                        <a:latin typeface="Calibri"/>
                        <a:ea typeface="Calibri"/>
                        <a:cs typeface="Times New Roman"/>
                      </a:endParaRPr>
                    </a:p>
                  </a:txBody>
                  <a:tcPr marL="66675" marR="66675"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c>
                  <a:txBody>
                    <a:bodyPr/>
                    <a:lstStyle/>
                    <a:p>
                      <a:pPr>
                        <a:lnSpc>
                          <a:spcPct val="115000"/>
                        </a:lnSpc>
                        <a:spcAft>
                          <a:spcPts val="0"/>
                        </a:spcAft>
                      </a:pP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0,85</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0,15</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r>
                        <a:rPr lang="en-US" sz="1100" dirty="0" err="1">
                          <a:solidFill>
                            <a:schemeClr val="bg1">
                              <a:lumMod val="75000"/>
                            </a:schemeClr>
                          </a:solidFill>
                          <a:latin typeface="Calibri"/>
                          <a:ea typeface="Calibri"/>
                          <a:cs typeface="Times New Roman"/>
                        </a:rPr>
                        <a:t>ZrO</a:t>
                      </a:r>
                      <a:r>
                        <a:rPr lang="ru-RU" sz="1100" baseline="-25000" dirty="0">
                          <a:solidFill>
                            <a:schemeClr val="bg1">
                              <a:lumMod val="75000"/>
                            </a:schemeClr>
                          </a:solidFill>
                          <a:latin typeface="Calibri"/>
                          <a:ea typeface="Calibri"/>
                          <a:cs typeface="Times New Roman"/>
                        </a:rPr>
                        <a:t>2</a:t>
                      </a:r>
                      <a:r>
                        <a:rPr lang="en-US" sz="1100" dirty="0" err="1">
                          <a:solidFill>
                            <a:schemeClr val="bg1">
                              <a:lumMod val="75000"/>
                            </a:schemeClr>
                          </a:solidFill>
                          <a:latin typeface="Calibri"/>
                          <a:ea typeface="Calibri"/>
                          <a:cs typeface="Times New Roman"/>
                        </a:rPr>
                        <a:t>mcl</a:t>
                      </a:r>
                      <a:r>
                        <a:rPr lang="ru-RU" sz="1100" dirty="0">
                          <a:solidFill>
                            <a:schemeClr val="bg1">
                              <a:lumMod val="75000"/>
                            </a:schemeClr>
                          </a:solidFill>
                          <a:latin typeface="Calibri"/>
                          <a:ea typeface="Calibri"/>
                          <a:cs typeface="Times New Roman"/>
                        </a:rPr>
                        <a:t>; </a:t>
                      </a:r>
                      <a:r>
                        <a:rPr lang="en-US" sz="1100" dirty="0" err="1">
                          <a:solidFill>
                            <a:schemeClr val="bg1">
                              <a:lumMod val="75000"/>
                            </a:schemeClr>
                          </a:solidFill>
                          <a:latin typeface="Calibri"/>
                          <a:ea typeface="Calibri"/>
                          <a:cs typeface="Times New Roman"/>
                        </a:rPr>
                        <a:t>ZrO</a:t>
                      </a:r>
                      <a:r>
                        <a:rPr lang="ru-RU" sz="1100" baseline="-25000" dirty="0">
                          <a:solidFill>
                            <a:schemeClr val="bg1">
                              <a:lumMod val="75000"/>
                            </a:schemeClr>
                          </a:solidFill>
                          <a:latin typeface="Calibri"/>
                          <a:ea typeface="Calibri"/>
                          <a:cs typeface="Times New Roman"/>
                        </a:rPr>
                        <a:t>2</a:t>
                      </a:r>
                      <a:r>
                        <a:rPr lang="en-US" sz="1100" dirty="0" err="1">
                          <a:solidFill>
                            <a:schemeClr val="bg1">
                              <a:lumMod val="75000"/>
                            </a:schemeClr>
                          </a:solidFill>
                          <a:latin typeface="Calibri"/>
                          <a:ea typeface="Calibri"/>
                          <a:cs typeface="Times New Roman"/>
                        </a:rPr>
                        <a:t>tetr</a:t>
                      </a:r>
                      <a:r>
                        <a:rPr lang="ru-RU" sz="1100" dirty="0">
                          <a:solidFill>
                            <a:schemeClr val="bg1">
                              <a:lumMod val="75000"/>
                            </a:schemeClr>
                          </a:solidFill>
                          <a:latin typeface="Calibri"/>
                          <a:ea typeface="Calibri"/>
                          <a:cs typeface="Times New Roman"/>
                        </a:rPr>
                        <a:t> ; </a:t>
                      </a: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0,5</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0,5</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UO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3</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8</a:t>
                      </a:r>
                      <a:r>
                        <a:rPr lang="ru-RU" sz="1100" dirty="0">
                          <a:solidFill>
                            <a:schemeClr val="bg1">
                              <a:lumMod val="75000"/>
                            </a:schemeClr>
                          </a:solidFill>
                          <a:latin typeface="Calibri"/>
                          <a:ea typeface="Calibri"/>
                          <a:cs typeface="Times New Roman"/>
                        </a:rPr>
                        <a:t> </a:t>
                      </a:r>
                    </a:p>
                  </a:txBody>
                  <a:tcPr marL="66675" marR="66675"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r>
              <a:tr h="285552">
                <a:tc>
                  <a:txBody>
                    <a:bodyPr/>
                    <a:lstStyle/>
                    <a:p>
                      <a:pPr algn="ctr">
                        <a:lnSpc>
                          <a:spcPct val="115000"/>
                        </a:lnSpc>
                        <a:spcAft>
                          <a:spcPts val="0"/>
                        </a:spcAft>
                      </a:pPr>
                      <a:r>
                        <a:rPr lang="en-US" sz="1600">
                          <a:solidFill>
                            <a:schemeClr val="bg1">
                              <a:lumMod val="75000"/>
                            </a:schemeClr>
                          </a:solidFill>
                          <a:latin typeface="Calibri"/>
                          <a:ea typeface="Calibri"/>
                          <a:cs typeface="Times New Roman"/>
                        </a:rPr>
                        <a:t>F </a:t>
                      </a:r>
                      <a:r>
                        <a:rPr lang="ru-RU" sz="1600">
                          <a:solidFill>
                            <a:schemeClr val="bg1">
                              <a:lumMod val="75000"/>
                            </a:schemeClr>
                          </a:solidFill>
                          <a:latin typeface="Calibri"/>
                          <a:ea typeface="Calibri"/>
                          <a:cs typeface="Times New Roman"/>
                        </a:rPr>
                        <a:t>2</a:t>
                      </a:r>
                      <a:endParaRPr lang="ru-RU" sz="1100">
                        <a:solidFill>
                          <a:schemeClr val="bg1">
                            <a:lumMod val="75000"/>
                          </a:schemeClr>
                        </a:solidFill>
                        <a:latin typeface="Calibri"/>
                        <a:ea typeface="Calibri"/>
                        <a:cs typeface="Times New Roman"/>
                      </a:endParaRPr>
                    </a:p>
                  </a:txBody>
                  <a:tcPr marL="66675" marR="66675"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c>
                  <a:txBody>
                    <a:bodyPr/>
                    <a:lstStyle/>
                    <a:p>
                      <a:pPr>
                        <a:lnSpc>
                          <a:spcPct val="115000"/>
                        </a:lnSpc>
                        <a:spcAft>
                          <a:spcPts val="0"/>
                        </a:spcAft>
                      </a:pP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0,94</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0,06</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0,8</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0,2</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ZrO</a:t>
                      </a:r>
                      <a:r>
                        <a:rPr lang="ru-RU" sz="1100" baseline="-25000" dirty="0">
                          <a:solidFill>
                            <a:schemeClr val="bg1">
                              <a:lumMod val="75000"/>
                            </a:schemeClr>
                          </a:solidFill>
                          <a:latin typeface="Calibri"/>
                          <a:ea typeface="Calibri"/>
                          <a:cs typeface="Times New Roman"/>
                        </a:rPr>
                        <a:t>2</a:t>
                      </a:r>
                      <a:r>
                        <a:rPr lang="en-US" sz="1100" dirty="0" err="1">
                          <a:solidFill>
                            <a:schemeClr val="bg1">
                              <a:lumMod val="75000"/>
                            </a:schemeClr>
                          </a:solidFill>
                          <a:latin typeface="Calibri"/>
                          <a:ea typeface="Calibri"/>
                          <a:cs typeface="Times New Roman"/>
                        </a:rPr>
                        <a:t>mcl</a:t>
                      </a:r>
                      <a:r>
                        <a:rPr lang="ru-RU" sz="1100" dirty="0">
                          <a:solidFill>
                            <a:schemeClr val="bg1">
                              <a:lumMod val="75000"/>
                            </a:schemeClr>
                          </a:solidFill>
                          <a:latin typeface="Calibri"/>
                          <a:ea typeface="Calibri"/>
                          <a:cs typeface="Times New Roman"/>
                        </a:rPr>
                        <a:t>; ZrO</a:t>
                      </a:r>
                      <a:r>
                        <a:rPr lang="ru-RU" sz="1100" baseline="-25000" dirty="0">
                          <a:solidFill>
                            <a:schemeClr val="bg1">
                              <a:lumMod val="75000"/>
                            </a:schemeClr>
                          </a:solidFill>
                          <a:latin typeface="Calibri"/>
                          <a:ea typeface="Calibri"/>
                          <a:cs typeface="Times New Roman"/>
                        </a:rPr>
                        <a:t>2</a:t>
                      </a:r>
                      <a:r>
                        <a:rPr lang="en-US" sz="1100" dirty="0" err="1">
                          <a:solidFill>
                            <a:schemeClr val="bg1">
                              <a:lumMod val="75000"/>
                            </a:schemeClr>
                          </a:solidFill>
                          <a:latin typeface="Calibri"/>
                          <a:ea typeface="Calibri"/>
                          <a:cs typeface="Times New Roman"/>
                        </a:rPr>
                        <a:t>tetr</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O</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0,5</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0,5</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3</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8</a:t>
                      </a:r>
                      <a:endParaRPr lang="ru-RU" sz="1100" dirty="0">
                        <a:solidFill>
                          <a:schemeClr val="bg1">
                            <a:lumMod val="75000"/>
                          </a:schemeClr>
                        </a:solidFill>
                        <a:latin typeface="Calibri"/>
                        <a:ea typeface="Calibri"/>
                        <a:cs typeface="Times New Roman"/>
                      </a:endParaRPr>
                    </a:p>
                  </a:txBody>
                  <a:tcPr marL="66675" marR="66675"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r>
              <a:tr h="285552">
                <a:tc>
                  <a:txBody>
                    <a:bodyPr/>
                    <a:lstStyle/>
                    <a:p>
                      <a:pPr algn="ctr">
                        <a:lnSpc>
                          <a:spcPct val="115000"/>
                        </a:lnSpc>
                        <a:spcAft>
                          <a:spcPts val="0"/>
                        </a:spcAft>
                      </a:pPr>
                      <a:r>
                        <a:rPr lang="en-US" sz="1600" dirty="0">
                          <a:solidFill>
                            <a:schemeClr val="bg1">
                              <a:lumMod val="75000"/>
                            </a:schemeClr>
                          </a:solidFill>
                          <a:latin typeface="Calibri"/>
                          <a:ea typeface="Calibri"/>
                          <a:cs typeface="Times New Roman"/>
                        </a:rPr>
                        <a:t>S 6</a:t>
                      </a:r>
                      <a:endParaRPr lang="ru-RU" sz="1100" dirty="0">
                        <a:solidFill>
                          <a:schemeClr val="bg1">
                            <a:lumMod val="75000"/>
                          </a:schemeClr>
                        </a:solidFill>
                        <a:latin typeface="Calibri"/>
                        <a:ea typeface="Calibri"/>
                        <a:cs typeface="Times New Roman"/>
                      </a:endParaRPr>
                    </a:p>
                  </a:txBody>
                  <a:tcPr marL="66675" marR="66675"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c>
                  <a:txBody>
                    <a:bodyPr/>
                    <a:lstStyle/>
                    <a:p>
                      <a:pPr>
                        <a:lnSpc>
                          <a:spcPct val="115000"/>
                        </a:lnSpc>
                        <a:spcAft>
                          <a:spcPts val="0"/>
                        </a:spcAft>
                      </a:pPr>
                      <a:r>
                        <a:rPr lang="en-US" sz="1100" dirty="0">
                          <a:solidFill>
                            <a:schemeClr val="bg1">
                              <a:lumMod val="75000"/>
                            </a:schemeClr>
                          </a:solidFill>
                          <a:latin typeface="Calibri"/>
                          <a:ea typeface="Calibri"/>
                          <a:cs typeface="Times New Roman"/>
                        </a:rPr>
                        <a:t>U</a:t>
                      </a:r>
                      <a:r>
                        <a:rPr lang="ru-RU" sz="1100" baseline="-25000" dirty="0">
                          <a:solidFill>
                            <a:schemeClr val="bg1">
                              <a:lumMod val="75000"/>
                            </a:schemeClr>
                          </a:solidFill>
                          <a:latin typeface="Calibri"/>
                          <a:ea typeface="Calibri"/>
                          <a:cs typeface="Times New Roman"/>
                        </a:rPr>
                        <a:t>0,95</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0,05</a:t>
                      </a:r>
                      <a:r>
                        <a:rPr lang="en-US" sz="1100" dirty="0">
                          <a:solidFill>
                            <a:schemeClr val="bg1">
                              <a:lumMod val="75000"/>
                            </a:schemeClr>
                          </a:solidFill>
                          <a:latin typeface="Calibri"/>
                          <a:ea typeface="Calibri"/>
                          <a:cs typeface="Times New Roman"/>
                        </a:rPr>
                        <a:t>O</a:t>
                      </a:r>
                      <a:r>
                        <a:rPr lang="ru-RU" sz="1100" baseline="-25000" dirty="0">
                          <a:solidFill>
                            <a:schemeClr val="bg1">
                              <a:lumMod val="75000"/>
                            </a:schemeClr>
                          </a:solidFill>
                          <a:latin typeface="Calibri"/>
                          <a:ea typeface="Calibri"/>
                          <a:cs typeface="Times New Roman"/>
                        </a:rPr>
                        <a:t>2</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U</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Fe</a:t>
                      </a:r>
                      <a:r>
                        <a:rPr lang="ru-RU" sz="1100" baseline="-25000" dirty="0">
                          <a:solidFill>
                            <a:schemeClr val="bg1">
                              <a:lumMod val="75000"/>
                            </a:schemeClr>
                          </a:solidFill>
                          <a:latin typeface="Calibri"/>
                          <a:ea typeface="Calibri"/>
                          <a:cs typeface="Times New Roman"/>
                        </a:rPr>
                        <a:t>2</a:t>
                      </a:r>
                      <a:r>
                        <a:rPr lang="en-US" sz="1100" dirty="0">
                          <a:solidFill>
                            <a:schemeClr val="bg1">
                              <a:lumMod val="75000"/>
                            </a:schemeClr>
                          </a:solidFill>
                          <a:latin typeface="Calibri"/>
                          <a:ea typeface="Calibri"/>
                          <a:cs typeface="Times New Roman"/>
                        </a:rPr>
                        <a:t> </a:t>
                      </a:r>
                      <a:r>
                        <a:rPr lang="ru-RU" sz="1100" dirty="0">
                          <a:solidFill>
                            <a:schemeClr val="bg1">
                              <a:lumMod val="75000"/>
                            </a:schemeClr>
                          </a:solidFill>
                          <a:latin typeface="Calibri"/>
                          <a:ea typeface="Calibri"/>
                          <a:cs typeface="Times New Roman"/>
                        </a:rPr>
                        <a:t>; </a:t>
                      </a:r>
                      <a:r>
                        <a:rPr lang="en-US" sz="1100" dirty="0" err="1">
                          <a:solidFill>
                            <a:schemeClr val="bg1">
                              <a:lumMod val="75000"/>
                            </a:schemeClr>
                          </a:solidFill>
                          <a:latin typeface="Calibri"/>
                          <a:ea typeface="Calibri"/>
                          <a:cs typeface="Times New Roman"/>
                        </a:rPr>
                        <a:t>ZrFe</a:t>
                      </a:r>
                      <a:r>
                        <a:rPr lang="ru-RU" sz="1100" baseline="-25000" dirty="0">
                          <a:solidFill>
                            <a:schemeClr val="bg1">
                              <a:lumMod val="75000"/>
                            </a:schemeClr>
                          </a:solidFill>
                          <a:latin typeface="Calibri"/>
                          <a:ea typeface="Calibri"/>
                          <a:cs typeface="Times New Roman"/>
                        </a:rPr>
                        <a:t>3</a:t>
                      </a:r>
                      <a:r>
                        <a:rPr lang="en-US" sz="1100" dirty="0">
                          <a:solidFill>
                            <a:schemeClr val="bg1">
                              <a:lumMod val="75000"/>
                            </a:schemeClr>
                          </a:solidFill>
                          <a:latin typeface="Calibri"/>
                          <a:ea typeface="Calibri"/>
                          <a:cs typeface="Times New Roman"/>
                        </a:rPr>
                        <a:t>  </a:t>
                      </a:r>
                      <a:r>
                        <a:rPr lang="ru-RU" sz="1100" dirty="0">
                          <a:solidFill>
                            <a:schemeClr val="bg1">
                              <a:lumMod val="75000"/>
                            </a:schemeClr>
                          </a:solidFill>
                          <a:latin typeface="Calibri"/>
                          <a:ea typeface="Calibri"/>
                          <a:cs typeface="Times New Roman"/>
                          <a:sym typeface="Symbol"/>
                        </a:rPr>
                        <a:t></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Fe</a:t>
                      </a:r>
                      <a:r>
                        <a:rPr lang="ru-RU" sz="1100" dirty="0">
                          <a:solidFill>
                            <a:schemeClr val="bg1">
                              <a:lumMod val="75000"/>
                            </a:schemeClr>
                          </a:solidFill>
                          <a:latin typeface="Calibri"/>
                          <a:ea typeface="Calibri"/>
                          <a:cs typeface="Times New Roman"/>
                        </a:rPr>
                        <a:t>; (</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C</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O</a:t>
                      </a:r>
                      <a:r>
                        <a:rPr lang="ru-RU" sz="1100" dirty="0">
                          <a:solidFill>
                            <a:schemeClr val="bg1">
                              <a:lumMod val="75000"/>
                            </a:schemeClr>
                          </a:solidFill>
                          <a:latin typeface="Calibri"/>
                          <a:ea typeface="Calibri"/>
                          <a:cs typeface="Times New Roman"/>
                        </a:rPr>
                        <a:t>)</a:t>
                      </a:r>
                      <a:r>
                        <a:rPr lang="ru-RU" sz="1100" baseline="-25000" dirty="0">
                          <a:solidFill>
                            <a:schemeClr val="bg1">
                              <a:lumMod val="75000"/>
                            </a:schemeClr>
                          </a:solidFill>
                          <a:latin typeface="Calibri"/>
                          <a:ea typeface="Calibri"/>
                          <a:cs typeface="Times New Roman"/>
                        </a:rPr>
                        <a:t>1-</a:t>
                      </a:r>
                      <a:r>
                        <a:rPr lang="en-US" sz="1100" baseline="-25000" dirty="0">
                          <a:solidFill>
                            <a:schemeClr val="bg1">
                              <a:lumMod val="75000"/>
                            </a:schemeClr>
                          </a:solidFill>
                          <a:latin typeface="Calibri"/>
                          <a:ea typeface="Calibri"/>
                          <a:cs typeface="Times New Roman"/>
                        </a:rPr>
                        <a:t>x</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O</a:t>
                      </a:r>
                      <a:r>
                        <a:rPr lang="ru-RU" sz="1100" dirty="0">
                          <a:solidFill>
                            <a:schemeClr val="bg1">
                              <a:lumMod val="75000"/>
                            </a:schemeClr>
                          </a:solidFill>
                          <a:latin typeface="Calibri"/>
                          <a:ea typeface="Calibri"/>
                          <a:cs typeface="Times New Roman"/>
                        </a:rPr>
                        <a:t>); </a:t>
                      </a:r>
                      <a:r>
                        <a:rPr lang="en-US" sz="1100" dirty="0">
                          <a:solidFill>
                            <a:schemeClr val="bg1">
                              <a:lumMod val="75000"/>
                            </a:schemeClr>
                          </a:solidFill>
                          <a:latin typeface="Calibri"/>
                          <a:ea typeface="Calibri"/>
                          <a:cs typeface="Times New Roman"/>
                        </a:rPr>
                        <a:t>α</a:t>
                      </a:r>
                      <a:r>
                        <a:rPr lang="ru-RU" sz="1100" dirty="0">
                          <a:solidFill>
                            <a:schemeClr val="bg1">
                              <a:lumMod val="75000"/>
                            </a:schemeClr>
                          </a:solidFill>
                          <a:latin typeface="Calibri"/>
                          <a:ea typeface="Calibri"/>
                          <a:cs typeface="Times New Roman"/>
                        </a:rPr>
                        <a:t>-(</a:t>
                      </a:r>
                      <a:r>
                        <a:rPr lang="en-US" sz="1100" dirty="0">
                          <a:solidFill>
                            <a:schemeClr val="bg1">
                              <a:lumMod val="75000"/>
                            </a:schemeClr>
                          </a:solidFill>
                          <a:latin typeface="Calibri"/>
                          <a:ea typeface="Calibri"/>
                          <a:cs typeface="Times New Roman"/>
                        </a:rPr>
                        <a:t>U</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dirty="0">
                          <a:solidFill>
                            <a:schemeClr val="bg1">
                              <a:lumMod val="75000"/>
                            </a:schemeClr>
                          </a:solidFill>
                          <a:latin typeface="Calibri"/>
                          <a:ea typeface="Calibri"/>
                          <a:cs typeface="Times New Roman"/>
                        </a:rPr>
                        <a:t>);</a:t>
                      </a:r>
                      <a:r>
                        <a:rPr lang="en-US" sz="1100" dirty="0" err="1">
                          <a:solidFill>
                            <a:schemeClr val="bg1">
                              <a:lumMod val="75000"/>
                            </a:schemeClr>
                          </a:solidFill>
                          <a:latin typeface="Calibri"/>
                          <a:ea typeface="Calibri"/>
                          <a:cs typeface="Times New Roman"/>
                        </a:rPr>
                        <a:t>Zr</a:t>
                      </a:r>
                      <a:r>
                        <a:rPr lang="ru-RU" sz="1100" baseline="-25000" dirty="0">
                          <a:solidFill>
                            <a:schemeClr val="bg1">
                              <a:lumMod val="75000"/>
                            </a:schemeClr>
                          </a:solidFill>
                          <a:latin typeface="Calibri"/>
                          <a:ea typeface="Calibri"/>
                          <a:cs typeface="Times New Roman"/>
                        </a:rPr>
                        <a:t>2</a:t>
                      </a:r>
                      <a:r>
                        <a:rPr lang="en-US" sz="1100" dirty="0" err="1">
                          <a:solidFill>
                            <a:schemeClr val="bg1">
                              <a:lumMod val="75000"/>
                            </a:schemeClr>
                          </a:solidFill>
                          <a:latin typeface="Calibri"/>
                          <a:ea typeface="Calibri"/>
                          <a:cs typeface="Times New Roman"/>
                        </a:rPr>
                        <a:t>FeO</a:t>
                      </a:r>
                      <a:r>
                        <a:rPr lang="en-US" sz="1100" baseline="-25000" dirty="0" err="1">
                          <a:solidFill>
                            <a:schemeClr val="bg1">
                              <a:lumMod val="75000"/>
                            </a:schemeClr>
                          </a:solidFill>
                          <a:latin typeface="Calibri"/>
                          <a:ea typeface="Calibri"/>
                          <a:cs typeface="Times New Roman"/>
                        </a:rPr>
                        <a:t>x</a:t>
                      </a:r>
                      <a:r>
                        <a:rPr lang="en-US" sz="1100" dirty="0">
                          <a:solidFill>
                            <a:schemeClr val="bg1">
                              <a:lumMod val="75000"/>
                            </a:schemeClr>
                          </a:solidFill>
                          <a:latin typeface="Calibri"/>
                          <a:ea typeface="Calibri"/>
                          <a:cs typeface="Times New Roman"/>
                        </a:rPr>
                        <a:t> </a:t>
                      </a:r>
                      <a:endParaRPr lang="ru-RU" sz="1100" dirty="0">
                        <a:solidFill>
                          <a:schemeClr val="bg1">
                            <a:lumMod val="75000"/>
                          </a:schemeClr>
                        </a:solidFill>
                        <a:latin typeface="Calibri"/>
                        <a:ea typeface="Calibri"/>
                        <a:cs typeface="Times New Roman"/>
                      </a:endParaRPr>
                    </a:p>
                  </a:txBody>
                  <a:tcPr marL="66675" marR="66675" marT="50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71000"/>
                      </a:schemeClr>
                    </a:solidFill>
                  </a:tcPr>
                </a:tc>
              </a:tr>
            </a:tbl>
          </a:graphicData>
        </a:graphic>
      </p:graphicFrame>
      <p:grpSp>
        <p:nvGrpSpPr>
          <p:cNvPr id="16415" name="Группа 41"/>
          <p:cNvGrpSpPr>
            <a:grpSpLocks/>
          </p:cNvGrpSpPr>
          <p:nvPr/>
        </p:nvGrpSpPr>
        <p:grpSpPr bwMode="auto">
          <a:xfrm>
            <a:off x="5411788" y="646113"/>
            <a:ext cx="3213100" cy="3001962"/>
            <a:chOff x="373005" y="3392487"/>
            <a:chExt cx="3213144" cy="3001963"/>
          </a:xfrm>
        </p:grpSpPr>
        <p:pic>
          <p:nvPicPr>
            <p:cNvPr id="16431" name="Рисунок 29" descr="inv4 шлиф.jpg"/>
            <p:cNvPicPr>
              <a:picLocks noChangeAspect="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373005" y="3392487"/>
              <a:ext cx="3213144"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Овал 33"/>
            <p:cNvSpPr>
              <a:spLocks noChangeArrowheads="1"/>
            </p:cNvSpPr>
            <p:nvPr/>
          </p:nvSpPr>
          <p:spPr bwMode="auto">
            <a:xfrm rot="-216887">
              <a:off x="1881151" y="4425949"/>
              <a:ext cx="379417" cy="368300"/>
            </a:xfrm>
            <a:prstGeom prst="ellipse">
              <a:avLst/>
            </a:prstGeom>
            <a:noFill/>
            <a:ln w="22225" algn="ctr">
              <a:solidFill>
                <a:srgbClr val="FFFF00"/>
              </a:solidFill>
              <a:round/>
              <a:headEnd/>
              <a:tailEnd/>
            </a:ln>
          </p:spPr>
          <p:txBody>
            <a:bodyPr anchor="ctr"/>
            <a:lstStyle/>
            <a:p>
              <a:pPr algn="ctr">
                <a:defRPr/>
              </a:pPr>
              <a:endParaRPr lang="ru-RU">
                <a:solidFill>
                  <a:schemeClr val="lt1"/>
                </a:solidFill>
                <a:latin typeface="+mn-lt"/>
              </a:endParaRPr>
            </a:p>
          </p:txBody>
        </p:sp>
        <p:sp>
          <p:nvSpPr>
            <p:cNvPr id="35" name="Овал 34"/>
            <p:cNvSpPr>
              <a:spLocks noChangeArrowheads="1"/>
            </p:cNvSpPr>
            <p:nvPr/>
          </p:nvSpPr>
          <p:spPr bwMode="auto">
            <a:xfrm rot="-216887">
              <a:off x="1844637" y="3841749"/>
              <a:ext cx="379418" cy="368300"/>
            </a:xfrm>
            <a:prstGeom prst="ellipse">
              <a:avLst/>
            </a:prstGeom>
            <a:noFill/>
            <a:ln w="22225" algn="ctr">
              <a:solidFill>
                <a:srgbClr val="FFFF00"/>
              </a:solidFill>
              <a:round/>
              <a:headEnd/>
              <a:tailEnd/>
            </a:ln>
          </p:spPr>
          <p:txBody>
            <a:bodyPr anchor="ctr"/>
            <a:lstStyle/>
            <a:p>
              <a:pPr algn="ctr">
                <a:defRPr/>
              </a:pPr>
              <a:endParaRPr lang="ru-RU">
                <a:solidFill>
                  <a:schemeClr val="lt1"/>
                </a:solidFill>
                <a:latin typeface="+mn-lt"/>
              </a:endParaRPr>
            </a:p>
          </p:txBody>
        </p:sp>
        <p:sp>
          <p:nvSpPr>
            <p:cNvPr id="36" name="Овал 35"/>
            <p:cNvSpPr>
              <a:spLocks noChangeArrowheads="1"/>
            </p:cNvSpPr>
            <p:nvPr/>
          </p:nvSpPr>
          <p:spPr bwMode="auto">
            <a:xfrm rot="-216887">
              <a:off x="2647923" y="5338763"/>
              <a:ext cx="379418" cy="368300"/>
            </a:xfrm>
            <a:prstGeom prst="ellipse">
              <a:avLst/>
            </a:prstGeom>
            <a:noFill/>
            <a:ln w="22225" algn="ctr">
              <a:solidFill>
                <a:srgbClr val="FFFF00"/>
              </a:solidFill>
              <a:round/>
              <a:headEnd/>
              <a:tailEnd/>
            </a:ln>
          </p:spPr>
          <p:txBody>
            <a:bodyPr anchor="ctr"/>
            <a:lstStyle/>
            <a:p>
              <a:pPr algn="ctr">
                <a:defRPr/>
              </a:pPr>
              <a:endParaRPr lang="ru-RU">
                <a:solidFill>
                  <a:schemeClr val="lt1"/>
                </a:solidFill>
                <a:latin typeface="+mn-lt"/>
              </a:endParaRPr>
            </a:p>
          </p:txBody>
        </p:sp>
        <p:sp>
          <p:nvSpPr>
            <p:cNvPr id="37" name="Овал 36"/>
            <p:cNvSpPr>
              <a:spLocks noChangeArrowheads="1"/>
            </p:cNvSpPr>
            <p:nvPr/>
          </p:nvSpPr>
          <p:spPr bwMode="auto">
            <a:xfrm rot="-216887">
              <a:off x="1552533" y="5411788"/>
              <a:ext cx="379418" cy="368300"/>
            </a:xfrm>
            <a:prstGeom prst="ellipse">
              <a:avLst/>
            </a:prstGeom>
            <a:noFill/>
            <a:ln w="22225" algn="ctr">
              <a:solidFill>
                <a:srgbClr val="FFFF00"/>
              </a:solidFill>
              <a:round/>
              <a:headEnd/>
              <a:tailEnd/>
            </a:ln>
          </p:spPr>
          <p:txBody>
            <a:bodyPr anchor="ctr"/>
            <a:lstStyle/>
            <a:p>
              <a:pPr algn="ctr">
                <a:defRPr/>
              </a:pPr>
              <a:endParaRPr lang="ru-RU">
                <a:solidFill>
                  <a:schemeClr val="lt1"/>
                </a:solidFill>
                <a:latin typeface="+mn-lt"/>
              </a:endParaRPr>
            </a:p>
          </p:txBody>
        </p:sp>
        <p:sp>
          <p:nvSpPr>
            <p:cNvPr id="17530" name="Выноска 1 34"/>
            <p:cNvSpPr>
              <a:spLocks/>
            </p:cNvSpPr>
            <p:nvPr/>
          </p:nvSpPr>
          <p:spPr bwMode="auto">
            <a:xfrm>
              <a:off x="409517" y="4999038"/>
              <a:ext cx="547696" cy="292100"/>
            </a:xfrm>
            <a:prstGeom prst="borderCallout1">
              <a:avLst>
                <a:gd name="adj1" fmla="val 48912"/>
                <a:gd name="adj2" fmla="val 108694"/>
                <a:gd name="adj3" fmla="val 174454"/>
                <a:gd name="adj4" fmla="val 227824"/>
              </a:avLst>
            </a:prstGeom>
            <a:noFill/>
            <a:ln w="22225" algn="ctr">
              <a:solidFill>
                <a:srgbClr val="FFFF00"/>
              </a:solidFill>
              <a:miter lim="800000"/>
              <a:headEnd/>
              <a:tailEnd type="oval" w="med" len="med"/>
            </a:ln>
          </p:spPr>
          <p:txBody>
            <a:bodyPr anchor="ctr"/>
            <a:lstStyle/>
            <a:p>
              <a:pPr algn="ctr">
                <a:defRPr/>
              </a:pPr>
              <a:r>
                <a:rPr lang="ru-RU" sz="1600" b="1" dirty="0">
                  <a:solidFill>
                    <a:schemeClr val="bg1">
                      <a:lumMod val="60000"/>
                      <a:lumOff val="40000"/>
                    </a:schemeClr>
                  </a:solidFill>
                </a:rPr>
                <a:t>С </a:t>
              </a:r>
              <a:r>
                <a:rPr lang="en-US" sz="1600" b="1" dirty="0">
                  <a:solidFill>
                    <a:schemeClr val="bg1">
                      <a:lumMod val="60000"/>
                      <a:lumOff val="40000"/>
                    </a:schemeClr>
                  </a:solidFill>
                </a:rPr>
                <a:t>4</a:t>
              </a:r>
              <a:endParaRPr lang="ru-RU" sz="1600" b="1" dirty="0">
                <a:solidFill>
                  <a:schemeClr val="bg1">
                    <a:lumMod val="60000"/>
                    <a:lumOff val="40000"/>
                  </a:schemeClr>
                </a:solidFill>
              </a:endParaRPr>
            </a:p>
          </p:txBody>
        </p:sp>
        <p:sp>
          <p:nvSpPr>
            <p:cNvPr id="17531" name="Выноска 1 37"/>
            <p:cNvSpPr>
              <a:spLocks/>
            </p:cNvSpPr>
            <p:nvPr/>
          </p:nvSpPr>
          <p:spPr bwMode="auto">
            <a:xfrm>
              <a:off x="409517" y="4086224"/>
              <a:ext cx="547696" cy="292100"/>
            </a:xfrm>
            <a:prstGeom prst="borderCallout1">
              <a:avLst>
                <a:gd name="adj1" fmla="val 52176"/>
                <a:gd name="adj2" fmla="val 106954"/>
                <a:gd name="adj3" fmla="val 167935"/>
                <a:gd name="adj4" fmla="val 283481"/>
              </a:avLst>
            </a:prstGeom>
            <a:noFill/>
            <a:ln w="22225" algn="ctr">
              <a:solidFill>
                <a:srgbClr val="FFFF00"/>
              </a:solidFill>
              <a:miter lim="800000"/>
              <a:headEnd/>
              <a:tailEnd type="oval" w="med" len="med"/>
            </a:ln>
          </p:spPr>
          <p:txBody>
            <a:bodyPr anchor="ctr"/>
            <a:lstStyle/>
            <a:p>
              <a:pPr algn="ctr">
                <a:defRPr/>
              </a:pPr>
              <a:r>
                <a:rPr lang="ru-RU" sz="1600" b="1" dirty="0">
                  <a:solidFill>
                    <a:schemeClr val="bg1">
                      <a:lumMod val="60000"/>
                      <a:lumOff val="40000"/>
                    </a:schemeClr>
                  </a:solidFill>
                </a:rPr>
                <a:t>С </a:t>
              </a:r>
              <a:r>
                <a:rPr lang="en-US" sz="1600" b="1" dirty="0">
                  <a:solidFill>
                    <a:schemeClr val="bg1">
                      <a:lumMod val="60000"/>
                      <a:lumOff val="40000"/>
                    </a:schemeClr>
                  </a:solidFill>
                </a:rPr>
                <a:t>5</a:t>
              </a:r>
              <a:endParaRPr lang="ru-RU" sz="1600" b="1" dirty="0">
                <a:solidFill>
                  <a:schemeClr val="bg1">
                    <a:lumMod val="60000"/>
                    <a:lumOff val="40000"/>
                  </a:schemeClr>
                </a:solidFill>
              </a:endParaRPr>
            </a:p>
          </p:txBody>
        </p:sp>
        <p:sp>
          <p:nvSpPr>
            <p:cNvPr id="17532" name="Выноска 1 40"/>
            <p:cNvSpPr>
              <a:spLocks/>
            </p:cNvSpPr>
            <p:nvPr/>
          </p:nvSpPr>
          <p:spPr bwMode="auto">
            <a:xfrm>
              <a:off x="409517" y="4560887"/>
              <a:ext cx="547696" cy="292100"/>
            </a:xfrm>
            <a:prstGeom prst="borderCallout1">
              <a:avLst>
                <a:gd name="adj1" fmla="val 42389"/>
                <a:gd name="adj2" fmla="val 112171"/>
                <a:gd name="adj3" fmla="val 311412"/>
                <a:gd name="adj4" fmla="val 433046"/>
              </a:avLst>
            </a:prstGeom>
            <a:noFill/>
            <a:ln w="22225" algn="ctr">
              <a:solidFill>
                <a:srgbClr val="FFFF00"/>
              </a:solidFill>
              <a:miter lim="800000"/>
              <a:headEnd/>
              <a:tailEnd type="oval" w="med" len="med"/>
            </a:ln>
          </p:spPr>
          <p:txBody>
            <a:bodyPr anchor="ctr"/>
            <a:lstStyle/>
            <a:p>
              <a:pPr algn="ctr">
                <a:defRPr/>
              </a:pPr>
              <a:r>
                <a:rPr lang="ru-RU" sz="1600" b="1" dirty="0">
                  <a:solidFill>
                    <a:schemeClr val="bg1">
                      <a:lumMod val="60000"/>
                      <a:lumOff val="40000"/>
                    </a:schemeClr>
                  </a:solidFill>
                </a:rPr>
                <a:t>С </a:t>
              </a:r>
              <a:r>
                <a:rPr lang="en-US" sz="1600" b="1" dirty="0">
                  <a:solidFill>
                    <a:schemeClr val="bg1">
                      <a:lumMod val="60000"/>
                      <a:lumOff val="40000"/>
                    </a:schemeClr>
                  </a:solidFill>
                </a:rPr>
                <a:t>1</a:t>
              </a:r>
              <a:endParaRPr lang="ru-RU" sz="1600" b="1" dirty="0">
                <a:solidFill>
                  <a:schemeClr val="bg1">
                    <a:lumMod val="60000"/>
                    <a:lumOff val="40000"/>
                  </a:schemeClr>
                </a:solidFill>
              </a:endParaRPr>
            </a:p>
          </p:txBody>
        </p:sp>
        <p:sp>
          <p:nvSpPr>
            <p:cNvPr id="17533" name="Выноска 1 55"/>
            <p:cNvSpPr>
              <a:spLocks/>
            </p:cNvSpPr>
            <p:nvPr/>
          </p:nvSpPr>
          <p:spPr bwMode="auto">
            <a:xfrm>
              <a:off x="409517" y="3575049"/>
              <a:ext cx="547696" cy="292100"/>
            </a:xfrm>
            <a:prstGeom prst="borderCallout1">
              <a:avLst>
                <a:gd name="adj1" fmla="val 52176"/>
                <a:gd name="adj2" fmla="val 106954"/>
                <a:gd name="adj3" fmla="val 145111"/>
                <a:gd name="adj4" fmla="val 280000"/>
              </a:avLst>
            </a:prstGeom>
            <a:noFill/>
            <a:ln w="22225" algn="ctr">
              <a:solidFill>
                <a:srgbClr val="FFFF00"/>
              </a:solidFill>
              <a:miter lim="800000"/>
              <a:headEnd/>
              <a:tailEnd type="oval" w="med" len="med"/>
            </a:ln>
          </p:spPr>
          <p:txBody>
            <a:bodyPr anchor="ctr"/>
            <a:lstStyle/>
            <a:p>
              <a:pPr algn="ctr">
                <a:defRPr/>
              </a:pPr>
              <a:r>
                <a:rPr lang="ru-RU" sz="1600" b="1" dirty="0">
                  <a:solidFill>
                    <a:schemeClr val="bg1">
                      <a:lumMod val="60000"/>
                      <a:lumOff val="40000"/>
                    </a:schemeClr>
                  </a:solidFill>
                </a:rPr>
                <a:t>С </a:t>
              </a:r>
              <a:r>
                <a:rPr lang="en-US" sz="1600" b="1" dirty="0">
                  <a:solidFill>
                    <a:schemeClr val="bg1">
                      <a:lumMod val="60000"/>
                      <a:lumOff val="40000"/>
                    </a:schemeClr>
                  </a:solidFill>
                </a:rPr>
                <a:t>6</a:t>
              </a:r>
              <a:endParaRPr lang="ru-RU" sz="1600" b="1" dirty="0">
                <a:solidFill>
                  <a:schemeClr val="bg1">
                    <a:lumMod val="60000"/>
                    <a:lumOff val="40000"/>
                  </a:schemeClr>
                </a:solidFill>
              </a:endParaRPr>
            </a:p>
          </p:txBody>
        </p:sp>
        <p:sp>
          <p:nvSpPr>
            <p:cNvPr id="16440" name="Выноска 1 37"/>
            <p:cNvSpPr>
              <a:spLocks/>
            </p:cNvSpPr>
            <p:nvPr/>
          </p:nvSpPr>
          <p:spPr bwMode="auto">
            <a:xfrm>
              <a:off x="2746383" y="3392487"/>
              <a:ext cx="803286" cy="766774"/>
            </a:xfrm>
            <a:prstGeom prst="borderCallout1">
              <a:avLst>
                <a:gd name="adj1" fmla="val 57144"/>
                <a:gd name="adj2" fmla="val -5694"/>
                <a:gd name="adj3" fmla="val 155542"/>
                <a:gd name="adj4" fmla="val -66704"/>
              </a:avLst>
            </a:prstGeom>
            <a:noFill/>
            <a:ln w="22225" algn="ctr">
              <a:solidFill>
                <a:srgbClr val="FFFF00"/>
              </a:solidFill>
              <a:miter lim="800000"/>
              <a:headEnd/>
              <a:tail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de-DE" sz="1600" b="1">
                <a:solidFill>
                  <a:srgbClr val="FFFFFF"/>
                </a:solidFill>
              </a:endParaRPr>
            </a:p>
          </p:txBody>
        </p:sp>
      </p:grpSp>
      <p:pic>
        <p:nvPicPr>
          <p:cNvPr id="16416"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836613"/>
            <a:ext cx="3503613"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Выноска 1 44"/>
          <p:cNvSpPr>
            <a:spLocks/>
          </p:cNvSpPr>
          <p:nvPr/>
        </p:nvSpPr>
        <p:spPr bwMode="auto">
          <a:xfrm>
            <a:off x="2928938" y="909638"/>
            <a:ext cx="547687" cy="292100"/>
          </a:xfrm>
          <a:prstGeom prst="borderCallout1">
            <a:avLst>
              <a:gd name="adj1" fmla="val 50051"/>
              <a:gd name="adj2" fmla="val -11972"/>
              <a:gd name="adj3" fmla="val 309806"/>
              <a:gd name="adj4" fmla="val -136426"/>
            </a:avLst>
          </a:prstGeom>
          <a:solidFill>
            <a:schemeClr val="tx1"/>
          </a:solidFill>
          <a:ln w="22225" algn="ctr">
            <a:solidFill>
              <a:srgbClr val="FFFF00"/>
            </a:solidFill>
            <a:miter lim="800000"/>
            <a:headEnd/>
            <a:tailEnd type="oval" w="med" len="med"/>
          </a:ln>
        </p:spPr>
        <p:txBody>
          <a:bodyPr anchor="ctr"/>
          <a:lstStyle/>
          <a:p>
            <a:pPr algn="ctr"/>
            <a:r>
              <a:rPr lang="en-US" sz="1600" b="1">
                <a:solidFill>
                  <a:srgbClr val="000000"/>
                </a:solidFill>
              </a:rPr>
              <a:t>F</a:t>
            </a:r>
            <a:r>
              <a:rPr lang="ru-RU" sz="1600" b="1">
                <a:solidFill>
                  <a:srgbClr val="000000"/>
                </a:solidFill>
              </a:rPr>
              <a:t> </a:t>
            </a:r>
            <a:r>
              <a:rPr lang="en-US" sz="1600" b="1">
                <a:solidFill>
                  <a:srgbClr val="000000"/>
                </a:solidFill>
              </a:rPr>
              <a:t>1</a:t>
            </a:r>
            <a:endParaRPr lang="ru-RU" sz="1600" b="1">
              <a:solidFill>
                <a:srgbClr val="000000"/>
              </a:solidFill>
            </a:endParaRPr>
          </a:p>
        </p:txBody>
      </p:sp>
      <p:sp>
        <p:nvSpPr>
          <p:cNvPr id="16418" name="Выноска 1 44"/>
          <p:cNvSpPr>
            <a:spLocks/>
          </p:cNvSpPr>
          <p:nvPr/>
        </p:nvSpPr>
        <p:spPr bwMode="auto">
          <a:xfrm>
            <a:off x="2928938" y="1238250"/>
            <a:ext cx="547687" cy="292100"/>
          </a:xfrm>
          <a:prstGeom prst="borderCallout1">
            <a:avLst>
              <a:gd name="adj1" fmla="val 127176"/>
              <a:gd name="adj2" fmla="val 46958"/>
              <a:gd name="adj3" fmla="val 291398"/>
              <a:gd name="adj4" fmla="val -141097"/>
            </a:avLst>
          </a:prstGeom>
          <a:solidFill>
            <a:schemeClr val="tx1"/>
          </a:solidFill>
          <a:ln w="22225" algn="ctr">
            <a:solidFill>
              <a:srgbClr val="FFFF00"/>
            </a:solidFill>
            <a:miter lim="800000"/>
            <a:headEnd/>
            <a:tailEnd type="oval" w="med" len="med"/>
          </a:ln>
        </p:spPr>
        <p:txBody>
          <a:bodyPr anchor="ctr"/>
          <a:lstStyle/>
          <a:p>
            <a:pPr algn="ctr"/>
            <a:r>
              <a:rPr lang="en-US" sz="1600" b="1">
                <a:solidFill>
                  <a:srgbClr val="000000"/>
                </a:solidFill>
              </a:rPr>
              <a:t>F</a:t>
            </a:r>
            <a:r>
              <a:rPr lang="ru-RU" sz="1600" b="1">
                <a:solidFill>
                  <a:srgbClr val="000000"/>
                </a:solidFill>
              </a:rPr>
              <a:t> 2</a:t>
            </a:r>
          </a:p>
        </p:txBody>
      </p:sp>
      <p:sp>
        <p:nvSpPr>
          <p:cNvPr id="23" name="Номер слайда 3"/>
          <p:cNvSpPr>
            <a:spLocks noGrp="1"/>
          </p:cNvSpPr>
          <p:nvPr>
            <p:ph type="sldNum" sz="quarter" idx="12"/>
          </p:nvPr>
        </p:nvSpPr>
        <p:spPr/>
        <p:txBody>
          <a:bodyPr/>
          <a:lstStyle/>
          <a:p>
            <a:pPr>
              <a:defRPr/>
            </a:pPr>
            <a:fld id="{BE3DE937-6A29-4785-B775-F6E688355A78}" type="slidenum">
              <a:rPr lang="ru-RU"/>
              <a:pPr>
                <a:defRPr/>
              </a:pPr>
              <a:t>14</a:t>
            </a:fld>
            <a:endParaRPr lang="ru-RU"/>
          </a:p>
        </p:txBody>
      </p:sp>
      <p:sp>
        <p:nvSpPr>
          <p:cNvPr id="5" name="Заголовок 1"/>
          <p:cNvSpPr txBox="1">
            <a:spLocks/>
          </p:cNvSpPr>
          <p:nvPr/>
        </p:nvSpPr>
        <p:spPr bwMode="auto">
          <a:xfrm>
            <a:off x="217488" y="115888"/>
            <a:ext cx="8567737" cy="438150"/>
          </a:xfrm>
          <a:prstGeom prst="rect">
            <a:avLst/>
          </a:prstGeom>
          <a:noFill/>
          <a:ln w="9525">
            <a:noFill/>
            <a:miter lim="800000"/>
            <a:headEnd/>
            <a:tailEnd/>
          </a:ln>
          <a:effectLst/>
        </p:spPr>
        <p:txBody>
          <a:bodyPr anchor="ctr"/>
          <a:lstStyle/>
          <a:p>
            <a:pPr algn="ctr">
              <a:defRPr/>
            </a:pPr>
            <a:r>
              <a:rPr lang="en-US" b="1" dirty="0">
                <a:solidFill>
                  <a:schemeClr val="bg1">
                    <a:lumMod val="60000"/>
                    <a:lumOff val="40000"/>
                  </a:schemeClr>
                </a:solidFill>
                <a:effectLst>
                  <a:outerShdw blurRad="38100" dist="38100" dir="2700000" algn="tl">
                    <a:srgbClr val="000000"/>
                  </a:outerShdw>
                </a:effectLst>
                <a:latin typeface="Tahoma" charset="0"/>
              </a:rPr>
              <a:t>Post-test research after</a:t>
            </a:r>
            <a:r>
              <a:rPr lang="ru-RU" b="1" dirty="0">
                <a:solidFill>
                  <a:schemeClr val="bg1">
                    <a:lumMod val="60000"/>
                    <a:lumOff val="40000"/>
                  </a:schemeClr>
                </a:solidFill>
                <a:latin typeface="Tahoma" charset="0"/>
              </a:rPr>
              <a:t> </a:t>
            </a:r>
            <a:r>
              <a:rPr lang="en-US" b="1" dirty="0">
                <a:solidFill>
                  <a:schemeClr val="bg1">
                    <a:lumMod val="60000"/>
                    <a:lumOff val="40000"/>
                  </a:schemeClr>
                </a:solidFill>
                <a:effectLst>
                  <a:outerShdw blurRad="38100" dist="38100" dir="2700000" algn="tl">
                    <a:srgbClr val="000000"/>
                  </a:outerShdw>
                </a:effectLst>
                <a:latin typeface="Tahoma" charset="0"/>
              </a:rPr>
              <a:t>INVECOR-1/4</a:t>
            </a:r>
            <a:r>
              <a:rPr lang="ru-RU" b="1" dirty="0">
                <a:solidFill>
                  <a:schemeClr val="bg1">
                    <a:lumMod val="60000"/>
                    <a:lumOff val="40000"/>
                  </a:schemeClr>
                </a:solidFill>
                <a:effectLst>
                  <a:outerShdw blurRad="38100" dist="38100" dir="2700000" algn="tl">
                    <a:srgbClr val="000000"/>
                  </a:outerShdw>
                </a:effectLst>
                <a:latin typeface="Tahoma" charset="0"/>
              </a:rPr>
              <a:t> </a:t>
            </a:r>
            <a:r>
              <a:rPr lang="en-US" b="1" dirty="0">
                <a:solidFill>
                  <a:schemeClr val="bg1">
                    <a:lumMod val="60000"/>
                    <a:lumOff val="40000"/>
                  </a:schemeClr>
                </a:solidFill>
                <a:effectLst>
                  <a:outerShdw blurRad="38100" dist="38100" dir="2700000" algn="tl">
                    <a:srgbClr val="000000"/>
                  </a:outerShdw>
                </a:effectLst>
                <a:latin typeface="Tahoma" charset="0"/>
              </a:rPr>
              <a:t>test </a:t>
            </a:r>
            <a:endParaRPr lang="ru-RU" dirty="0">
              <a:solidFill>
                <a:schemeClr val="bg1">
                  <a:lumMod val="60000"/>
                  <a:lumOff val="40000"/>
                </a:schemeClr>
              </a:solidFill>
              <a:effectLst>
                <a:outerShdw blurRad="38100" dist="38100" dir="2700000" algn="tl">
                  <a:srgbClr val="000000"/>
                </a:outerShdw>
              </a:effectLst>
              <a:latin typeface="Tahoma" charset="0"/>
            </a:endParaRPr>
          </a:p>
        </p:txBody>
      </p:sp>
      <p:pic>
        <p:nvPicPr>
          <p:cNvPr id="16421" name="Рисунок 48" descr="P1010501.JPG"/>
          <p:cNvPicPr>
            <a:picLocks noChangeAspect="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6762750" y="3502025"/>
            <a:ext cx="2185988" cy="1639888"/>
          </a:xfrm>
          <a:prstGeom prst="rect">
            <a:avLst/>
          </a:prstGeom>
          <a:noFill/>
          <a:ln w="25400">
            <a:solidFill>
              <a:srgbClr val="2929FF"/>
            </a:solidFill>
            <a:miter lim="800000"/>
            <a:headEnd/>
            <a:tailEnd/>
          </a:ln>
          <a:extLst>
            <a:ext uri="{909E8E84-426E-40DD-AFC4-6F175D3DCCD1}">
              <a14:hiddenFill xmlns:a14="http://schemas.microsoft.com/office/drawing/2010/main">
                <a:solidFill>
                  <a:srgbClr val="FFFFFF"/>
                </a:solidFill>
              </a14:hiddenFill>
            </a:ext>
          </a:extLst>
        </p:spPr>
      </p:pic>
      <p:pic>
        <p:nvPicPr>
          <p:cNvPr id="16422" name="Рисунок 52" descr="P1010502.JPG"/>
          <p:cNvPicPr>
            <a:picLocks noChangeAspect="1"/>
          </p:cNvPicPr>
          <p:nvPr/>
        </p:nvPicPr>
        <p:blipFill>
          <a:blip r:embed="rId6">
            <a:lum contrast="20000"/>
            <a:extLst>
              <a:ext uri="{28A0092B-C50C-407E-A947-70E740481C1C}">
                <a14:useLocalDpi xmlns:a14="http://schemas.microsoft.com/office/drawing/2010/main" val="0"/>
              </a:ext>
            </a:extLst>
          </a:blip>
          <a:srcRect/>
          <a:stretch>
            <a:fillRect/>
          </a:stretch>
        </p:blipFill>
        <p:spPr bwMode="auto">
          <a:xfrm>
            <a:off x="5416550" y="5035550"/>
            <a:ext cx="2185988" cy="1639888"/>
          </a:xfrm>
          <a:prstGeom prst="rect">
            <a:avLst/>
          </a:prstGeom>
          <a:noFill/>
          <a:ln w="25400">
            <a:solidFill>
              <a:srgbClr val="2929FF"/>
            </a:solidFill>
            <a:miter lim="800000"/>
            <a:headEnd/>
            <a:tailEnd/>
          </a:ln>
          <a:extLst>
            <a:ext uri="{909E8E84-426E-40DD-AFC4-6F175D3DCCD1}">
              <a14:hiddenFill xmlns:a14="http://schemas.microsoft.com/office/drawing/2010/main">
                <a:solidFill>
                  <a:srgbClr val="FFFFFF"/>
                </a:solidFill>
              </a14:hiddenFill>
            </a:ext>
          </a:extLst>
        </p:spPr>
      </p:pic>
      <p:sp>
        <p:nvSpPr>
          <p:cNvPr id="54" name="Выноска 1 53"/>
          <p:cNvSpPr>
            <a:spLocks/>
          </p:cNvSpPr>
          <p:nvPr/>
        </p:nvSpPr>
        <p:spPr bwMode="auto">
          <a:xfrm>
            <a:off x="6908800" y="4560888"/>
            <a:ext cx="547688" cy="365125"/>
          </a:xfrm>
          <a:prstGeom prst="borderCallout1">
            <a:avLst>
              <a:gd name="adj1" fmla="val 54737"/>
              <a:gd name="adj2" fmla="val -5846"/>
              <a:gd name="adj3" fmla="val 124798"/>
              <a:gd name="adj4" fmla="val -79471"/>
            </a:avLst>
          </a:prstGeom>
          <a:noFill/>
          <a:ln w="22225" algn="ctr">
            <a:solidFill>
              <a:schemeClr val="bg1">
                <a:lumMod val="60000"/>
                <a:lumOff val="40000"/>
              </a:schemeClr>
            </a:solidFill>
            <a:miter lim="800000"/>
            <a:headEnd/>
            <a:tailEnd type="stealth" w="med" len="med"/>
          </a:ln>
        </p:spPr>
        <p:txBody>
          <a:bodyPr anchor="ctr"/>
          <a:lstStyle/>
          <a:p>
            <a:pPr algn="ctr">
              <a:defRPr/>
            </a:pPr>
            <a:endParaRPr lang="ru-RU" sz="1600" b="1">
              <a:solidFill>
                <a:srgbClr val="FFFFFF"/>
              </a:solidFill>
            </a:endParaRPr>
          </a:p>
        </p:txBody>
      </p:sp>
      <p:sp>
        <p:nvSpPr>
          <p:cNvPr id="46" name="Выноска 1 45"/>
          <p:cNvSpPr>
            <a:spLocks/>
          </p:cNvSpPr>
          <p:nvPr/>
        </p:nvSpPr>
        <p:spPr bwMode="auto">
          <a:xfrm>
            <a:off x="5740400" y="3092450"/>
            <a:ext cx="584200" cy="401638"/>
          </a:xfrm>
          <a:prstGeom prst="borderCallout1">
            <a:avLst>
              <a:gd name="adj1" fmla="val 48913"/>
              <a:gd name="adj2" fmla="val 108694"/>
              <a:gd name="adj3" fmla="val 132021"/>
              <a:gd name="adj4" fmla="val 172357"/>
            </a:avLst>
          </a:prstGeom>
          <a:noFill/>
          <a:ln w="22225" algn="ctr">
            <a:solidFill>
              <a:schemeClr val="bg1">
                <a:lumMod val="60000"/>
                <a:lumOff val="40000"/>
              </a:schemeClr>
            </a:solidFill>
            <a:miter lim="800000"/>
            <a:headEnd/>
            <a:tailEnd type="stealth" w="med" len="med"/>
          </a:ln>
        </p:spPr>
        <p:txBody>
          <a:bodyPr anchor="ctr"/>
          <a:lstStyle/>
          <a:p>
            <a:pPr algn="ctr">
              <a:defRPr/>
            </a:pPr>
            <a:endParaRPr lang="ru-RU" sz="1600" b="1">
              <a:solidFill>
                <a:srgbClr val="FFFFFF"/>
              </a:solidFill>
            </a:endParaRPr>
          </a:p>
        </p:txBody>
      </p:sp>
      <p:sp>
        <p:nvSpPr>
          <p:cNvPr id="41" name="Номер слайда 3"/>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D9E981E7-E51B-420F-A314-F8D6A5D94589}" type="slidenum">
              <a:rPr lang="ru-RU" sz="1400">
                <a:solidFill>
                  <a:schemeClr val="bg1">
                    <a:lumMod val="60000"/>
                    <a:lumOff val="40000"/>
                  </a:schemeClr>
                </a:solidFill>
                <a:effectLst>
                  <a:outerShdw blurRad="38100" dist="38100" dir="2700000" algn="tl">
                    <a:srgbClr val="000000"/>
                  </a:outerShdw>
                </a:effectLst>
                <a:latin typeface="Arial" charset="0"/>
              </a:rPr>
              <a:pPr algn="r">
                <a:defRPr/>
              </a:pPr>
              <a:t>14</a:t>
            </a:fld>
            <a:endParaRPr lang="ru-RU" sz="1400" dirty="0">
              <a:solidFill>
                <a:schemeClr val="bg1">
                  <a:lumMod val="60000"/>
                  <a:lumOff val="40000"/>
                </a:schemeClr>
              </a:solidFill>
              <a:effectLst>
                <a:outerShdw blurRad="38100" dist="38100" dir="2700000" algn="tl">
                  <a:srgbClr val="000000"/>
                </a:outerShdw>
              </a:effectLst>
              <a:latin typeface="Arial" charset="0"/>
            </a:endParaRPr>
          </a:p>
        </p:txBody>
      </p:sp>
      <p:pic>
        <p:nvPicPr>
          <p:cNvPr id="16426" name="Рисунок 43" descr="таблетка.jpg"/>
          <p:cNvPicPr>
            <a:picLocks noChangeAspect="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7785100" y="646113"/>
            <a:ext cx="81438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Выноска 1 39"/>
          <p:cNvSpPr>
            <a:spLocks/>
          </p:cNvSpPr>
          <p:nvPr/>
        </p:nvSpPr>
        <p:spPr bwMode="auto">
          <a:xfrm>
            <a:off x="8296275" y="5692775"/>
            <a:ext cx="547688" cy="292100"/>
          </a:xfrm>
          <a:prstGeom prst="borderCallout1">
            <a:avLst>
              <a:gd name="adj1" fmla="val 53617"/>
              <a:gd name="adj2" fmla="val -20323"/>
              <a:gd name="adj3" fmla="val 11275"/>
              <a:gd name="adj4" fmla="val -282357"/>
            </a:avLst>
          </a:prstGeom>
          <a:noFill/>
          <a:ln w="22225" algn="ctr">
            <a:solidFill>
              <a:srgbClr val="FFFF00"/>
            </a:solidFill>
            <a:miter lim="800000"/>
            <a:headEnd/>
            <a:tailEnd type="oval" w="med" len="med"/>
          </a:ln>
        </p:spPr>
        <p:txBody>
          <a:bodyPr anchor="ctr"/>
          <a:lstStyle/>
          <a:p>
            <a:pPr algn="ctr">
              <a:defRPr/>
            </a:pPr>
            <a:r>
              <a:rPr lang="en-US" sz="1600" b="1" dirty="0">
                <a:solidFill>
                  <a:schemeClr val="bg1">
                    <a:lumMod val="60000"/>
                    <a:lumOff val="40000"/>
                  </a:schemeClr>
                </a:solidFill>
              </a:rPr>
              <a:t>S</a:t>
            </a:r>
            <a:r>
              <a:rPr lang="ru-RU" sz="1600" b="1" dirty="0">
                <a:solidFill>
                  <a:schemeClr val="bg1">
                    <a:lumMod val="60000"/>
                    <a:lumOff val="40000"/>
                  </a:schemeClr>
                </a:solidFill>
              </a:rPr>
              <a:t> 6</a:t>
            </a:r>
          </a:p>
        </p:txBody>
      </p:sp>
      <p:cxnSp>
        <p:nvCxnSpPr>
          <p:cNvPr id="16428" name="Прямая со стрелкой 40"/>
          <p:cNvCxnSpPr>
            <a:cxnSpLocks noChangeShapeType="1"/>
          </p:cNvCxnSpPr>
          <p:nvPr/>
        </p:nvCxnSpPr>
        <p:spPr bwMode="auto">
          <a:xfrm rot="10800000">
            <a:off x="2381250" y="2662238"/>
            <a:ext cx="3249613" cy="109537"/>
          </a:xfrm>
          <a:prstGeom prst="straightConnector1">
            <a:avLst/>
          </a:prstGeom>
          <a:noFill/>
          <a:ln w="19050" algn="ctr">
            <a:solidFill>
              <a:srgbClr val="2B2BFE"/>
            </a:solidFill>
            <a:round/>
            <a:headEnd type="stealth" w="med" len="lg"/>
            <a:tailEnd type="oval" w="med" len="med"/>
          </a:ln>
          <a:extLst>
            <a:ext uri="{909E8E84-426E-40DD-AFC4-6F175D3DCCD1}">
              <a14:hiddenFill xmlns:a14="http://schemas.microsoft.com/office/drawing/2010/main">
                <a:noFill/>
              </a14:hiddenFill>
            </a:ext>
          </a:extLst>
        </p:spPr>
      </p:cxnSp>
      <p:cxnSp>
        <p:nvCxnSpPr>
          <p:cNvPr id="16429" name="Прямая со стрелкой 40"/>
          <p:cNvCxnSpPr>
            <a:cxnSpLocks noChangeShapeType="1"/>
          </p:cNvCxnSpPr>
          <p:nvPr/>
        </p:nvCxnSpPr>
        <p:spPr bwMode="auto">
          <a:xfrm rot="10800000" flipV="1">
            <a:off x="4824413" y="5511800"/>
            <a:ext cx="1098550" cy="257175"/>
          </a:xfrm>
          <a:prstGeom prst="straightConnector1">
            <a:avLst/>
          </a:prstGeom>
          <a:noFill/>
          <a:ln w="19050" algn="ctr">
            <a:solidFill>
              <a:srgbClr val="FF0000"/>
            </a:solidFill>
            <a:round/>
            <a:headEnd type="stealth" w="med" len="lg"/>
            <a:tailEnd type="oval" w="med" len="med"/>
          </a:ln>
          <a:extLst>
            <a:ext uri="{909E8E84-426E-40DD-AFC4-6F175D3DCCD1}">
              <a14:hiddenFill xmlns:a14="http://schemas.microsoft.com/office/drawing/2010/main">
                <a:noFill/>
              </a14:hiddenFill>
            </a:ext>
          </a:extLst>
        </p:spPr>
      </p:cxnSp>
      <p:sp>
        <p:nvSpPr>
          <p:cNvPr id="48" name="Заголовок 1"/>
          <p:cNvSpPr txBox="1">
            <a:spLocks/>
          </p:cNvSpPr>
          <p:nvPr/>
        </p:nvSpPr>
        <p:spPr bwMode="auto">
          <a:xfrm>
            <a:off x="2627313" y="5732463"/>
            <a:ext cx="2738437" cy="438150"/>
          </a:xfrm>
          <a:prstGeom prst="rect">
            <a:avLst/>
          </a:prstGeom>
          <a:noFill/>
          <a:ln w="9525">
            <a:noFill/>
            <a:miter lim="800000"/>
            <a:headEnd/>
            <a:tailEnd/>
          </a:ln>
          <a:effectLst/>
        </p:spPr>
        <p:txBody>
          <a:bodyPr anchor="ctr"/>
          <a:lstStyle/>
          <a:p>
            <a:pPr algn="ctr">
              <a:defRPr/>
            </a:pPr>
            <a:r>
              <a:rPr lang="en-US" sz="1000" dirty="0">
                <a:solidFill>
                  <a:srgbClr val="FF0000"/>
                </a:solidFill>
                <a:effectLst>
                  <a:outerShdw blurRad="38100" dist="38100" dir="2700000" algn="tl">
                    <a:srgbClr val="000000"/>
                  </a:outerShdw>
                </a:effectLst>
              </a:rPr>
              <a:t>Gap between crust and ingot</a:t>
            </a:r>
            <a:r>
              <a:rPr lang="ru-RU" sz="1000" dirty="0">
                <a:solidFill>
                  <a:srgbClr val="FF0000"/>
                </a:solidFill>
                <a:effectLst>
                  <a:outerShdw blurRad="38100" dist="38100" dir="2700000" algn="tl">
                    <a:srgbClr val="000000"/>
                  </a:outerShdw>
                </a:effectLst>
              </a:rPr>
              <a:t> </a:t>
            </a:r>
          </a:p>
          <a:p>
            <a:pPr algn="ctr">
              <a:defRPr/>
            </a:pPr>
            <a:r>
              <a:rPr lang="ru-RU" sz="1000" dirty="0">
                <a:solidFill>
                  <a:srgbClr val="FF0000"/>
                </a:solidFill>
                <a:effectLst>
                  <a:outerShdw blurRad="38100" dist="38100" dir="2700000" algn="tl">
                    <a:srgbClr val="000000"/>
                  </a:outerShdw>
                </a:effectLst>
              </a:rPr>
              <a:t> (</a:t>
            </a:r>
            <a:r>
              <a:rPr lang="en-US" sz="1000" dirty="0">
                <a:solidFill>
                  <a:srgbClr val="FF0000"/>
                </a:solidFill>
                <a:effectLst>
                  <a:outerShdw blurRad="38100" dist="38100" dir="2700000" algn="tl">
                    <a:srgbClr val="000000"/>
                  </a:outerShdw>
                </a:effectLst>
              </a:rPr>
              <a:t>easy removable</a:t>
            </a:r>
            <a:r>
              <a:rPr lang="ru-RU" sz="1000" dirty="0">
                <a:solidFill>
                  <a:srgbClr val="FF0000"/>
                </a:solidFill>
                <a:effectLst>
                  <a:outerShdw blurRad="38100" dist="38100" dir="2700000" algn="tl">
                    <a:srgbClr val="000000"/>
                  </a:outerShdw>
                </a:effectLst>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F1E8007D-8F14-49A0-9444-34A79DAAFB86}" type="slidenum">
              <a:rPr lang="ru-RU" smtClean="0">
                <a:solidFill>
                  <a:schemeClr val="bg1">
                    <a:lumMod val="60000"/>
                    <a:lumOff val="40000"/>
                  </a:schemeClr>
                </a:solidFill>
              </a:rPr>
              <a:pPr>
                <a:defRPr/>
              </a:pPr>
              <a:t>15</a:t>
            </a:fld>
            <a:endParaRPr lang="ru-RU" dirty="0">
              <a:solidFill>
                <a:schemeClr val="bg1">
                  <a:lumMod val="60000"/>
                  <a:lumOff val="40000"/>
                </a:schemeClr>
              </a:solidFill>
            </a:endParaRPr>
          </a:p>
        </p:txBody>
      </p:sp>
      <p:sp>
        <p:nvSpPr>
          <p:cNvPr id="3" name="TextBox 2"/>
          <p:cNvSpPr txBox="1"/>
          <p:nvPr/>
        </p:nvSpPr>
        <p:spPr>
          <a:xfrm>
            <a:off x="0" y="0"/>
            <a:ext cx="9144000" cy="457200"/>
          </a:xfrm>
          <a:prstGeom prst="rect">
            <a:avLst/>
          </a:prstGeom>
          <a:noFill/>
        </p:spPr>
        <p:txBody>
          <a:bodyPr>
            <a:spAutoFit/>
          </a:bodyPr>
          <a:lstStyle/>
          <a:p>
            <a:pPr algn="ctr">
              <a:defRPr/>
            </a:pPr>
            <a:r>
              <a:rPr lang="en-US" b="1">
                <a:solidFill>
                  <a:srgbClr val="2929FF"/>
                </a:solidFill>
                <a:effectLst>
                  <a:outerShdw blurRad="38100" dist="38100" dir="2700000" algn="tl">
                    <a:srgbClr val="000000"/>
                  </a:outerShdw>
                </a:effectLst>
              </a:rPr>
              <a:t>Proposals for additional INVECOR tests </a:t>
            </a:r>
            <a:endParaRPr lang="ru-RU" b="1">
              <a:solidFill>
                <a:srgbClr val="2929FF"/>
              </a:solidFill>
            </a:endParaRPr>
          </a:p>
        </p:txBody>
      </p:sp>
      <p:sp>
        <p:nvSpPr>
          <p:cNvPr id="17412" name="TextBox 3"/>
          <p:cNvSpPr txBox="1">
            <a:spLocks noChangeArrowheads="1"/>
          </p:cNvSpPr>
          <p:nvPr/>
        </p:nvSpPr>
        <p:spPr bwMode="auto">
          <a:xfrm>
            <a:off x="227013" y="690563"/>
            <a:ext cx="3067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800" b="1">
                <a:solidFill>
                  <a:srgbClr val="000073"/>
                </a:solidFill>
              </a:rPr>
              <a:t>Decrease of RPV model wall; installation of additional upper thermal screen</a:t>
            </a:r>
            <a:r>
              <a:rPr lang="ru-RU" sz="1800" b="1">
                <a:solidFill>
                  <a:srgbClr val="000073"/>
                </a:solidFill>
              </a:rPr>
              <a:t> (</a:t>
            </a:r>
            <a:r>
              <a:rPr lang="en-US" sz="1800" b="1">
                <a:solidFill>
                  <a:srgbClr val="000073"/>
                </a:solidFill>
              </a:rPr>
              <a:t>INVECOR-4</a:t>
            </a:r>
            <a:r>
              <a:rPr lang="ru-RU" sz="1800" b="1">
                <a:solidFill>
                  <a:srgbClr val="000073"/>
                </a:solidFill>
              </a:rPr>
              <a:t>)</a:t>
            </a:r>
          </a:p>
        </p:txBody>
      </p:sp>
      <p:sp>
        <p:nvSpPr>
          <p:cNvPr id="17413" name="TextBox 4"/>
          <p:cNvSpPr txBox="1">
            <a:spLocks noChangeArrowheads="1"/>
          </p:cNvSpPr>
          <p:nvPr/>
        </p:nvSpPr>
        <p:spPr bwMode="auto">
          <a:xfrm>
            <a:off x="3367088" y="836613"/>
            <a:ext cx="25193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800" b="1">
                <a:solidFill>
                  <a:srgbClr val="000073"/>
                </a:solidFill>
              </a:rPr>
              <a:t>Pre-loading of once molten corium in the RPV model </a:t>
            </a:r>
            <a:r>
              <a:rPr lang="ru-RU" sz="1800" b="1">
                <a:solidFill>
                  <a:srgbClr val="000073"/>
                </a:solidFill>
              </a:rPr>
              <a:t>(</a:t>
            </a:r>
            <a:r>
              <a:rPr lang="en-US" sz="1800" b="1">
                <a:solidFill>
                  <a:srgbClr val="000073"/>
                </a:solidFill>
              </a:rPr>
              <a:t>INVECOR-5</a:t>
            </a:r>
            <a:r>
              <a:rPr lang="ru-RU" sz="1800" b="1">
                <a:solidFill>
                  <a:srgbClr val="000073"/>
                </a:solidFill>
              </a:rPr>
              <a:t>)</a:t>
            </a:r>
          </a:p>
        </p:txBody>
      </p:sp>
      <p:sp>
        <p:nvSpPr>
          <p:cNvPr id="17414" name="TextBox 5"/>
          <p:cNvSpPr txBox="1">
            <a:spLocks noChangeArrowheads="1"/>
          </p:cNvSpPr>
          <p:nvPr/>
        </p:nvSpPr>
        <p:spPr bwMode="auto">
          <a:xfrm>
            <a:off x="5776913" y="690563"/>
            <a:ext cx="3067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800" b="1">
                <a:solidFill>
                  <a:srgbClr val="000073"/>
                </a:solidFill>
              </a:rPr>
              <a:t>Change of heat exchange on the outer surface of RPV model</a:t>
            </a:r>
            <a:r>
              <a:rPr lang="ru-RU" sz="1800" b="1">
                <a:solidFill>
                  <a:srgbClr val="000073"/>
                </a:solidFill>
              </a:rPr>
              <a:t> (</a:t>
            </a:r>
            <a:r>
              <a:rPr lang="en-US" sz="1800" b="1">
                <a:solidFill>
                  <a:srgbClr val="000073"/>
                </a:solidFill>
              </a:rPr>
              <a:t>INVECOR-6</a:t>
            </a:r>
            <a:r>
              <a:rPr lang="ru-RU" sz="1800" b="1">
                <a:solidFill>
                  <a:srgbClr val="000073"/>
                </a:solidFill>
              </a:rPr>
              <a:t>)</a:t>
            </a:r>
          </a:p>
        </p:txBody>
      </p:sp>
      <p:sp>
        <p:nvSpPr>
          <p:cNvPr id="17415" name="TextBox 6"/>
          <p:cNvSpPr txBox="1">
            <a:spLocks noChangeArrowheads="1"/>
          </p:cNvSpPr>
          <p:nvPr/>
        </p:nvSpPr>
        <p:spPr bwMode="auto">
          <a:xfrm>
            <a:off x="179388" y="4294188"/>
            <a:ext cx="88106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800" b="1">
                <a:solidFill>
                  <a:srgbClr val="000073"/>
                </a:solidFill>
              </a:rPr>
              <a:t>Expected results:</a:t>
            </a:r>
            <a:endParaRPr lang="ru-RU" sz="1800" b="1">
              <a:solidFill>
                <a:srgbClr val="000073"/>
              </a:solidFill>
            </a:endParaRPr>
          </a:p>
          <a:p>
            <a:pPr eaLnBrk="1" hangingPunct="1">
              <a:buFont typeface="Arial" charset="0"/>
              <a:buChar char="•"/>
            </a:pPr>
            <a:r>
              <a:rPr lang="en-US" sz="1800" b="1">
                <a:solidFill>
                  <a:srgbClr val="000073"/>
                </a:solidFill>
              </a:rPr>
              <a:t>Decrease of fragmented debris fraction due to decrease of heat absorbed by RPV model in the first phase of thermal interaction “corium/steel” (INVECOR-4, INVECOR-5);</a:t>
            </a:r>
          </a:p>
          <a:p>
            <a:pPr eaLnBrk="1" hangingPunct="1">
              <a:buFont typeface="Arial" charset="0"/>
              <a:buChar char="•"/>
            </a:pPr>
            <a:r>
              <a:rPr lang="en-US" sz="1800" b="1">
                <a:solidFill>
                  <a:srgbClr val="000073"/>
                </a:solidFill>
              </a:rPr>
              <a:t>Decrease of fragmented debris fraction due to damping by pre-loaded corium (INVECOR-5);</a:t>
            </a:r>
          </a:p>
          <a:p>
            <a:pPr eaLnBrk="1" hangingPunct="1">
              <a:buFont typeface="Arial" charset="0"/>
              <a:buChar char="•"/>
            </a:pPr>
            <a:r>
              <a:rPr lang="en-US" sz="1800" b="1">
                <a:solidFill>
                  <a:srgbClr val="000073"/>
                </a:solidFill>
              </a:rPr>
              <a:t>Increase of thermal flux through RPV wall (INVECOR-6)</a:t>
            </a:r>
            <a:endParaRPr lang="ru-RU" sz="1800" b="1">
              <a:solidFill>
                <a:srgbClr val="000073"/>
              </a:solidFill>
            </a:endParaRPr>
          </a:p>
          <a:p>
            <a:pPr eaLnBrk="1" hangingPunct="1">
              <a:buFont typeface="Arial" charset="0"/>
              <a:buChar char="•"/>
            </a:pPr>
            <a:r>
              <a:rPr lang="en-US" sz="1800" b="1">
                <a:solidFill>
                  <a:srgbClr val="000073"/>
                </a:solidFill>
              </a:rPr>
              <a:t>More intense physico-chemical interaction “corium/steel“.</a:t>
            </a:r>
            <a:endParaRPr lang="ru-RU" sz="1800" b="1">
              <a:solidFill>
                <a:srgbClr val="000073"/>
              </a:solidFill>
            </a:endParaRPr>
          </a:p>
        </p:txBody>
      </p:sp>
      <p:pic>
        <p:nvPicPr>
          <p:cNvPr id="174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2260600"/>
            <a:ext cx="26146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313" y="2263775"/>
            <a:ext cx="262413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038" y="2260600"/>
            <a:ext cx="26289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BE8E973D-7E73-44E4-BEBD-F93C04020ABB}" type="slidenum">
              <a:rPr lang="ru-RU">
                <a:solidFill>
                  <a:schemeClr val="bg1">
                    <a:lumMod val="60000"/>
                    <a:lumOff val="40000"/>
                  </a:schemeClr>
                </a:solidFill>
              </a:rPr>
              <a:pPr>
                <a:defRPr/>
              </a:pPr>
              <a:t>16</a:t>
            </a:fld>
            <a:endParaRPr lang="ru-RU" dirty="0">
              <a:solidFill>
                <a:schemeClr val="bg1">
                  <a:lumMod val="60000"/>
                  <a:lumOff val="40000"/>
                </a:schemeClr>
              </a:solidFill>
            </a:endParaRPr>
          </a:p>
        </p:txBody>
      </p:sp>
      <p:sp>
        <p:nvSpPr>
          <p:cNvPr id="285698" name="Rectangle 2"/>
          <p:cNvSpPr>
            <a:spLocks noGrp="1" noChangeArrowheads="1"/>
          </p:cNvSpPr>
          <p:nvPr>
            <p:ph type="title"/>
          </p:nvPr>
        </p:nvSpPr>
        <p:spPr>
          <a:xfrm>
            <a:off x="457200" y="292100"/>
            <a:ext cx="8229600" cy="760413"/>
          </a:xfrm>
        </p:spPr>
        <p:txBody>
          <a:bodyPr/>
          <a:lstStyle/>
          <a:p>
            <a:pPr algn="ctr" eaLnBrk="1" hangingPunct="1">
              <a:defRPr/>
            </a:pPr>
            <a:r>
              <a:rPr lang="en-US" sz="2800" b="1" dirty="0" smtClean="0">
                <a:solidFill>
                  <a:schemeClr val="bg1">
                    <a:lumMod val="60000"/>
                    <a:lumOff val="40000"/>
                  </a:schemeClr>
                </a:solidFill>
              </a:rPr>
              <a:t>Summary</a:t>
            </a:r>
            <a:endParaRPr lang="ru-RU" sz="2800" b="1" dirty="0" smtClean="0">
              <a:solidFill>
                <a:schemeClr val="bg1">
                  <a:lumMod val="60000"/>
                  <a:lumOff val="40000"/>
                </a:schemeClr>
              </a:solidFill>
            </a:endParaRPr>
          </a:p>
        </p:txBody>
      </p:sp>
      <p:sp>
        <p:nvSpPr>
          <p:cNvPr id="285699" name="Rectangle 3"/>
          <p:cNvSpPr>
            <a:spLocks noGrp="1" noChangeArrowheads="1"/>
          </p:cNvSpPr>
          <p:nvPr>
            <p:ph type="body" idx="1"/>
          </p:nvPr>
        </p:nvSpPr>
        <p:spPr>
          <a:xfrm>
            <a:off x="179388" y="1125538"/>
            <a:ext cx="8785225" cy="5040312"/>
          </a:xfrm>
        </p:spPr>
        <p:txBody>
          <a:bodyPr/>
          <a:lstStyle/>
          <a:p>
            <a:pPr>
              <a:lnSpc>
                <a:spcPct val="80000"/>
              </a:lnSpc>
              <a:defRPr/>
            </a:pPr>
            <a:r>
              <a:rPr lang="en-US" sz="2100" dirty="0" smtClean="0">
                <a:solidFill>
                  <a:srgbClr val="000073"/>
                </a:solidFill>
              </a:rPr>
              <a:t>Four large-scale integral experiments have been conducted by modeling of core displacement in the lower head of RPV with subsequent imitation of decay heat in corium retained in pressure vessel.</a:t>
            </a:r>
            <a:endParaRPr lang="ru-RU" sz="2100" dirty="0" smtClean="0">
              <a:solidFill>
                <a:srgbClr val="000073"/>
              </a:solidFill>
            </a:endParaRPr>
          </a:p>
          <a:p>
            <a:pPr>
              <a:lnSpc>
                <a:spcPct val="80000"/>
              </a:lnSpc>
              <a:defRPr/>
            </a:pPr>
            <a:r>
              <a:rPr lang="en-US" sz="2100" dirty="0" smtClean="0">
                <a:solidFill>
                  <a:srgbClr val="000073"/>
                </a:solidFill>
              </a:rPr>
              <a:t>Formation of fragmented debris bed can be connected with splashing of corium melt jet during its dropping into the test section and with large heat absorption from corium to relatively cold vessel wall.</a:t>
            </a:r>
          </a:p>
          <a:p>
            <a:pPr>
              <a:lnSpc>
                <a:spcPct val="80000"/>
              </a:lnSpc>
              <a:defRPr/>
            </a:pPr>
            <a:r>
              <a:rPr lang="en-US" sz="2100" dirty="0" smtClean="0">
                <a:solidFill>
                  <a:srgbClr val="000073"/>
                </a:solidFill>
              </a:rPr>
              <a:t>It is reasonable to research the condition of fragmented debris bed formation by decrease of RPV model mass (decreasing the RPV model wall thickness and/or pre-loading of once molten corium in RPV model). </a:t>
            </a:r>
            <a:r>
              <a:rPr lang="en-US" sz="2100" dirty="0" smtClean="0">
                <a:solidFill>
                  <a:srgbClr val="FF6600"/>
                </a:solidFill>
              </a:rPr>
              <a:t>/Probable estimation of fragmented debris bed fraction depending on molten core dropped mass./</a:t>
            </a:r>
          </a:p>
          <a:p>
            <a:pPr>
              <a:lnSpc>
                <a:spcPct val="80000"/>
              </a:lnSpc>
              <a:defRPr/>
            </a:pPr>
            <a:r>
              <a:rPr lang="en-US" sz="2100" dirty="0" smtClean="0">
                <a:solidFill>
                  <a:srgbClr val="000073"/>
                </a:solidFill>
              </a:rPr>
              <a:t>Increase of radial heat flux through RPV model wall could be organized by deletion of thermal insulation from the outer surface of RPV model.</a:t>
            </a:r>
            <a:endParaRPr lang="ru-RU" sz="2100" dirty="0" smtClean="0">
              <a:solidFill>
                <a:srgbClr val="000073"/>
              </a:solidFill>
            </a:endParaRPr>
          </a:p>
          <a:p>
            <a:pPr>
              <a:lnSpc>
                <a:spcPct val="80000"/>
              </a:lnSpc>
              <a:defRPr/>
            </a:pPr>
            <a:r>
              <a:rPr lang="en-US" sz="2100" dirty="0" smtClean="0">
                <a:solidFill>
                  <a:srgbClr val="000073"/>
                </a:solidFill>
              </a:rPr>
              <a:t>Project proposal will be prepared as soon as we can, if these ideas are supported by foreign collaborators (CEG-SAM members).</a:t>
            </a:r>
            <a:endParaRPr lang="ru-RU" sz="2100" dirty="0" smtClean="0">
              <a:solidFill>
                <a:srgbClr val="00007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52BAE946-2E15-4CC4-AC1D-D739DCDE92C5}" type="slidenum">
              <a:rPr lang="ru-RU">
                <a:solidFill>
                  <a:schemeClr val="bg1">
                    <a:lumMod val="60000"/>
                    <a:lumOff val="40000"/>
                  </a:schemeClr>
                </a:solidFill>
              </a:rPr>
              <a:pPr>
                <a:defRPr/>
              </a:pPr>
              <a:t>2</a:t>
            </a:fld>
            <a:endParaRPr lang="ru-RU" dirty="0">
              <a:solidFill>
                <a:schemeClr val="bg1">
                  <a:lumMod val="60000"/>
                  <a:lumOff val="40000"/>
                </a:schemeClr>
              </a:solidFill>
            </a:endParaRPr>
          </a:p>
        </p:txBody>
      </p:sp>
      <p:sp>
        <p:nvSpPr>
          <p:cNvPr id="4098" name="Rectangle 2"/>
          <p:cNvSpPr>
            <a:spLocks noGrp="1" noChangeArrowheads="1"/>
          </p:cNvSpPr>
          <p:nvPr>
            <p:ph type="title"/>
          </p:nvPr>
        </p:nvSpPr>
        <p:spPr>
          <a:xfrm>
            <a:off x="457200" y="476250"/>
            <a:ext cx="8229600" cy="757238"/>
          </a:xfrm>
        </p:spPr>
        <p:txBody>
          <a:bodyPr/>
          <a:lstStyle/>
          <a:p>
            <a:pPr algn="ctr" eaLnBrk="1" hangingPunct="1">
              <a:defRPr/>
            </a:pPr>
            <a:r>
              <a:rPr lang="en-US" sz="3200" b="1" dirty="0" smtClean="0">
                <a:solidFill>
                  <a:schemeClr val="bg1">
                    <a:lumMod val="60000"/>
                    <a:lumOff val="40000"/>
                  </a:schemeClr>
                </a:solidFill>
              </a:rPr>
              <a:t>Project tasks short description</a:t>
            </a:r>
            <a:endParaRPr lang="ru-RU" sz="3200" b="1" dirty="0" smtClean="0">
              <a:solidFill>
                <a:schemeClr val="bg1">
                  <a:lumMod val="60000"/>
                  <a:lumOff val="40000"/>
                </a:schemeClr>
              </a:solidFill>
            </a:endParaRPr>
          </a:p>
        </p:txBody>
      </p:sp>
      <p:sp>
        <p:nvSpPr>
          <p:cNvPr id="4099" name="Rectangle 3"/>
          <p:cNvSpPr>
            <a:spLocks noGrp="1" noChangeArrowheads="1"/>
          </p:cNvSpPr>
          <p:nvPr>
            <p:ph type="body" idx="1"/>
          </p:nvPr>
        </p:nvSpPr>
        <p:spPr>
          <a:xfrm>
            <a:off x="107950" y="1341438"/>
            <a:ext cx="8928100" cy="4895850"/>
          </a:xfrm>
        </p:spPr>
        <p:txBody>
          <a:bodyPr/>
          <a:lstStyle/>
          <a:p>
            <a:pPr eaLnBrk="1" hangingPunct="1">
              <a:buFontTx/>
              <a:buNone/>
              <a:defRPr/>
            </a:pPr>
            <a:r>
              <a:rPr lang="en-US" sz="2400" dirty="0" smtClean="0">
                <a:solidFill>
                  <a:srgbClr val="2929FF"/>
                </a:solidFill>
              </a:rPr>
              <a:t>In the course of the project 4 tasks have been performed:</a:t>
            </a:r>
            <a:endParaRPr lang="ru-RU" sz="2400" dirty="0" smtClean="0">
              <a:solidFill>
                <a:srgbClr val="2929FF"/>
              </a:solidFill>
            </a:endParaRPr>
          </a:p>
          <a:p>
            <a:pPr eaLnBrk="1" hangingPunct="1">
              <a:buClr>
                <a:srgbClr val="2929FF"/>
              </a:buClr>
              <a:buFont typeface="Tahoma" pitchFamily="34" charset="0"/>
              <a:buAutoNum type="arabicPeriod"/>
              <a:defRPr/>
            </a:pPr>
            <a:r>
              <a:rPr lang="en-US" sz="2000" dirty="0" smtClean="0">
                <a:solidFill>
                  <a:srgbClr val="2929FF"/>
                </a:solidFill>
              </a:rPr>
              <a:t>The facility has been upgraded and the melting technology has been optimized; technology of residual energy release simulation was realized;</a:t>
            </a:r>
            <a:endParaRPr lang="ru-RU" sz="2000" dirty="0" smtClean="0">
              <a:solidFill>
                <a:srgbClr val="2929FF"/>
              </a:solidFill>
            </a:endParaRPr>
          </a:p>
          <a:p>
            <a:pPr eaLnBrk="1" hangingPunct="1">
              <a:buClr>
                <a:srgbClr val="2929FF"/>
              </a:buClr>
              <a:buFont typeface="Tahoma" pitchFamily="34" charset="0"/>
              <a:buAutoNum type="arabicPeriod"/>
              <a:defRPr/>
            </a:pPr>
            <a:r>
              <a:rPr lang="en-US" sz="2000" dirty="0" smtClean="0">
                <a:solidFill>
                  <a:srgbClr val="2929FF"/>
                </a:solidFill>
              </a:rPr>
              <a:t>Design support experiments including pre-test calculations of modes of the electric-furnace (EMF) and modes of device for decay heat modeling and post-test calculations have been fulfilled; </a:t>
            </a:r>
            <a:endParaRPr lang="ru-RU" sz="2000" dirty="0" smtClean="0">
              <a:solidFill>
                <a:srgbClr val="2929FF"/>
              </a:solidFill>
            </a:endParaRPr>
          </a:p>
          <a:p>
            <a:pPr eaLnBrk="1" hangingPunct="1">
              <a:buClr>
                <a:srgbClr val="2929FF"/>
              </a:buClr>
              <a:buFont typeface="Tahoma" pitchFamily="34" charset="0"/>
              <a:buAutoNum type="arabicPeriod"/>
              <a:defRPr/>
            </a:pPr>
            <a:r>
              <a:rPr lang="en-US" sz="2000" dirty="0" smtClean="0">
                <a:solidFill>
                  <a:srgbClr val="2929FF"/>
                </a:solidFill>
              </a:rPr>
              <a:t>4 large-scale experiments with the maintenance of energy release in the molten pool, located in the RPV model using oxide corium C-30 and the oxide-metal corium C-30 with the addition of stainless steel are implemented;</a:t>
            </a:r>
          </a:p>
          <a:p>
            <a:pPr eaLnBrk="1" hangingPunct="1">
              <a:buClr>
                <a:srgbClr val="000073"/>
              </a:buClr>
              <a:buFont typeface="Tahoma" pitchFamily="34" charset="0"/>
              <a:buAutoNum type="arabicPeriod"/>
              <a:defRPr/>
            </a:pPr>
            <a:r>
              <a:rPr lang="en-US" sz="2000" dirty="0" smtClean="0">
                <a:solidFill>
                  <a:srgbClr val="000073"/>
                </a:solidFill>
              </a:rPr>
              <a:t>Post-test analysis of the experimental results, including study of the results of corium/steel interaction, study of the composition and properties of interaction products.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п 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2260600"/>
            <a:ext cx="5367338"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Номер слайда 6"/>
          <p:cNvSpPr>
            <a:spLocks noGrp="1"/>
          </p:cNvSpPr>
          <p:nvPr>
            <p:ph type="sldNum" sz="quarter" idx="12"/>
          </p:nvPr>
        </p:nvSpPr>
        <p:spPr/>
        <p:txBody>
          <a:bodyPr/>
          <a:lstStyle/>
          <a:p>
            <a:pPr>
              <a:defRPr/>
            </a:pPr>
            <a:fld id="{ED0A0C1B-6E2E-4688-9D91-0B6F177C3C9A}" type="slidenum">
              <a:rPr lang="ru-RU">
                <a:solidFill>
                  <a:schemeClr val="bg1">
                    <a:lumMod val="60000"/>
                    <a:lumOff val="40000"/>
                  </a:schemeClr>
                </a:solidFill>
              </a:rPr>
              <a:pPr>
                <a:defRPr/>
              </a:pPr>
              <a:t>3</a:t>
            </a:fld>
            <a:endParaRPr lang="ru-RU" dirty="0">
              <a:solidFill>
                <a:schemeClr val="bg1">
                  <a:lumMod val="60000"/>
                  <a:lumOff val="40000"/>
                </a:schemeClr>
              </a:solidFill>
            </a:endParaRPr>
          </a:p>
        </p:txBody>
      </p:sp>
      <p:sp>
        <p:nvSpPr>
          <p:cNvPr id="362498" name="Rectangle 2"/>
          <p:cNvSpPr>
            <a:spLocks noGrp="1" noChangeArrowheads="1"/>
          </p:cNvSpPr>
          <p:nvPr>
            <p:ph type="title"/>
          </p:nvPr>
        </p:nvSpPr>
        <p:spPr>
          <a:xfrm>
            <a:off x="482600" y="0"/>
            <a:ext cx="8229600" cy="904875"/>
          </a:xfrm>
        </p:spPr>
        <p:txBody>
          <a:bodyPr/>
          <a:lstStyle/>
          <a:p>
            <a:pPr algn="ctr" eaLnBrk="1" hangingPunct="1">
              <a:defRPr/>
            </a:pPr>
            <a:r>
              <a:rPr lang="en-US" sz="2800" b="1" dirty="0" smtClean="0">
                <a:solidFill>
                  <a:schemeClr val="bg1">
                    <a:lumMod val="60000"/>
                    <a:lumOff val="40000"/>
                  </a:schemeClr>
                </a:solidFill>
              </a:rPr>
              <a:t>Test section (RPV model)</a:t>
            </a:r>
            <a:endParaRPr lang="ru-RU" sz="2800" b="1" dirty="0" smtClean="0">
              <a:solidFill>
                <a:schemeClr val="bg1">
                  <a:lumMod val="60000"/>
                  <a:lumOff val="40000"/>
                </a:schemeClr>
              </a:solidFill>
            </a:endParaRPr>
          </a:p>
        </p:txBody>
      </p:sp>
      <p:sp>
        <p:nvSpPr>
          <p:cNvPr id="362499" name="Rectangle 3"/>
          <p:cNvSpPr>
            <a:spLocks noGrp="1" noChangeArrowheads="1"/>
          </p:cNvSpPr>
          <p:nvPr>
            <p:ph type="body" sz="half" idx="1"/>
          </p:nvPr>
        </p:nvSpPr>
        <p:spPr>
          <a:xfrm>
            <a:off x="0" y="763588"/>
            <a:ext cx="4819650" cy="511175"/>
          </a:xfrm>
        </p:spPr>
        <p:txBody>
          <a:bodyPr/>
          <a:lstStyle/>
          <a:p>
            <a:pPr algn="ctr" eaLnBrk="1" hangingPunct="1">
              <a:lnSpc>
                <a:spcPct val="80000"/>
              </a:lnSpc>
              <a:buFontTx/>
              <a:buNone/>
              <a:defRPr/>
            </a:pPr>
            <a:r>
              <a:rPr lang="en-US" sz="2000" dirty="0" smtClean="0">
                <a:solidFill>
                  <a:schemeClr val="bg1">
                    <a:lumMod val="60000"/>
                    <a:lumOff val="40000"/>
                  </a:schemeClr>
                </a:solidFill>
              </a:rPr>
              <a:t>Main concept of RPV model design</a:t>
            </a:r>
            <a:endParaRPr lang="ru-RU" sz="2000" dirty="0" smtClean="0">
              <a:solidFill>
                <a:schemeClr val="bg1">
                  <a:lumMod val="60000"/>
                  <a:lumOff val="40000"/>
                </a:schemeClr>
              </a:solidFill>
            </a:endParaRPr>
          </a:p>
        </p:txBody>
      </p:sp>
      <p:sp>
        <p:nvSpPr>
          <p:cNvPr id="10" name="Прямоугольник 9"/>
          <p:cNvSpPr/>
          <p:nvPr/>
        </p:nvSpPr>
        <p:spPr>
          <a:xfrm>
            <a:off x="4608513" y="1019175"/>
            <a:ext cx="4052887" cy="1077913"/>
          </a:xfrm>
          <a:prstGeom prst="rect">
            <a:avLst/>
          </a:prstGeom>
        </p:spPr>
        <p:txBody>
          <a:bodyPr>
            <a:spAutoFit/>
          </a:bodyPr>
          <a:lstStyle/>
          <a:p>
            <a:pPr marL="342900" indent="-342900" algn="ctr">
              <a:lnSpc>
                <a:spcPct val="80000"/>
              </a:lnSpc>
              <a:spcBef>
                <a:spcPct val="20000"/>
              </a:spcBef>
              <a:buClr>
                <a:schemeClr val="hlink"/>
              </a:buClr>
              <a:buSzPct val="120000"/>
              <a:defRPr/>
            </a:pPr>
            <a:r>
              <a:rPr lang="en-US" sz="2000" dirty="0">
                <a:solidFill>
                  <a:schemeClr val="bg1">
                    <a:lumMod val="60000"/>
                    <a:lumOff val="40000"/>
                  </a:schemeClr>
                </a:solidFill>
                <a:effectLst>
                  <a:outerShdw blurRad="38100" dist="38100" dir="2700000" algn="tl">
                    <a:srgbClr val="000000"/>
                  </a:outerShdw>
                </a:effectLst>
                <a:latin typeface="+mn-lt"/>
              </a:rPr>
              <a:t>Test section including device for decay heat modeling </a:t>
            </a:r>
            <a:br>
              <a:rPr lang="en-US" sz="2000" dirty="0">
                <a:solidFill>
                  <a:schemeClr val="bg1">
                    <a:lumMod val="60000"/>
                    <a:lumOff val="40000"/>
                  </a:schemeClr>
                </a:solidFill>
                <a:effectLst>
                  <a:outerShdw blurRad="38100" dist="38100" dir="2700000" algn="tl">
                    <a:srgbClr val="000000"/>
                  </a:outerShdw>
                </a:effectLst>
                <a:latin typeface="+mn-lt"/>
              </a:rPr>
            </a:br>
            <a:r>
              <a:rPr lang="en-US" sz="2000" dirty="0">
                <a:solidFill>
                  <a:schemeClr val="bg1">
                    <a:lumMod val="60000"/>
                    <a:lumOff val="40000"/>
                  </a:schemeClr>
                </a:solidFill>
                <a:effectLst>
                  <a:outerShdw blurRad="38100" dist="38100" dir="2700000" algn="tl">
                    <a:srgbClr val="000000"/>
                  </a:outerShdw>
                </a:effectLst>
                <a:latin typeface="+mn-lt"/>
              </a:rPr>
              <a:t>inside pressure vessel of large scale LAVA-B facility</a:t>
            </a:r>
            <a:endParaRPr lang="ru-RU" sz="2000" dirty="0">
              <a:solidFill>
                <a:schemeClr val="bg1">
                  <a:lumMod val="60000"/>
                  <a:lumOff val="40000"/>
                </a:schemeClr>
              </a:solidFill>
              <a:effectLst>
                <a:outerShdw blurRad="38100" dist="38100" dir="2700000" algn="tl">
                  <a:srgbClr val="000000"/>
                </a:outerShdw>
              </a:effectLst>
              <a:latin typeface="+mn-lt"/>
            </a:endParaRPr>
          </a:p>
        </p:txBody>
      </p:sp>
      <p:sp>
        <p:nvSpPr>
          <p:cNvPr id="5127"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DE"/>
          </a:p>
        </p:txBody>
      </p:sp>
      <p:pic>
        <p:nvPicPr>
          <p:cNvPr id="512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3" y="1128713"/>
            <a:ext cx="423545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Прямая со стрелкой 11"/>
          <p:cNvCxnSpPr/>
          <p:nvPr/>
        </p:nvCxnSpPr>
        <p:spPr>
          <a:xfrm rot="10800000">
            <a:off x="4498975" y="3940175"/>
            <a:ext cx="1533525" cy="912813"/>
          </a:xfrm>
          <a:prstGeom prst="straightConnector1">
            <a:avLst/>
          </a:prstGeom>
          <a:ln w="25400">
            <a:solidFill>
              <a:schemeClr val="bg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9" descr="IMG_047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4670425"/>
            <a:ext cx="240823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Номер слайда 3"/>
          <p:cNvSpPr>
            <a:spLocks noGrp="1"/>
          </p:cNvSpPr>
          <p:nvPr>
            <p:ph type="sldNum" sz="quarter" idx="12"/>
          </p:nvPr>
        </p:nvSpPr>
        <p:spPr/>
        <p:txBody>
          <a:bodyPr/>
          <a:lstStyle/>
          <a:p>
            <a:pPr>
              <a:defRPr/>
            </a:pPr>
            <a:fld id="{30603F77-D10D-497E-835E-F44CB5A56035}" type="slidenum">
              <a:rPr lang="ru-RU"/>
              <a:pPr>
                <a:defRPr/>
              </a:pPr>
              <a:t>4</a:t>
            </a:fld>
            <a:endParaRPr lang="ru-RU"/>
          </a:p>
        </p:txBody>
      </p:sp>
      <p:sp>
        <p:nvSpPr>
          <p:cNvPr id="5" name="Номер слайда 5"/>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8FA13819-87D0-45EA-8575-A04A1E322CD7}" type="slidenum">
              <a:rPr lang="ru-RU" sz="1400">
                <a:effectLst>
                  <a:outerShdw blurRad="38100" dist="38100" dir="2700000" algn="tl">
                    <a:srgbClr val="000000"/>
                  </a:outerShdw>
                </a:effectLst>
                <a:latin typeface="Arial" charset="0"/>
              </a:rPr>
              <a:pPr algn="r">
                <a:defRPr/>
              </a:pPr>
              <a:t>4</a:t>
            </a:fld>
            <a:endParaRPr lang="ru-RU" sz="1400">
              <a:effectLst>
                <a:outerShdw blurRad="38100" dist="38100" dir="2700000" algn="tl">
                  <a:srgbClr val="000000"/>
                </a:outerShdw>
              </a:effectLst>
              <a:latin typeface="Arial" charset="0"/>
            </a:endParaRPr>
          </a:p>
        </p:txBody>
      </p:sp>
      <p:sp>
        <p:nvSpPr>
          <p:cNvPr id="6" name="Заголовок 5"/>
          <p:cNvSpPr>
            <a:spLocks noGrp="1"/>
          </p:cNvSpPr>
          <p:nvPr>
            <p:ph type="title" idx="4294967295"/>
          </p:nvPr>
        </p:nvSpPr>
        <p:spPr>
          <a:xfrm>
            <a:off x="446088" y="142875"/>
            <a:ext cx="8229600" cy="544513"/>
          </a:xfrm>
        </p:spPr>
        <p:txBody>
          <a:bodyPr/>
          <a:lstStyle/>
          <a:p>
            <a:pPr algn="ctr" eaLnBrk="1" hangingPunct="1">
              <a:defRPr/>
            </a:pPr>
            <a:r>
              <a:rPr lang="en-US" sz="2400" b="1" smtClean="0">
                <a:solidFill>
                  <a:schemeClr val="bg1">
                    <a:lumMod val="60000"/>
                    <a:lumOff val="40000"/>
                  </a:schemeClr>
                </a:solidFill>
              </a:rPr>
              <a:t>RPV models before tests</a:t>
            </a:r>
            <a:r>
              <a:rPr lang="ru-RU" sz="2400" smtClean="0">
                <a:solidFill>
                  <a:schemeClr val="bg1">
                    <a:lumMod val="60000"/>
                    <a:lumOff val="40000"/>
                  </a:schemeClr>
                </a:solidFill>
              </a:rPr>
              <a:t> </a:t>
            </a:r>
          </a:p>
        </p:txBody>
      </p:sp>
      <p:pic>
        <p:nvPicPr>
          <p:cNvPr id="615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2151063"/>
            <a:ext cx="25241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88" y="2771775"/>
            <a:ext cx="25463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Выноска 1 23"/>
          <p:cNvSpPr/>
          <p:nvPr/>
        </p:nvSpPr>
        <p:spPr>
          <a:xfrm>
            <a:off x="3257550" y="3355975"/>
            <a:ext cx="2336800" cy="255588"/>
          </a:xfrm>
          <a:prstGeom prst="borderCallout1">
            <a:avLst>
              <a:gd name="adj1" fmla="val 52290"/>
              <a:gd name="adj2" fmla="val -4241"/>
              <a:gd name="adj3" fmla="val 45420"/>
              <a:gd name="adj4" fmla="val -27280"/>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a:solidFill>
                  <a:schemeClr val="bg1">
                    <a:lumMod val="75000"/>
                  </a:schemeClr>
                </a:solidFill>
              </a:rPr>
              <a:t>The tantalum screen</a:t>
            </a:r>
            <a:endParaRPr lang="ru-RU" sz="1200" b="1">
              <a:solidFill>
                <a:schemeClr val="bg1">
                  <a:lumMod val="75000"/>
                </a:schemeClr>
              </a:solidFill>
            </a:endParaRPr>
          </a:p>
        </p:txBody>
      </p:sp>
      <p:sp>
        <p:nvSpPr>
          <p:cNvPr id="25" name="Выноска 1 24"/>
          <p:cNvSpPr/>
          <p:nvPr/>
        </p:nvSpPr>
        <p:spPr>
          <a:xfrm>
            <a:off x="3257550" y="3721100"/>
            <a:ext cx="2336800" cy="255588"/>
          </a:xfrm>
          <a:prstGeom prst="borderCallout1">
            <a:avLst>
              <a:gd name="adj1" fmla="val 37384"/>
              <a:gd name="adj2" fmla="val -1171"/>
              <a:gd name="adj3" fmla="val -40293"/>
              <a:gd name="adj4" fmla="val -49586"/>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a:solidFill>
                  <a:schemeClr val="bg1">
                    <a:lumMod val="75000"/>
                  </a:schemeClr>
                </a:solidFill>
              </a:rPr>
              <a:t>Steel screen</a:t>
            </a:r>
            <a:endParaRPr lang="ru-RU" sz="1200" b="1">
              <a:solidFill>
                <a:schemeClr val="bg1">
                  <a:lumMod val="75000"/>
                </a:schemeClr>
              </a:solidFill>
            </a:endParaRPr>
          </a:p>
        </p:txBody>
      </p:sp>
      <p:sp>
        <p:nvSpPr>
          <p:cNvPr id="26" name="Выноска 1 25"/>
          <p:cNvSpPr/>
          <p:nvPr/>
        </p:nvSpPr>
        <p:spPr>
          <a:xfrm>
            <a:off x="7639050" y="4314825"/>
            <a:ext cx="1277938" cy="255588"/>
          </a:xfrm>
          <a:prstGeom prst="borderCallout1">
            <a:avLst>
              <a:gd name="adj1" fmla="val -22243"/>
              <a:gd name="adj2" fmla="val 54671"/>
              <a:gd name="adj3" fmla="val -204265"/>
              <a:gd name="adj4" fmla="val 8561"/>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chemeClr val="bg1">
                    <a:lumMod val="75000"/>
                  </a:schemeClr>
                </a:solidFill>
              </a:rPr>
              <a:t>SS clad</a:t>
            </a:r>
            <a:endParaRPr lang="ru-RU" sz="1200" b="1">
              <a:solidFill>
                <a:schemeClr val="bg1">
                  <a:lumMod val="75000"/>
                </a:schemeClr>
              </a:solidFill>
            </a:endParaRPr>
          </a:p>
        </p:txBody>
      </p:sp>
      <p:sp>
        <p:nvSpPr>
          <p:cNvPr id="28" name="Выноска 1 27"/>
          <p:cNvSpPr/>
          <p:nvPr/>
        </p:nvSpPr>
        <p:spPr>
          <a:xfrm>
            <a:off x="3257550" y="4122738"/>
            <a:ext cx="2336800" cy="255587"/>
          </a:xfrm>
          <a:prstGeom prst="borderCallout1">
            <a:avLst>
              <a:gd name="adj1" fmla="val 37384"/>
              <a:gd name="adj2" fmla="val -1171"/>
              <a:gd name="adj3" fmla="val 110709"/>
              <a:gd name="adj4" fmla="val -22360"/>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a:solidFill>
                  <a:schemeClr val="bg1">
                    <a:lumMod val="75000"/>
                  </a:schemeClr>
                </a:solidFill>
              </a:rPr>
              <a:t>Graphite felt</a:t>
            </a:r>
            <a:endParaRPr lang="ru-RU" sz="1200" b="1">
              <a:solidFill>
                <a:schemeClr val="bg1">
                  <a:lumMod val="75000"/>
                </a:schemeClr>
              </a:solidFill>
            </a:endParaRPr>
          </a:p>
        </p:txBody>
      </p:sp>
      <p:sp>
        <p:nvSpPr>
          <p:cNvPr id="29" name="Выноска 1 28"/>
          <p:cNvSpPr/>
          <p:nvPr/>
        </p:nvSpPr>
        <p:spPr>
          <a:xfrm>
            <a:off x="5740400" y="4327525"/>
            <a:ext cx="1789113" cy="255588"/>
          </a:xfrm>
          <a:prstGeom prst="borderCallout1">
            <a:avLst>
              <a:gd name="adj1" fmla="val -22243"/>
              <a:gd name="adj2" fmla="val 54671"/>
              <a:gd name="adj3" fmla="val -267618"/>
              <a:gd name="adj4" fmla="val 84798"/>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Solidified corium</a:t>
            </a:r>
            <a:endParaRPr lang="ru-RU" sz="1200" b="1" dirty="0">
              <a:solidFill>
                <a:schemeClr val="bg1">
                  <a:lumMod val="75000"/>
                </a:schemeClr>
              </a:solidFill>
            </a:endParaRPr>
          </a:p>
        </p:txBody>
      </p:sp>
      <p:sp>
        <p:nvSpPr>
          <p:cNvPr id="32" name="Выноска 1 31"/>
          <p:cNvSpPr/>
          <p:nvPr/>
        </p:nvSpPr>
        <p:spPr>
          <a:xfrm>
            <a:off x="3257550" y="2881313"/>
            <a:ext cx="2300288" cy="365125"/>
          </a:xfrm>
          <a:prstGeom prst="borderCallout1">
            <a:avLst>
              <a:gd name="adj1" fmla="val 29930"/>
              <a:gd name="adj2" fmla="val -651"/>
              <a:gd name="adj3" fmla="val 76911"/>
              <a:gd name="adj4" fmla="val -20306"/>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chemeClr val="bg1">
                    <a:lumMod val="75000"/>
                  </a:schemeClr>
                </a:solidFill>
              </a:rPr>
              <a:t>Thermal insulation (asbestos)</a:t>
            </a:r>
          </a:p>
        </p:txBody>
      </p:sp>
      <p:pic>
        <p:nvPicPr>
          <p:cNvPr id="6158"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575" y="727075"/>
            <a:ext cx="2544763"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1038" y="723900"/>
            <a:ext cx="259238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Выноска 1 29"/>
          <p:cNvSpPr/>
          <p:nvPr/>
        </p:nvSpPr>
        <p:spPr>
          <a:xfrm>
            <a:off x="6324600" y="1201738"/>
            <a:ext cx="2482850" cy="401637"/>
          </a:xfrm>
          <a:prstGeom prst="borderCallout1">
            <a:avLst>
              <a:gd name="adj1" fmla="val 29930"/>
              <a:gd name="adj2" fmla="val -651"/>
              <a:gd name="adj3" fmla="val 78453"/>
              <a:gd name="adj4" fmla="val -41840"/>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chemeClr val="bg1">
                    <a:lumMod val="75000"/>
                  </a:schemeClr>
                </a:solidFill>
              </a:rPr>
              <a:t>Copper brackets</a:t>
            </a:r>
            <a:endParaRPr lang="ru-RU" sz="1200" b="1">
              <a:solidFill>
                <a:schemeClr val="bg1">
                  <a:lumMod val="75000"/>
                </a:schemeClr>
              </a:solidFill>
            </a:endParaRPr>
          </a:p>
        </p:txBody>
      </p:sp>
      <p:sp>
        <p:nvSpPr>
          <p:cNvPr id="31" name="Выноска 1 30"/>
          <p:cNvSpPr/>
          <p:nvPr/>
        </p:nvSpPr>
        <p:spPr>
          <a:xfrm>
            <a:off x="6288088" y="1676400"/>
            <a:ext cx="2482850" cy="401638"/>
          </a:xfrm>
          <a:prstGeom prst="borderCallout1">
            <a:avLst>
              <a:gd name="adj1" fmla="val 29930"/>
              <a:gd name="adj2" fmla="val -651"/>
              <a:gd name="adj3" fmla="val 246830"/>
              <a:gd name="adj4" fmla="val -67159"/>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a:solidFill>
                  <a:schemeClr val="bg1">
                    <a:lumMod val="75000"/>
                  </a:schemeClr>
                </a:solidFill>
              </a:rPr>
              <a:t>Thermal insulation (glass cloth)</a:t>
            </a:r>
            <a:endParaRPr lang="ru-RU" sz="1200" b="1">
              <a:solidFill>
                <a:schemeClr val="bg1">
                  <a:lumMod val="75000"/>
                </a:schemeClr>
              </a:solidFill>
            </a:endParaRPr>
          </a:p>
        </p:txBody>
      </p:sp>
      <p:sp>
        <p:nvSpPr>
          <p:cNvPr id="27" name="Выноска 1 26"/>
          <p:cNvSpPr/>
          <p:nvPr/>
        </p:nvSpPr>
        <p:spPr>
          <a:xfrm>
            <a:off x="6324600" y="763588"/>
            <a:ext cx="2263775" cy="365125"/>
          </a:xfrm>
          <a:prstGeom prst="borderCallout1">
            <a:avLst>
              <a:gd name="adj1" fmla="val 29930"/>
              <a:gd name="adj2" fmla="val -651"/>
              <a:gd name="adj3" fmla="val 116041"/>
              <a:gd name="adj4" fmla="val -30825"/>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Thermal insulation (asbestos)</a:t>
            </a:r>
          </a:p>
        </p:txBody>
      </p:sp>
      <p:pic>
        <p:nvPicPr>
          <p:cNvPr id="6163" name="Рисунок 20" descr="Изображение 008.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9575" y="4926013"/>
            <a:ext cx="285591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Прямая со стрелкой 22"/>
          <p:cNvCxnSpPr>
            <a:stCxn id="26" idx="1"/>
          </p:cNvCxnSpPr>
          <p:nvPr/>
        </p:nvCxnSpPr>
        <p:spPr>
          <a:xfrm rot="5400000">
            <a:off x="6996113" y="4117975"/>
            <a:ext cx="830262" cy="1735138"/>
          </a:xfrm>
          <a:prstGeom prst="straightConnector1">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cxnSp>
      <p:cxnSp>
        <p:nvCxnSpPr>
          <p:cNvPr id="33" name="Прямая со стрелкой 32"/>
          <p:cNvCxnSpPr>
            <a:stCxn id="25" idx="2"/>
          </p:cNvCxnSpPr>
          <p:nvPr/>
        </p:nvCxnSpPr>
        <p:spPr>
          <a:xfrm rot="10800000" flipV="1">
            <a:off x="1322388" y="3849688"/>
            <a:ext cx="1935162" cy="1258887"/>
          </a:xfrm>
          <a:prstGeom prst="straightConnector1">
            <a:avLst/>
          </a:prstGeom>
          <a:noFill/>
          <a:ln w="19050">
            <a:solidFill>
              <a:schemeClr val="accent6">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3"/>
          <p:cNvSpPr>
            <a:spLocks noGrp="1"/>
          </p:cNvSpPr>
          <p:nvPr>
            <p:ph type="sldNum" sz="quarter" idx="12"/>
          </p:nvPr>
        </p:nvSpPr>
        <p:spPr/>
        <p:txBody>
          <a:bodyPr/>
          <a:lstStyle/>
          <a:p>
            <a:pPr>
              <a:defRPr/>
            </a:pPr>
            <a:fld id="{CCEF6B07-E115-4B08-A7F1-7CD036807E22}" type="slidenum">
              <a:rPr lang="ru-RU" b="1">
                <a:solidFill>
                  <a:schemeClr val="bg1">
                    <a:lumMod val="60000"/>
                    <a:lumOff val="40000"/>
                  </a:schemeClr>
                </a:solidFill>
              </a:rPr>
              <a:pPr>
                <a:defRPr/>
              </a:pPr>
              <a:t>5</a:t>
            </a:fld>
            <a:endParaRPr lang="ru-RU" b="1">
              <a:solidFill>
                <a:schemeClr val="bg1">
                  <a:lumMod val="60000"/>
                  <a:lumOff val="40000"/>
                </a:schemeClr>
              </a:solidFill>
            </a:endParaRPr>
          </a:p>
        </p:txBody>
      </p:sp>
      <p:sp>
        <p:nvSpPr>
          <p:cNvPr id="5" name="Номер слайда 5"/>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6B27662A-0085-4CE9-AB2E-589886CB41F3}" type="slidenum">
              <a:rPr lang="ru-RU" sz="1400" b="1">
                <a:solidFill>
                  <a:schemeClr val="bg1">
                    <a:lumMod val="60000"/>
                    <a:lumOff val="40000"/>
                  </a:schemeClr>
                </a:solidFill>
                <a:latin typeface="Arial" charset="0"/>
              </a:rPr>
              <a:pPr algn="r">
                <a:defRPr/>
              </a:pPr>
              <a:t>5</a:t>
            </a:fld>
            <a:endParaRPr lang="ru-RU" sz="1400" b="1" dirty="0">
              <a:solidFill>
                <a:schemeClr val="bg1">
                  <a:lumMod val="60000"/>
                  <a:lumOff val="40000"/>
                </a:schemeClr>
              </a:solidFill>
              <a:latin typeface="Arial" charset="0"/>
            </a:endParaRPr>
          </a:p>
        </p:txBody>
      </p:sp>
      <p:sp>
        <p:nvSpPr>
          <p:cNvPr id="6" name="Заголовок 5"/>
          <p:cNvSpPr>
            <a:spLocks noGrp="1"/>
          </p:cNvSpPr>
          <p:nvPr>
            <p:ph type="title" idx="4294967295"/>
          </p:nvPr>
        </p:nvSpPr>
        <p:spPr>
          <a:xfrm>
            <a:off x="446088" y="142875"/>
            <a:ext cx="8229600" cy="544513"/>
          </a:xfrm>
        </p:spPr>
        <p:txBody>
          <a:bodyPr/>
          <a:lstStyle/>
          <a:p>
            <a:pPr algn="ctr" eaLnBrk="1" hangingPunct="1">
              <a:defRPr/>
            </a:pPr>
            <a:r>
              <a:rPr lang="en-US" sz="2400" b="1" dirty="0" smtClean="0">
                <a:solidFill>
                  <a:schemeClr val="bg1">
                    <a:lumMod val="60000"/>
                    <a:lumOff val="40000"/>
                  </a:schemeClr>
                </a:solidFill>
              </a:rPr>
              <a:t>Corium placement in RPV model after tests</a:t>
            </a:r>
            <a:endParaRPr lang="ru-RU" sz="2400" b="1" dirty="0" smtClean="0">
              <a:solidFill>
                <a:schemeClr val="bg1">
                  <a:lumMod val="60000"/>
                  <a:lumOff val="40000"/>
                </a:schemeClr>
              </a:solidFill>
            </a:endParaRPr>
          </a:p>
        </p:txBody>
      </p:sp>
      <p:pic>
        <p:nvPicPr>
          <p:cNvPr id="71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800100"/>
            <a:ext cx="28098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3063875"/>
            <a:ext cx="28098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988" y="800100"/>
            <a:ext cx="28575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9013" y="800100"/>
            <a:ext cx="28638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8" y="5729288"/>
            <a:ext cx="609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25" y="5364163"/>
            <a:ext cx="609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9813" y="5364163"/>
            <a:ext cx="609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2250" y="6094413"/>
            <a:ext cx="609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038" y="6094413"/>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Прямоугольник 18"/>
          <p:cNvSpPr>
            <a:spLocks noChangeArrowheads="1"/>
          </p:cNvSpPr>
          <p:nvPr/>
        </p:nvSpPr>
        <p:spPr bwMode="auto">
          <a:xfrm>
            <a:off x="884238" y="5692775"/>
            <a:ext cx="6608762" cy="277813"/>
          </a:xfrm>
          <a:prstGeom prst="rect">
            <a:avLst/>
          </a:prstGeom>
          <a:noFill/>
          <a:ln w="9525">
            <a:noFill/>
            <a:miter lim="800000"/>
            <a:headEnd/>
            <a:tailEnd/>
          </a:ln>
        </p:spPr>
        <p:txBody>
          <a:bodyPr>
            <a:spAutoFit/>
          </a:bodyPr>
          <a:lstStyle/>
          <a:p>
            <a:pPr>
              <a:defRPr/>
            </a:pPr>
            <a:r>
              <a:rPr lang="en-US" sz="1200" b="1" dirty="0">
                <a:solidFill>
                  <a:schemeClr val="bg1">
                    <a:lumMod val="60000"/>
                    <a:lumOff val="40000"/>
                  </a:schemeClr>
                </a:solidFill>
                <a:latin typeface="Tahoma" charset="0"/>
              </a:rPr>
              <a:t>Fragmented material dropped from tantalum cone (during melt discharging)</a:t>
            </a:r>
          </a:p>
        </p:txBody>
      </p:sp>
      <p:sp>
        <p:nvSpPr>
          <p:cNvPr id="14351" name="Прямоугольник 19"/>
          <p:cNvSpPr>
            <a:spLocks noChangeArrowheads="1"/>
          </p:cNvSpPr>
          <p:nvPr/>
        </p:nvSpPr>
        <p:spPr bwMode="auto">
          <a:xfrm>
            <a:off x="2928938" y="5343525"/>
            <a:ext cx="1970087" cy="276225"/>
          </a:xfrm>
          <a:prstGeom prst="rect">
            <a:avLst/>
          </a:prstGeom>
          <a:noFill/>
          <a:ln w="9525">
            <a:noFill/>
            <a:miter lim="800000"/>
            <a:headEnd/>
            <a:tailEnd/>
          </a:ln>
        </p:spPr>
        <p:txBody>
          <a:bodyPr wrap="none">
            <a:spAutoFit/>
          </a:bodyPr>
          <a:lstStyle/>
          <a:p>
            <a:pPr>
              <a:defRPr/>
            </a:pPr>
            <a:r>
              <a:rPr lang="en-US" sz="1200" b="1" dirty="0">
                <a:solidFill>
                  <a:schemeClr val="bg1">
                    <a:lumMod val="60000"/>
                    <a:lumOff val="40000"/>
                  </a:schemeClr>
                </a:solidFill>
                <a:latin typeface="Tahoma" charset="0"/>
              </a:rPr>
              <a:t>Fragmented debris bed</a:t>
            </a:r>
          </a:p>
        </p:txBody>
      </p:sp>
      <p:sp>
        <p:nvSpPr>
          <p:cNvPr id="14352" name="Прямоугольник 20"/>
          <p:cNvSpPr>
            <a:spLocks noChangeArrowheads="1"/>
          </p:cNvSpPr>
          <p:nvPr/>
        </p:nvSpPr>
        <p:spPr bwMode="auto">
          <a:xfrm>
            <a:off x="885825" y="5343525"/>
            <a:ext cx="1184275" cy="276225"/>
          </a:xfrm>
          <a:prstGeom prst="rect">
            <a:avLst/>
          </a:prstGeom>
          <a:noFill/>
          <a:ln w="9525">
            <a:noFill/>
            <a:miter lim="800000"/>
            <a:headEnd/>
            <a:tailEnd/>
          </a:ln>
        </p:spPr>
        <p:txBody>
          <a:bodyPr wrap="none">
            <a:spAutoFit/>
          </a:bodyPr>
          <a:lstStyle/>
          <a:p>
            <a:pPr>
              <a:defRPr/>
            </a:pPr>
            <a:r>
              <a:rPr lang="en-US" sz="1200" b="1" dirty="0">
                <a:solidFill>
                  <a:schemeClr val="bg1">
                    <a:lumMod val="60000"/>
                    <a:lumOff val="40000"/>
                  </a:schemeClr>
                </a:solidFill>
                <a:latin typeface="Tahoma" charset="0"/>
              </a:rPr>
              <a:t>Corium ingot</a:t>
            </a:r>
          </a:p>
        </p:txBody>
      </p:sp>
      <p:sp>
        <p:nvSpPr>
          <p:cNvPr id="14353" name="Прямоугольник 21"/>
          <p:cNvSpPr>
            <a:spLocks noChangeArrowheads="1"/>
          </p:cNvSpPr>
          <p:nvPr/>
        </p:nvSpPr>
        <p:spPr bwMode="auto">
          <a:xfrm>
            <a:off x="920750" y="6057900"/>
            <a:ext cx="4572000" cy="276225"/>
          </a:xfrm>
          <a:prstGeom prst="rect">
            <a:avLst/>
          </a:prstGeom>
          <a:noFill/>
          <a:ln w="9525">
            <a:noFill/>
            <a:miter lim="800000"/>
            <a:headEnd/>
            <a:tailEnd/>
          </a:ln>
        </p:spPr>
        <p:txBody>
          <a:bodyPr>
            <a:spAutoFit/>
          </a:bodyPr>
          <a:lstStyle/>
          <a:p>
            <a:pPr>
              <a:defRPr/>
            </a:pPr>
            <a:r>
              <a:rPr lang="en-US" sz="1200" b="1" dirty="0">
                <a:solidFill>
                  <a:schemeClr val="bg1">
                    <a:lumMod val="60000"/>
                    <a:lumOff val="40000"/>
                  </a:schemeClr>
                </a:solidFill>
                <a:latin typeface="Tahoma" charset="0"/>
              </a:rPr>
              <a:t>Corium ingot containing stainless steel components</a:t>
            </a:r>
          </a:p>
        </p:txBody>
      </p:sp>
      <p:sp>
        <p:nvSpPr>
          <p:cNvPr id="14354" name="Прямоугольник 22"/>
          <p:cNvSpPr>
            <a:spLocks noChangeArrowheads="1"/>
          </p:cNvSpPr>
          <p:nvPr/>
        </p:nvSpPr>
        <p:spPr bwMode="auto">
          <a:xfrm>
            <a:off x="5886450" y="6073775"/>
            <a:ext cx="1274763" cy="276225"/>
          </a:xfrm>
          <a:prstGeom prst="rect">
            <a:avLst/>
          </a:prstGeom>
          <a:noFill/>
          <a:ln w="9525">
            <a:noFill/>
            <a:miter lim="800000"/>
            <a:headEnd/>
            <a:tailEnd/>
          </a:ln>
        </p:spPr>
        <p:txBody>
          <a:bodyPr wrap="none">
            <a:spAutoFit/>
          </a:bodyPr>
          <a:lstStyle/>
          <a:p>
            <a:pPr>
              <a:defRPr/>
            </a:pPr>
            <a:r>
              <a:rPr lang="en-US" sz="1200" b="1" dirty="0">
                <a:solidFill>
                  <a:schemeClr val="bg1">
                    <a:lumMod val="60000"/>
                    <a:lumOff val="40000"/>
                  </a:schemeClr>
                </a:solidFill>
                <a:latin typeface="Tahoma" charset="0"/>
              </a:rPr>
              <a:t>Adhered ingot</a:t>
            </a:r>
            <a:endParaRPr lang="ru-RU" sz="1200" b="1" dirty="0">
              <a:solidFill>
                <a:schemeClr val="bg1">
                  <a:lumMod val="60000"/>
                  <a:lumOff val="40000"/>
                </a:schemeClr>
              </a:solidFill>
              <a:latin typeface="Tahoma" charset="0"/>
            </a:endParaRPr>
          </a:p>
        </p:txBody>
      </p:sp>
      <p:graphicFrame>
        <p:nvGraphicFramePr>
          <p:cNvPr id="23" name="Таблица 22"/>
          <p:cNvGraphicFramePr>
            <a:graphicFrameLocks noGrp="1"/>
          </p:cNvGraphicFramePr>
          <p:nvPr/>
        </p:nvGraphicFramePr>
        <p:xfrm>
          <a:off x="3001963" y="3136900"/>
          <a:ext cx="5959478" cy="2022772"/>
        </p:xfrm>
        <a:graphic>
          <a:graphicData uri="http://schemas.openxmlformats.org/drawingml/2006/table">
            <a:tbl>
              <a:tblPr/>
              <a:tblGrid>
                <a:gridCol w="744837"/>
                <a:gridCol w="744837"/>
                <a:gridCol w="744837"/>
                <a:gridCol w="744837"/>
                <a:gridCol w="744837"/>
                <a:gridCol w="744837"/>
                <a:gridCol w="745228"/>
                <a:gridCol w="745228"/>
              </a:tblGrid>
              <a:tr h="870813">
                <a:tc rowSpan="2">
                  <a:txBody>
                    <a:bodyPr/>
                    <a:lstStyle/>
                    <a:p>
                      <a:pPr algn="ctr" fontAlgn="base">
                        <a:lnSpc>
                          <a:spcPct val="115000"/>
                        </a:lnSpc>
                        <a:spcBef>
                          <a:spcPts val="300"/>
                        </a:spcBef>
                        <a:spcAft>
                          <a:spcPts val="300"/>
                        </a:spcAft>
                      </a:pP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Test </a:t>
                      </a:r>
                      <a:endParaRPr lang="ru-RU" sz="900" b="1" dirty="0">
                        <a:latin typeface="Arial" pitchFamily="34" charset="0"/>
                        <a:ea typeface="Calibri"/>
                        <a:cs typeface="Arial" pitchFamily="34" charset="0"/>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Bef>
                          <a:spcPts val="300"/>
                        </a:spcBef>
                        <a:spcAft>
                          <a:spcPts val="300"/>
                        </a:spcAft>
                      </a:pP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Material in electric melting furnace</a:t>
                      </a:r>
                      <a:endParaRPr lang="ru-RU" sz="900" b="1" dirty="0">
                        <a:latin typeface="Arial" pitchFamily="34" charset="0"/>
                        <a:ea typeface="Calibri"/>
                        <a:cs typeface="Arial" pitchFamily="34" charset="0"/>
                      </a:endParaRPr>
                    </a:p>
                    <a:p>
                      <a:pPr algn="ctr" fontAlgn="base">
                        <a:lnSpc>
                          <a:spcPct val="115000"/>
                        </a:lnSpc>
                        <a:spcBef>
                          <a:spcPts val="300"/>
                        </a:spcBef>
                        <a:spcAft>
                          <a:spcPts val="300"/>
                        </a:spcAft>
                      </a:pP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a:t>
                      </a:r>
                      <a:r>
                        <a:rPr lang="ru-RU"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С</a:t>
                      </a: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-30)</a:t>
                      </a:r>
                      <a:endParaRPr lang="ru-RU" sz="900" b="1" dirty="0">
                        <a:latin typeface="Arial" pitchFamily="34" charset="0"/>
                        <a:ea typeface="Calibri"/>
                        <a:cs typeface="Arial" pitchFamily="34" charset="0"/>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Bef>
                          <a:spcPts val="300"/>
                        </a:spcBef>
                        <a:spcAft>
                          <a:spcPts val="300"/>
                        </a:spcAft>
                      </a:pP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Energy release</a:t>
                      </a:r>
                      <a:endParaRPr lang="ru-RU" sz="900" b="1"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marL="0" algn="ctr" defTabSz="914400" rtl="0" eaLnBrk="1" fontAlgn="base" latinLnBrk="0" hangingPunct="1">
                        <a:lnSpc>
                          <a:spcPct val="115000"/>
                        </a:lnSpc>
                        <a:spcBef>
                          <a:spcPts val="300"/>
                        </a:spcBef>
                        <a:spcAft>
                          <a:spcPts val="300"/>
                        </a:spcAft>
                      </a:pP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Temperature of the discharged corium</a:t>
                      </a:r>
                      <a:endParaRPr lang="ru-RU"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Bef>
                          <a:spcPts val="300"/>
                        </a:spcBef>
                        <a:spcAft>
                          <a:spcPts val="300"/>
                        </a:spcAft>
                      </a:pP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Add corium </a:t>
                      </a:r>
                      <a:r>
                        <a:rPr lang="en-US" sz="900" b="1" kern="1200" dirty="0" smtClean="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in </a:t>
                      </a: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RPV model</a:t>
                      </a:r>
                      <a:endParaRPr lang="ru-RU" sz="900" b="1"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Bef>
                          <a:spcPts val="300"/>
                        </a:spcBef>
                        <a:spcAft>
                          <a:spcPts val="300"/>
                        </a:spcAft>
                      </a:pP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Corium in RPV model after test</a:t>
                      </a:r>
                      <a:endParaRPr lang="ru-RU" sz="900" b="1" dirty="0">
                        <a:latin typeface="Arial" pitchFamily="34" charset="0"/>
                        <a:ea typeface="Calibri"/>
                        <a:cs typeface="Arial" pitchFamily="34" charset="0"/>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indent="70485" algn="ctr" fontAlgn="base">
                        <a:lnSpc>
                          <a:spcPct val="115000"/>
                        </a:lnSpc>
                        <a:spcBef>
                          <a:spcPts val="300"/>
                        </a:spcBef>
                        <a:spcAft>
                          <a:spcPts val="300"/>
                        </a:spcAft>
                      </a:pP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Fragmented debris bed</a:t>
                      </a:r>
                      <a:endParaRPr lang="ru-RU" sz="900" b="1"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Bef>
                          <a:spcPts val="300"/>
                        </a:spcBef>
                        <a:spcAft>
                          <a:spcPts val="300"/>
                        </a:spcAft>
                      </a:pPr>
                      <a:r>
                        <a:rPr lang="en-US" sz="900" b="1" kern="1200" dirty="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Corium </a:t>
                      </a:r>
                      <a:endParaRPr lang="en-US" sz="900" b="1" kern="1200" dirty="0" smtClean="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endParaRPr>
                    </a:p>
                    <a:p>
                      <a:pPr algn="ctr" fontAlgn="base">
                        <a:lnSpc>
                          <a:spcPct val="115000"/>
                        </a:lnSpc>
                        <a:spcBef>
                          <a:spcPts val="300"/>
                        </a:spcBef>
                        <a:spcAft>
                          <a:spcPts val="300"/>
                        </a:spcAft>
                      </a:pPr>
                      <a:r>
                        <a:rPr lang="en-US" sz="900" b="1" kern="1200" dirty="0" smtClean="0">
                          <a:solidFill>
                            <a:srgbClr val="000000"/>
                          </a:solidFill>
                          <a:effectLst>
                            <a:outerShdw blurRad="50800" dist="38100" algn="tr" rotWithShape="0">
                              <a:prstClr val="black">
                                <a:alpha val="40000"/>
                              </a:prstClr>
                            </a:outerShdw>
                          </a:effectLst>
                          <a:latin typeface="Arial" pitchFamily="34" charset="0"/>
                          <a:ea typeface="Calibri"/>
                          <a:cs typeface="Arial" pitchFamily="34" charset="0"/>
                        </a:rPr>
                        <a:t>ingot</a:t>
                      </a:r>
                      <a:endParaRPr lang="ru-RU" sz="900" b="1"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r>
              <a:tr h="230332">
                <a:tc vMerge="1">
                  <a:txBody>
                    <a:bodyPr/>
                    <a:lstStyle/>
                    <a:p>
                      <a:endParaRPr lang="ru-RU"/>
                    </a:p>
                  </a:txBody>
                  <a:tcPr/>
                </a:tc>
                <a:tc>
                  <a:txBody>
                    <a:bodyPr/>
                    <a:lstStyle/>
                    <a:p>
                      <a:pPr algn="ctr" fontAlgn="base">
                        <a:lnSpc>
                          <a:spcPct val="115000"/>
                        </a:lnSpc>
                        <a:spcAft>
                          <a:spcPts val="0"/>
                        </a:spcAft>
                      </a:pPr>
                      <a:r>
                        <a:rPr lang="ru-RU" sz="1000" b="1" kern="1200" dirty="0" err="1">
                          <a:solidFill>
                            <a:srgbClr val="000000"/>
                          </a:solidFill>
                          <a:effectLst>
                            <a:outerShdw blurRad="50800" dist="38100" algn="tr" rotWithShape="0">
                              <a:prstClr val="black">
                                <a:alpha val="40000"/>
                              </a:prstClr>
                            </a:outerShdw>
                          </a:effectLst>
                          <a:latin typeface="Times New Roman"/>
                          <a:ea typeface="Calibri"/>
                          <a:cs typeface="Times New Roman"/>
                        </a:rPr>
                        <a:t>g</a:t>
                      </a:r>
                      <a:endParaRPr lang="ru-RU" sz="10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en-US" sz="1000" b="1" kern="1200" dirty="0">
                          <a:solidFill>
                            <a:srgbClr val="000000"/>
                          </a:solidFill>
                          <a:effectLst>
                            <a:outerShdw blurRad="50800" dist="38100" algn="tr" rotWithShape="0">
                              <a:prstClr val="black">
                                <a:alpha val="40000"/>
                              </a:prstClr>
                            </a:outerShdw>
                          </a:effectLst>
                          <a:latin typeface="Times New Roman"/>
                          <a:ea typeface="Calibri"/>
                          <a:cs typeface="Times New Roman"/>
                        </a:rPr>
                        <a:t>MJ</a:t>
                      </a:r>
                      <a:endParaRPr lang="ru-RU" sz="10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en-US" sz="1000" b="1" baseline="30000" dirty="0" err="1" smtClean="0">
                          <a:solidFill>
                            <a:srgbClr val="000000"/>
                          </a:solidFill>
                          <a:latin typeface="Times New Roman"/>
                          <a:ea typeface="Times New Roman"/>
                          <a:cs typeface="Times New Roman"/>
                        </a:rPr>
                        <a:t>o</a:t>
                      </a:r>
                      <a:r>
                        <a:rPr lang="en-US" sz="1000" b="1" dirty="0" err="1" smtClean="0">
                          <a:solidFill>
                            <a:srgbClr val="000000"/>
                          </a:solidFill>
                          <a:latin typeface="Times New Roman"/>
                          <a:ea typeface="Times New Roman"/>
                          <a:cs typeface="Times New Roman"/>
                        </a:rPr>
                        <a:t>C</a:t>
                      </a:r>
                      <a:endParaRPr lang="ru-RU" sz="10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en-US" sz="1000" b="1" kern="1200" dirty="0">
                          <a:solidFill>
                            <a:srgbClr val="000000"/>
                          </a:solidFill>
                          <a:effectLst>
                            <a:outerShdw blurRad="50800" dist="38100" algn="tr" rotWithShape="0">
                              <a:prstClr val="black">
                                <a:alpha val="40000"/>
                              </a:prstClr>
                            </a:outerShdw>
                          </a:effectLst>
                          <a:latin typeface="Times New Roman"/>
                          <a:ea typeface="Calibri"/>
                          <a:cs typeface="Times New Roman"/>
                        </a:rPr>
                        <a:t>g</a:t>
                      </a:r>
                      <a:endParaRPr lang="ru-RU" sz="10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en-US" sz="1000" b="1" kern="1200" dirty="0">
                          <a:solidFill>
                            <a:srgbClr val="000000"/>
                          </a:solidFill>
                          <a:effectLst>
                            <a:outerShdw blurRad="50800" dist="38100" algn="tr" rotWithShape="0">
                              <a:prstClr val="black">
                                <a:alpha val="40000"/>
                              </a:prstClr>
                            </a:outerShdw>
                          </a:effectLst>
                          <a:latin typeface="Times New Roman"/>
                          <a:ea typeface="Calibri"/>
                          <a:cs typeface="Times New Roman"/>
                        </a:rPr>
                        <a:t>g</a:t>
                      </a:r>
                      <a:endParaRPr lang="ru-RU" sz="10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indent="70485" algn="ctr" fontAlgn="base">
                        <a:lnSpc>
                          <a:spcPct val="115000"/>
                        </a:lnSpc>
                        <a:spcAft>
                          <a:spcPts val="0"/>
                        </a:spcAft>
                      </a:pPr>
                      <a:r>
                        <a:rPr lang="ru-RU" sz="1000" b="1" kern="1200" dirty="0">
                          <a:solidFill>
                            <a:srgbClr val="000000"/>
                          </a:solidFill>
                          <a:effectLst>
                            <a:outerShdw blurRad="50800" dist="38100" algn="tr" rotWithShape="0">
                              <a:prstClr val="black">
                                <a:alpha val="40000"/>
                              </a:prstClr>
                            </a:outerShdw>
                          </a:effectLst>
                          <a:latin typeface="Times New Roman"/>
                          <a:ea typeface="Calibri"/>
                          <a:cs typeface="Times New Roman"/>
                        </a:rPr>
                        <a:t>%</a:t>
                      </a:r>
                      <a:endParaRPr lang="ru-RU" sz="10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b="1" kern="1200" dirty="0">
                          <a:solidFill>
                            <a:srgbClr val="000000"/>
                          </a:solidFill>
                          <a:effectLst>
                            <a:outerShdw blurRad="50800" dist="38100" algn="tr" rotWithShape="0">
                              <a:prstClr val="black">
                                <a:alpha val="40000"/>
                              </a:prstClr>
                            </a:outerShdw>
                          </a:effectLst>
                          <a:latin typeface="Times New Roman"/>
                          <a:ea typeface="Calibri"/>
                          <a:cs typeface="Times New Roman"/>
                        </a:rPr>
                        <a:t>%</a:t>
                      </a:r>
                      <a:endParaRPr lang="ru-RU" sz="10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r>
              <a:tr h="230332">
                <a:tc>
                  <a:txBody>
                    <a:bodyPr/>
                    <a:lstStyle/>
                    <a:p>
                      <a:pPr fontAlgn="base">
                        <a:lnSpc>
                          <a:spcPct val="115000"/>
                        </a:lnSpc>
                        <a:spcAft>
                          <a:spcPts val="0"/>
                        </a:spcAft>
                      </a:pPr>
                      <a:r>
                        <a:rPr lang="en-US" sz="900" b="1" kern="1200" dirty="0">
                          <a:solidFill>
                            <a:srgbClr val="000000"/>
                          </a:solidFill>
                          <a:effectLst>
                            <a:outerShdw blurRad="50800" dist="38100" algn="tr" rotWithShape="0">
                              <a:prstClr val="black">
                                <a:alpha val="40000"/>
                              </a:prstClr>
                            </a:outerShdw>
                          </a:effectLst>
                          <a:latin typeface="Arial"/>
                          <a:ea typeface="Calibri"/>
                          <a:cs typeface="Times New Roman"/>
                        </a:rPr>
                        <a:t>INECOR-1/3</a:t>
                      </a:r>
                      <a:endParaRPr lang="ru-RU" sz="9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en-US" sz="1000" kern="1200" dirty="0">
                          <a:solidFill>
                            <a:srgbClr val="000000"/>
                          </a:solidFill>
                          <a:effectLst>
                            <a:outerShdw blurRad="50800" dist="38100" algn="tr" rotWithShape="0">
                              <a:prstClr val="black">
                                <a:alpha val="40000"/>
                              </a:prstClr>
                            </a:outerShdw>
                          </a:effectLst>
                          <a:latin typeface="Arial"/>
                          <a:ea typeface="Times New Roman"/>
                          <a:cs typeface="Times New Roman"/>
                        </a:rPr>
                        <a:t>60015</a:t>
                      </a:r>
                      <a:endParaRPr lang="ru-RU" sz="10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spcAft>
                          <a:spcPts val="0"/>
                        </a:spcAft>
                      </a:pPr>
                      <a:r>
                        <a:rPr lang="en-US" sz="1000" kern="1200" dirty="0">
                          <a:solidFill>
                            <a:srgbClr val="000000"/>
                          </a:solidFill>
                          <a:effectLst>
                            <a:outerShdw blurRad="50800" dist="38100" algn="tr" rotWithShape="0">
                              <a:prstClr val="black">
                                <a:alpha val="40000"/>
                              </a:prstClr>
                            </a:outerShdw>
                          </a:effectLst>
                          <a:latin typeface="Arial"/>
                          <a:ea typeface="Times New Roman"/>
                          <a:cs typeface="Times New Roman"/>
                        </a:rPr>
                        <a:t>325</a:t>
                      </a:r>
                      <a:endParaRPr lang="ru-RU" sz="1000" dirty="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spcAft>
                          <a:spcPts val="0"/>
                        </a:spcAft>
                      </a:pPr>
                      <a:r>
                        <a:rPr lang="en-US" sz="1000" kern="1200" dirty="0">
                          <a:solidFill>
                            <a:srgbClr val="000000"/>
                          </a:solidFill>
                          <a:effectLst>
                            <a:outerShdw blurRad="50800" dist="38100" algn="tr" rotWithShape="0">
                              <a:prstClr val="black">
                                <a:alpha val="40000"/>
                              </a:prstClr>
                            </a:outerShdw>
                          </a:effectLst>
                          <a:latin typeface="Arial"/>
                          <a:ea typeface="Times New Roman"/>
                          <a:cs typeface="Times New Roman"/>
                        </a:rPr>
                        <a:t>2560</a:t>
                      </a:r>
                      <a:endParaRPr lang="ru-RU" sz="1000" dirty="0">
                        <a:latin typeface="Calibri"/>
                        <a:ea typeface="Times New Roman"/>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kern="1200">
                          <a:solidFill>
                            <a:srgbClr val="000000"/>
                          </a:solidFill>
                          <a:effectLst>
                            <a:outerShdw blurRad="50800" dist="38100" algn="tr" rotWithShape="0">
                              <a:prstClr val="black">
                                <a:alpha val="40000"/>
                              </a:prstClr>
                            </a:outerShdw>
                          </a:effectLst>
                          <a:latin typeface="Arial"/>
                          <a:ea typeface="Calibri"/>
                          <a:cs typeface="Times New Roman"/>
                        </a:rPr>
                        <a:t>10000</a:t>
                      </a:r>
                      <a:endParaRPr lang="ru-RU" sz="10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kern="1200">
                          <a:solidFill>
                            <a:srgbClr val="000000"/>
                          </a:solidFill>
                          <a:effectLst>
                            <a:outerShdw blurRad="50800" dist="38100" algn="tr" rotWithShape="0">
                              <a:prstClr val="black">
                                <a:alpha val="40000"/>
                              </a:prstClr>
                            </a:outerShdw>
                          </a:effectLst>
                          <a:latin typeface="Arial"/>
                          <a:ea typeface="Times New Roman"/>
                          <a:cs typeface="Times New Roman"/>
                        </a:rPr>
                        <a:t>47040</a:t>
                      </a:r>
                      <a:endParaRPr lang="ru-RU" sz="100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indent="70485" algn="ctr" fontAlgn="base">
                        <a:lnSpc>
                          <a:spcPct val="115000"/>
                        </a:lnSpc>
                        <a:spcAft>
                          <a:spcPts val="0"/>
                        </a:spcAft>
                      </a:pPr>
                      <a:r>
                        <a:rPr lang="ru-RU" sz="1000" b="1" dirty="0">
                          <a:solidFill>
                            <a:schemeClr val="bg1">
                              <a:lumMod val="75000"/>
                            </a:schemeClr>
                          </a:solidFill>
                          <a:latin typeface="Arial"/>
                          <a:ea typeface="Calibri"/>
                          <a:cs typeface="Times New Roman"/>
                        </a:rPr>
                        <a:t>10,9</a:t>
                      </a:r>
                      <a:endParaRPr lang="ru-RU" sz="1000" b="1" dirty="0">
                        <a:solidFill>
                          <a:schemeClr val="bg1">
                            <a:lumMod val="75000"/>
                          </a:schemeClr>
                        </a:solidFill>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b="1">
                          <a:solidFill>
                            <a:schemeClr val="bg1">
                              <a:lumMod val="75000"/>
                            </a:schemeClr>
                          </a:solidFill>
                          <a:latin typeface="Arial"/>
                          <a:ea typeface="Calibri"/>
                          <a:cs typeface="Times New Roman"/>
                        </a:rPr>
                        <a:t>89,1</a:t>
                      </a:r>
                      <a:endParaRPr lang="ru-RU" sz="1000" b="1">
                        <a:solidFill>
                          <a:schemeClr val="bg1">
                            <a:lumMod val="75000"/>
                          </a:schemeClr>
                        </a:solidFill>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r>
              <a:tr h="230332">
                <a:tc>
                  <a:txBody>
                    <a:bodyPr/>
                    <a:lstStyle/>
                    <a:p>
                      <a:pPr fontAlgn="base">
                        <a:lnSpc>
                          <a:spcPct val="115000"/>
                        </a:lnSpc>
                        <a:spcAft>
                          <a:spcPts val="0"/>
                        </a:spcAft>
                      </a:pPr>
                      <a:r>
                        <a:rPr lang="en-US" sz="900" b="1" kern="1200" dirty="0">
                          <a:solidFill>
                            <a:srgbClr val="000000"/>
                          </a:solidFill>
                          <a:effectLst>
                            <a:outerShdw blurRad="50800" dist="38100" algn="tr" rotWithShape="0">
                              <a:prstClr val="black">
                                <a:alpha val="40000"/>
                              </a:prstClr>
                            </a:outerShdw>
                          </a:effectLst>
                          <a:latin typeface="Arial"/>
                          <a:ea typeface="Calibri"/>
                          <a:cs typeface="Times New Roman"/>
                        </a:rPr>
                        <a:t>INECOR-2</a:t>
                      </a:r>
                      <a:endParaRPr lang="ru-RU" sz="9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en-US" sz="1000" kern="1200" dirty="0">
                          <a:solidFill>
                            <a:srgbClr val="000000"/>
                          </a:solidFill>
                          <a:effectLst>
                            <a:outerShdw blurRad="50800" dist="38100" algn="tr" rotWithShape="0">
                              <a:prstClr val="black">
                                <a:alpha val="40000"/>
                              </a:prstClr>
                            </a:outerShdw>
                          </a:effectLst>
                          <a:latin typeface="Arial"/>
                          <a:ea typeface="Times New Roman"/>
                          <a:cs typeface="Times New Roman"/>
                        </a:rPr>
                        <a:t>60025</a:t>
                      </a:r>
                      <a:endParaRPr lang="ru-RU" sz="10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spcAft>
                          <a:spcPts val="0"/>
                        </a:spcAft>
                      </a:pPr>
                      <a:r>
                        <a:rPr lang="en-US" sz="1000" kern="1200">
                          <a:solidFill>
                            <a:srgbClr val="000000"/>
                          </a:solidFill>
                          <a:effectLst>
                            <a:outerShdw blurRad="50800" dist="38100" algn="tr" rotWithShape="0">
                              <a:prstClr val="black">
                                <a:alpha val="40000"/>
                              </a:prstClr>
                            </a:outerShdw>
                          </a:effectLst>
                          <a:latin typeface="Arial"/>
                          <a:ea typeface="Times New Roman"/>
                          <a:cs typeface="Times New Roman"/>
                        </a:rPr>
                        <a:t>308</a:t>
                      </a:r>
                      <a:endParaRPr lang="ru-RU" sz="10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spcAft>
                          <a:spcPts val="0"/>
                        </a:spcAft>
                      </a:pPr>
                      <a:r>
                        <a:rPr lang="en-US" sz="1000" kern="1200" dirty="0">
                          <a:solidFill>
                            <a:srgbClr val="000000"/>
                          </a:solidFill>
                          <a:effectLst>
                            <a:outerShdw blurRad="50800" dist="38100" algn="tr" rotWithShape="0">
                              <a:prstClr val="black">
                                <a:alpha val="40000"/>
                              </a:prstClr>
                            </a:outerShdw>
                          </a:effectLst>
                          <a:latin typeface="Arial"/>
                          <a:ea typeface="Times New Roman"/>
                          <a:cs typeface="Times New Roman"/>
                        </a:rPr>
                        <a:t>2570</a:t>
                      </a:r>
                      <a:endParaRPr lang="ru-RU" sz="1000" dirty="0">
                        <a:latin typeface="Calibri"/>
                        <a:ea typeface="Times New Roman"/>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kern="1200" dirty="0">
                          <a:solidFill>
                            <a:srgbClr val="000000"/>
                          </a:solidFill>
                          <a:effectLst>
                            <a:outerShdw blurRad="50800" dist="38100" algn="tr" rotWithShape="0">
                              <a:prstClr val="black">
                                <a:alpha val="40000"/>
                              </a:prstClr>
                            </a:outerShdw>
                          </a:effectLst>
                          <a:latin typeface="Arial"/>
                          <a:ea typeface="Calibri"/>
                          <a:cs typeface="Times New Roman"/>
                        </a:rPr>
                        <a:t>9400</a:t>
                      </a:r>
                      <a:endParaRPr lang="ru-RU" sz="10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kern="1200">
                          <a:solidFill>
                            <a:srgbClr val="000000"/>
                          </a:solidFill>
                          <a:effectLst>
                            <a:outerShdw blurRad="50800" dist="38100" algn="tr" rotWithShape="0">
                              <a:prstClr val="black">
                                <a:alpha val="40000"/>
                              </a:prstClr>
                            </a:outerShdw>
                          </a:effectLst>
                          <a:latin typeface="Arial"/>
                          <a:ea typeface="Calibri"/>
                          <a:cs typeface="Times New Roman"/>
                        </a:rPr>
                        <a:t>68928</a:t>
                      </a:r>
                      <a:endParaRPr lang="ru-RU" sz="100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indent="70485" algn="ctr" fontAlgn="base">
                        <a:lnSpc>
                          <a:spcPct val="115000"/>
                        </a:lnSpc>
                        <a:spcAft>
                          <a:spcPts val="0"/>
                        </a:spcAft>
                      </a:pPr>
                      <a:r>
                        <a:rPr lang="ru-RU" sz="1000" b="1">
                          <a:solidFill>
                            <a:schemeClr val="bg1">
                              <a:lumMod val="75000"/>
                            </a:schemeClr>
                          </a:solidFill>
                          <a:latin typeface="Arial"/>
                          <a:ea typeface="Calibri"/>
                          <a:cs typeface="Times New Roman"/>
                        </a:rPr>
                        <a:t>33,9</a:t>
                      </a:r>
                      <a:endParaRPr lang="ru-RU" sz="1000" b="1">
                        <a:solidFill>
                          <a:schemeClr val="bg1">
                            <a:lumMod val="75000"/>
                          </a:schemeClr>
                        </a:solidFill>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b="1" dirty="0">
                          <a:solidFill>
                            <a:schemeClr val="bg1">
                              <a:lumMod val="75000"/>
                            </a:schemeClr>
                          </a:solidFill>
                          <a:latin typeface="Arial"/>
                          <a:ea typeface="Calibri"/>
                          <a:cs typeface="Times New Roman"/>
                        </a:rPr>
                        <a:t>66,1</a:t>
                      </a:r>
                      <a:endParaRPr lang="ru-RU" sz="1000" b="1" dirty="0">
                        <a:solidFill>
                          <a:schemeClr val="bg1">
                            <a:lumMod val="75000"/>
                          </a:schemeClr>
                        </a:solidFill>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r>
              <a:tr h="230332">
                <a:tc>
                  <a:txBody>
                    <a:bodyPr/>
                    <a:lstStyle/>
                    <a:p>
                      <a:pPr fontAlgn="base">
                        <a:lnSpc>
                          <a:spcPct val="115000"/>
                        </a:lnSpc>
                        <a:spcAft>
                          <a:spcPts val="0"/>
                        </a:spcAft>
                      </a:pPr>
                      <a:r>
                        <a:rPr lang="en-US" sz="900" b="1" kern="1200" dirty="0">
                          <a:solidFill>
                            <a:srgbClr val="000000"/>
                          </a:solidFill>
                          <a:effectLst>
                            <a:outerShdw blurRad="50800" dist="38100" algn="tr" rotWithShape="0">
                              <a:prstClr val="black">
                                <a:alpha val="40000"/>
                              </a:prstClr>
                            </a:outerShdw>
                          </a:effectLst>
                          <a:latin typeface="Arial"/>
                          <a:ea typeface="Calibri"/>
                          <a:cs typeface="Times New Roman"/>
                        </a:rPr>
                        <a:t>INECOR-3</a:t>
                      </a:r>
                      <a:endParaRPr lang="ru-RU" sz="9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en-US" sz="1000" kern="1200" dirty="0">
                          <a:solidFill>
                            <a:srgbClr val="000000"/>
                          </a:solidFill>
                          <a:effectLst>
                            <a:outerShdw blurRad="50800" dist="38100" algn="tr" rotWithShape="0">
                              <a:prstClr val="black">
                                <a:alpha val="40000"/>
                              </a:prstClr>
                            </a:outerShdw>
                          </a:effectLst>
                          <a:latin typeface="Arial"/>
                          <a:ea typeface="Times New Roman"/>
                          <a:cs typeface="Times New Roman"/>
                        </a:rPr>
                        <a:t>60017</a:t>
                      </a:r>
                      <a:endParaRPr lang="ru-RU" sz="10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spcAft>
                          <a:spcPts val="0"/>
                        </a:spcAft>
                      </a:pPr>
                      <a:r>
                        <a:rPr lang="en-US" sz="1000" kern="1200">
                          <a:solidFill>
                            <a:srgbClr val="000000"/>
                          </a:solidFill>
                          <a:effectLst>
                            <a:outerShdw blurRad="50800" dist="38100" algn="tr" rotWithShape="0">
                              <a:prstClr val="black">
                                <a:alpha val="40000"/>
                              </a:prstClr>
                            </a:outerShdw>
                          </a:effectLst>
                          <a:latin typeface="Arial"/>
                          <a:ea typeface="Times New Roman"/>
                          <a:cs typeface="Times New Roman"/>
                        </a:rPr>
                        <a:t>310</a:t>
                      </a:r>
                      <a:endParaRPr lang="ru-RU" sz="10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spcAft>
                          <a:spcPts val="0"/>
                        </a:spcAft>
                      </a:pPr>
                      <a:r>
                        <a:rPr lang="en-US" sz="1000" kern="1200">
                          <a:solidFill>
                            <a:srgbClr val="000000"/>
                          </a:solidFill>
                          <a:effectLst>
                            <a:outerShdw blurRad="50800" dist="38100" algn="tr" rotWithShape="0">
                              <a:prstClr val="black">
                                <a:alpha val="40000"/>
                              </a:prstClr>
                            </a:outerShdw>
                          </a:effectLst>
                          <a:latin typeface="Arial"/>
                          <a:ea typeface="Times New Roman"/>
                          <a:cs typeface="Times New Roman"/>
                        </a:rPr>
                        <a:t>2680</a:t>
                      </a:r>
                      <a:endParaRPr lang="ru-RU" sz="1000">
                        <a:latin typeface="Calibri"/>
                        <a:ea typeface="Times New Roman"/>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kern="1200" dirty="0">
                          <a:solidFill>
                            <a:srgbClr val="000000"/>
                          </a:solidFill>
                          <a:effectLst>
                            <a:outerShdw blurRad="50800" dist="38100" algn="tr" rotWithShape="0">
                              <a:prstClr val="black">
                                <a:alpha val="40000"/>
                              </a:prstClr>
                            </a:outerShdw>
                          </a:effectLst>
                          <a:latin typeface="Arial"/>
                          <a:ea typeface="Calibri"/>
                          <a:cs typeface="Times New Roman"/>
                        </a:rPr>
                        <a:t>‑</a:t>
                      </a:r>
                      <a:endParaRPr lang="ru-RU" sz="10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kern="1200" dirty="0">
                          <a:solidFill>
                            <a:srgbClr val="000000"/>
                          </a:solidFill>
                          <a:effectLst>
                            <a:outerShdw blurRad="50800" dist="38100" algn="tr" rotWithShape="0">
                              <a:prstClr val="black">
                                <a:alpha val="40000"/>
                              </a:prstClr>
                            </a:outerShdw>
                          </a:effectLst>
                          <a:latin typeface="Arial"/>
                          <a:ea typeface="Calibri"/>
                          <a:cs typeface="Times New Roman"/>
                        </a:rPr>
                        <a:t>58445</a:t>
                      </a:r>
                      <a:endParaRPr lang="ru-RU" sz="10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indent="70485" algn="ctr" fontAlgn="base">
                        <a:lnSpc>
                          <a:spcPct val="115000"/>
                        </a:lnSpc>
                        <a:spcAft>
                          <a:spcPts val="0"/>
                        </a:spcAft>
                      </a:pPr>
                      <a:r>
                        <a:rPr lang="ru-RU" sz="1000" b="1" dirty="0">
                          <a:solidFill>
                            <a:schemeClr val="bg1">
                              <a:lumMod val="75000"/>
                            </a:schemeClr>
                          </a:solidFill>
                          <a:latin typeface="Arial"/>
                          <a:ea typeface="Calibri"/>
                          <a:cs typeface="Times New Roman"/>
                        </a:rPr>
                        <a:t>27,8</a:t>
                      </a:r>
                      <a:endParaRPr lang="ru-RU" sz="1000" b="1" dirty="0">
                        <a:solidFill>
                          <a:schemeClr val="bg1">
                            <a:lumMod val="75000"/>
                          </a:schemeClr>
                        </a:solidFill>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b="1" dirty="0">
                          <a:solidFill>
                            <a:schemeClr val="bg1">
                              <a:lumMod val="75000"/>
                            </a:schemeClr>
                          </a:solidFill>
                          <a:latin typeface="Arial"/>
                          <a:ea typeface="Calibri"/>
                          <a:cs typeface="Times New Roman"/>
                        </a:rPr>
                        <a:t>72,2</a:t>
                      </a:r>
                      <a:endParaRPr lang="ru-RU" sz="1000" b="1" dirty="0">
                        <a:solidFill>
                          <a:schemeClr val="bg1">
                            <a:lumMod val="75000"/>
                          </a:schemeClr>
                        </a:solidFill>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r>
              <a:tr h="230332">
                <a:tc>
                  <a:txBody>
                    <a:bodyPr/>
                    <a:lstStyle/>
                    <a:p>
                      <a:pPr fontAlgn="base">
                        <a:lnSpc>
                          <a:spcPct val="115000"/>
                        </a:lnSpc>
                        <a:spcAft>
                          <a:spcPts val="0"/>
                        </a:spcAft>
                      </a:pPr>
                      <a:r>
                        <a:rPr lang="en-US" sz="900" b="1" kern="1200" dirty="0">
                          <a:solidFill>
                            <a:srgbClr val="000000"/>
                          </a:solidFill>
                          <a:effectLst>
                            <a:outerShdw blurRad="50800" dist="38100" algn="tr" rotWithShape="0">
                              <a:prstClr val="black">
                                <a:alpha val="40000"/>
                              </a:prstClr>
                            </a:outerShdw>
                          </a:effectLst>
                          <a:latin typeface="Arial"/>
                          <a:ea typeface="Calibri"/>
                          <a:cs typeface="Times New Roman"/>
                        </a:rPr>
                        <a:t>INECOR-1/4</a:t>
                      </a:r>
                      <a:endParaRPr lang="ru-RU" sz="900" dirty="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kern="1200">
                          <a:solidFill>
                            <a:srgbClr val="000000"/>
                          </a:solidFill>
                          <a:effectLst>
                            <a:outerShdw blurRad="50800" dist="38100" algn="tr" rotWithShape="0">
                              <a:prstClr val="black">
                                <a:alpha val="40000"/>
                              </a:prstClr>
                            </a:outerShdw>
                          </a:effectLst>
                          <a:latin typeface="Arial"/>
                          <a:ea typeface="Times New Roman"/>
                          <a:cs typeface="Times New Roman"/>
                        </a:rPr>
                        <a:t>60035</a:t>
                      </a:r>
                      <a:endParaRPr lang="ru-RU" sz="100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spcAft>
                          <a:spcPts val="0"/>
                        </a:spcAft>
                      </a:pPr>
                      <a:r>
                        <a:rPr lang="en-US" sz="1000" kern="1200">
                          <a:solidFill>
                            <a:srgbClr val="000000"/>
                          </a:solidFill>
                          <a:effectLst>
                            <a:outerShdw blurRad="50800" dist="38100" algn="tr" rotWithShape="0">
                              <a:prstClr val="black">
                                <a:alpha val="40000"/>
                              </a:prstClr>
                            </a:outerShdw>
                          </a:effectLst>
                          <a:latin typeface="Arial"/>
                          <a:ea typeface="Times New Roman"/>
                          <a:cs typeface="Times New Roman"/>
                        </a:rPr>
                        <a:t>310</a:t>
                      </a:r>
                      <a:endParaRPr lang="ru-RU" sz="10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spcAft>
                          <a:spcPts val="0"/>
                        </a:spcAft>
                      </a:pPr>
                      <a:r>
                        <a:rPr lang="en-US" sz="1000" kern="1200">
                          <a:solidFill>
                            <a:srgbClr val="000000"/>
                          </a:solidFill>
                          <a:effectLst>
                            <a:outerShdw blurRad="50800" dist="38100" algn="tr" rotWithShape="0">
                              <a:prstClr val="black">
                                <a:alpha val="40000"/>
                              </a:prstClr>
                            </a:outerShdw>
                          </a:effectLst>
                          <a:latin typeface="Arial"/>
                          <a:ea typeface="Times New Roman"/>
                          <a:cs typeface="Times New Roman"/>
                        </a:rPr>
                        <a:t>2640</a:t>
                      </a:r>
                      <a:endParaRPr lang="ru-RU" sz="1000">
                        <a:latin typeface="Calibri"/>
                        <a:ea typeface="Times New Roman"/>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en-US" sz="1000" kern="1200">
                          <a:solidFill>
                            <a:srgbClr val="000000"/>
                          </a:solidFill>
                          <a:effectLst>
                            <a:outerShdw blurRad="50800" dist="38100" algn="tr" rotWithShape="0">
                              <a:prstClr val="black">
                                <a:alpha val="40000"/>
                              </a:prstClr>
                            </a:outerShdw>
                          </a:effectLst>
                          <a:latin typeface="Arial"/>
                          <a:ea typeface="Calibri"/>
                          <a:cs typeface="Times New Roman"/>
                        </a:rPr>
                        <a:t>‑</a:t>
                      </a:r>
                      <a:endParaRPr lang="ru-RU" sz="10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kern="1200">
                          <a:solidFill>
                            <a:srgbClr val="000000"/>
                          </a:solidFill>
                          <a:effectLst>
                            <a:outerShdw blurRad="50800" dist="38100" algn="tr" rotWithShape="0">
                              <a:prstClr val="black">
                                <a:alpha val="40000"/>
                              </a:prstClr>
                            </a:outerShdw>
                          </a:effectLst>
                          <a:latin typeface="Arial"/>
                          <a:ea typeface="Times New Roman"/>
                          <a:cs typeface="Times New Roman"/>
                        </a:rPr>
                        <a:t>55370</a:t>
                      </a:r>
                      <a:endParaRPr lang="ru-RU" sz="1000">
                        <a:latin typeface="Calibri"/>
                        <a:ea typeface="Calibri"/>
                        <a:cs typeface="Times New Roman"/>
                      </a:endParaRPr>
                    </a:p>
                  </a:txBody>
                  <a:tcPr marL="26642" marR="26642" marT="6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indent="70485" algn="ctr" fontAlgn="base">
                        <a:lnSpc>
                          <a:spcPct val="115000"/>
                        </a:lnSpc>
                        <a:spcAft>
                          <a:spcPts val="0"/>
                        </a:spcAft>
                      </a:pPr>
                      <a:r>
                        <a:rPr lang="ru-RU" sz="1000" b="1" dirty="0">
                          <a:solidFill>
                            <a:schemeClr val="bg1">
                              <a:lumMod val="75000"/>
                            </a:schemeClr>
                          </a:solidFill>
                          <a:latin typeface="Arial"/>
                          <a:ea typeface="Calibri"/>
                          <a:cs typeface="Times New Roman"/>
                        </a:rPr>
                        <a:t>49,8</a:t>
                      </a:r>
                      <a:endParaRPr lang="ru-RU" sz="1000" b="1" dirty="0">
                        <a:solidFill>
                          <a:schemeClr val="bg1">
                            <a:lumMod val="75000"/>
                          </a:schemeClr>
                        </a:solidFill>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c>
                  <a:txBody>
                    <a:bodyPr/>
                    <a:lstStyle/>
                    <a:p>
                      <a:pPr algn="ctr" fontAlgn="base">
                        <a:lnSpc>
                          <a:spcPct val="115000"/>
                        </a:lnSpc>
                        <a:spcAft>
                          <a:spcPts val="0"/>
                        </a:spcAft>
                      </a:pPr>
                      <a:r>
                        <a:rPr lang="ru-RU" sz="1000" b="1" dirty="0">
                          <a:solidFill>
                            <a:schemeClr val="bg1">
                              <a:lumMod val="75000"/>
                            </a:schemeClr>
                          </a:solidFill>
                          <a:latin typeface="Arial"/>
                          <a:ea typeface="Calibri"/>
                          <a:cs typeface="Times New Roman"/>
                        </a:rPr>
                        <a:t>50,2</a:t>
                      </a:r>
                      <a:endParaRPr lang="ru-RU" sz="1000" b="1" dirty="0">
                        <a:solidFill>
                          <a:schemeClr val="bg1">
                            <a:lumMod val="75000"/>
                          </a:schemeClr>
                        </a:solidFill>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72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3"/>
          <p:cNvSpPr>
            <a:spLocks noGrp="1"/>
          </p:cNvSpPr>
          <p:nvPr>
            <p:ph type="sldNum" sz="quarter" idx="12"/>
          </p:nvPr>
        </p:nvSpPr>
        <p:spPr/>
        <p:txBody>
          <a:bodyPr/>
          <a:lstStyle/>
          <a:p>
            <a:pPr>
              <a:defRPr/>
            </a:pPr>
            <a:fld id="{32C6119D-C676-4F15-9D1F-057983742992}" type="slidenum">
              <a:rPr lang="ru-RU" b="1">
                <a:solidFill>
                  <a:schemeClr val="bg1">
                    <a:lumMod val="60000"/>
                    <a:lumOff val="40000"/>
                  </a:schemeClr>
                </a:solidFill>
              </a:rPr>
              <a:pPr>
                <a:defRPr/>
              </a:pPr>
              <a:t>6</a:t>
            </a:fld>
            <a:endParaRPr lang="ru-RU" b="1">
              <a:solidFill>
                <a:schemeClr val="bg1">
                  <a:lumMod val="60000"/>
                  <a:lumOff val="40000"/>
                </a:schemeClr>
              </a:solidFill>
            </a:endParaRPr>
          </a:p>
        </p:txBody>
      </p:sp>
      <p:sp>
        <p:nvSpPr>
          <p:cNvPr id="5" name="Номер слайда 5"/>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C5E360B2-2822-4218-8A4E-318C8C31AFE3}" type="slidenum">
              <a:rPr lang="ru-RU" sz="1400" b="1">
                <a:solidFill>
                  <a:schemeClr val="bg1">
                    <a:lumMod val="60000"/>
                    <a:lumOff val="40000"/>
                  </a:schemeClr>
                </a:solidFill>
                <a:latin typeface="Arial" charset="0"/>
              </a:rPr>
              <a:pPr algn="r">
                <a:defRPr/>
              </a:pPr>
              <a:t>6</a:t>
            </a:fld>
            <a:endParaRPr lang="ru-RU" sz="1400" b="1" dirty="0">
              <a:solidFill>
                <a:schemeClr val="bg1">
                  <a:lumMod val="60000"/>
                  <a:lumOff val="40000"/>
                </a:schemeClr>
              </a:solidFill>
              <a:latin typeface="Arial" charset="0"/>
            </a:endParaRPr>
          </a:p>
        </p:txBody>
      </p:sp>
      <p:sp>
        <p:nvSpPr>
          <p:cNvPr id="6" name="Заголовок 5"/>
          <p:cNvSpPr>
            <a:spLocks noGrp="1"/>
          </p:cNvSpPr>
          <p:nvPr>
            <p:ph type="title" idx="4294967295"/>
          </p:nvPr>
        </p:nvSpPr>
        <p:spPr>
          <a:xfrm>
            <a:off x="0" y="0"/>
            <a:ext cx="9144000" cy="544513"/>
          </a:xfrm>
        </p:spPr>
        <p:txBody>
          <a:bodyPr/>
          <a:lstStyle/>
          <a:p>
            <a:pPr algn="ctr" eaLnBrk="1" hangingPunct="1">
              <a:defRPr/>
            </a:pPr>
            <a:r>
              <a:rPr lang="en-US" sz="2400" b="1" smtClean="0">
                <a:solidFill>
                  <a:srgbClr val="2929FF"/>
                </a:solidFill>
              </a:rPr>
              <a:t>Fragmented corium formation</a:t>
            </a:r>
            <a:endParaRPr lang="ru-RU" sz="2400" b="1" smtClean="0">
              <a:solidFill>
                <a:srgbClr val="2929FF"/>
              </a:solidFill>
            </a:endParaRPr>
          </a:p>
        </p:txBody>
      </p:sp>
      <p:sp>
        <p:nvSpPr>
          <p:cNvPr id="7" name="Заголовок 5"/>
          <p:cNvSpPr txBox="1">
            <a:spLocks/>
          </p:cNvSpPr>
          <p:nvPr/>
        </p:nvSpPr>
        <p:spPr bwMode="auto">
          <a:xfrm>
            <a:off x="4464050" y="5802313"/>
            <a:ext cx="4562475" cy="584200"/>
          </a:xfrm>
          <a:prstGeom prst="rect">
            <a:avLst/>
          </a:prstGeom>
          <a:noFill/>
          <a:ln w="9525">
            <a:noFill/>
            <a:miter lim="800000"/>
            <a:headEnd/>
            <a:tailEnd/>
          </a:ln>
          <a:effectLst/>
        </p:spPr>
        <p:txBody>
          <a:bodyPr anchor="ctr"/>
          <a:lstStyle/>
          <a:p>
            <a:pPr algn="ctr">
              <a:defRPr/>
            </a:pPr>
            <a:r>
              <a:rPr lang="en-US" sz="1400" b="1">
                <a:solidFill>
                  <a:srgbClr val="2929FF"/>
                </a:solidFill>
                <a:effectLst>
                  <a:outerShdw blurRad="38100" dist="38100" dir="2700000" algn="tl">
                    <a:srgbClr val="000000"/>
                  </a:outerShdw>
                </a:effectLst>
              </a:rPr>
              <a:t>Solidified corium in the form of quenched plates</a:t>
            </a:r>
            <a:r>
              <a:rPr lang="ru-RU" sz="1400" b="1">
                <a:solidFill>
                  <a:srgbClr val="2929FF"/>
                </a:solidFill>
                <a:effectLst>
                  <a:outerShdw blurRad="38100" dist="38100" dir="2700000" algn="tl">
                    <a:srgbClr val="000000"/>
                  </a:outerShdw>
                </a:effectLst>
              </a:rPr>
              <a:t> </a:t>
            </a:r>
            <a:r>
              <a:rPr lang="ru-RU" sz="1200" b="1">
                <a:solidFill>
                  <a:srgbClr val="2929FF"/>
                </a:solidFill>
                <a:effectLst>
                  <a:outerShdw blurRad="38100" dist="38100" dir="2700000" algn="tl">
                    <a:srgbClr val="000000"/>
                  </a:outerShdw>
                </a:effectLst>
              </a:rPr>
              <a:t>(</a:t>
            </a:r>
            <a:r>
              <a:rPr lang="en-US" sz="1200" b="1">
                <a:solidFill>
                  <a:srgbClr val="2929FF"/>
                </a:solidFill>
                <a:effectLst>
                  <a:outerShdw blurRad="38100" dist="38100" dir="2700000" algn="tl">
                    <a:srgbClr val="000000"/>
                  </a:outerShdw>
                </a:effectLst>
              </a:rPr>
              <a:t>top part of fragmented debris bed INVECOR 1/4) </a:t>
            </a:r>
            <a:endParaRPr lang="ru-RU" sz="1200" b="1">
              <a:solidFill>
                <a:srgbClr val="2929FF"/>
              </a:solidFill>
              <a:effectLst>
                <a:outerShdw blurRad="38100" dist="38100" dir="2700000" algn="tl">
                  <a:srgbClr val="000000"/>
                </a:outerShdw>
              </a:effectLst>
            </a:endParaRPr>
          </a:p>
        </p:txBody>
      </p:sp>
      <p:sp>
        <p:nvSpPr>
          <p:cNvPr id="10" name="Заголовок 5"/>
          <p:cNvSpPr txBox="1">
            <a:spLocks/>
          </p:cNvSpPr>
          <p:nvPr/>
        </p:nvSpPr>
        <p:spPr bwMode="auto">
          <a:xfrm>
            <a:off x="373063" y="5838825"/>
            <a:ext cx="3983037" cy="438150"/>
          </a:xfrm>
          <a:prstGeom prst="rect">
            <a:avLst/>
          </a:prstGeom>
          <a:noFill/>
          <a:ln w="9525">
            <a:noFill/>
            <a:miter lim="800000"/>
            <a:headEnd/>
            <a:tailEnd/>
          </a:ln>
          <a:effectLst/>
        </p:spPr>
        <p:txBody>
          <a:bodyPr anchor="ctr"/>
          <a:lstStyle/>
          <a:p>
            <a:pPr algn="ctr">
              <a:defRPr/>
            </a:pPr>
            <a:r>
              <a:rPr lang="en-US" sz="1400" b="1">
                <a:solidFill>
                  <a:srgbClr val="2929FF"/>
                </a:solidFill>
                <a:effectLst>
                  <a:outerShdw blurRad="38100" dist="38100" dir="2700000" algn="tl">
                    <a:srgbClr val="000000"/>
                  </a:outerShdw>
                </a:effectLst>
              </a:rPr>
              <a:t>Fragment of corium crust on the lateral wall of RPV model</a:t>
            </a:r>
            <a:r>
              <a:rPr lang="ru-RU" sz="1400" b="1">
                <a:solidFill>
                  <a:srgbClr val="2929FF"/>
                </a:solidFill>
                <a:effectLst>
                  <a:outerShdw blurRad="38100" dist="38100" dir="2700000" algn="tl">
                    <a:srgbClr val="000000"/>
                  </a:outerShdw>
                </a:effectLst>
              </a:rPr>
              <a:t> (</a:t>
            </a:r>
            <a:r>
              <a:rPr lang="en-US" sz="1400" b="1">
                <a:solidFill>
                  <a:srgbClr val="2929FF"/>
                </a:solidFill>
                <a:effectLst>
                  <a:outerShdw blurRad="38100" dist="38100" dir="2700000" algn="tl">
                    <a:srgbClr val="000000"/>
                  </a:outerShdw>
                </a:effectLst>
              </a:rPr>
              <a:t>INVECOR 1/4</a:t>
            </a:r>
            <a:r>
              <a:rPr lang="ru-RU" sz="1400" b="1">
                <a:solidFill>
                  <a:srgbClr val="2929FF"/>
                </a:solidFill>
                <a:effectLst>
                  <a:outerShdw blurRad="38100" dist="38100" dir="2700000" algn="tl">
                    <a:srgbClr val="000000"/>
                  </a:outerShdw>
                </a:effectLst>
              </a:rPr>
              <a:t>)</a:t>
            </a:r>
            <a:r>
              <a:rPr lang="en-US" sz="1400" b="1">
                <a:solidFill>
                  <a:srgbClr val="2929FF"/>
                </a:solidFill>
                <a:effectLst>
                  <a:outerShdw blurRad="38100" dist="38100" dir="2700000" algn="tl">
                    <a:srgbClr val="000000"/>
                  </a:outerShdw>
                </a:effectLst>
              </a:rPr>
              <a:t> </a:t>
            </a:r>
            <a:endParaRPr lang="ru-RU" sz="1400" b="1">
              <a:solidFill>
                <a:srgbClr val="2929FF"/>
              </a:solidFill>
              <a:effectLst>
                <a:outerShdw blurRad="38100" dist="38100" dir="2700000" algn="tl">
                  <a:srgbClr val="000000"/>
                </a:outerShdw>
              </a:effectLst>
            </a:endParaRPr>
          </a:p>
        </p:txBody>
      </p:sp>
      <p:pic>
        <p:nvPicPr>
          <p:cNvPr id="8199" name="Picture 2" descr="Изображение 0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2881313"/>
            <a:ext cx="306705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Рисунок 11" descr="Изображение 02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3638" y="2917825"/>
            <a:ext cx="354012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Прямая со стрелкой 10"/>
          <p:cNvCxnSpPr/>
          <p:nvPr/>
        </p:nvCxnSpPr>
        <p:spPr>
          <a:xfrm rot="5400000">
            <a:off x="1176338" y="4524375"/>
            <a:ext cx="803275" cy="21907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8202" name="Picture 11" descr="je0_3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825" y="584200"/>
            <a:ext cx="1885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0" descr="je0_3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584200"/>
            <a:ext cx="18764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9" descr="je0_4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8088" y="584200"/>
            <a:ext cx="1885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Заголовок 5"/>
          <p:cNvSpPr txBox="1">
            <a:spLocks/>
          </p:cNvSpPr>
          <p:nvPr/>
        </p:nvSpPr>
        <p:spPr bwMode="auto">
          <a:xfrm>
            <a:off x="884238" y="544513"/>
            <a:ext cx="1168400" cy="438150"/>
          </a:xfrm>
          <a:prstGeom prst="rect">
            <a:avLst/>
          </a:prstGeom>
          <a:noFill/>
          <a:ln w="9525">
            <a:noFill/>
            <a:miter lim="800000"/>
            <a:headEnd/>
            <a:tailEnd/>
          </a:ln>
          <a:effectLst/>
        </p:spPr>
        <p:txBody>
          <a:bodyPr anchor="ctr"/>
          <a:lstStyle/>
          <a:p>
            <a:pPr algn="ctr">
              <a:defRPr/>
            </a:pPr>
            <a:r>
              <a:rPr lang="ru-RU" sz="1400" kern="0" dirty="0">
                <a:solidFill>
                  <a:schemeClr val="bg1">
                    <a:lumMod val="75000"/>
                  </a:schemeClr>
                </a:solidFill>
                <a:latin typeface="+mj-lt"/>
                <a:ea typeface="+mj-ea"/>
                <a:cs typeface="+mj-cs"/>
              </a:rPr>
              <a:t>0,325 </a:t>
            </a:r>
            <a:r>
              <a:rPr lang="en-US" sz="1400" kern="0" dirty="0">
                <a:solidFill>
                  <a:schemeClr val="bg1">
                    <a:lumMod val="75000"/>
                  </a:schemeClr>
                </a:solidFill>
                <a:latin typeface="+mj-lt"/>
                <a:ea typeface="+mj-ea"/>
                <a:cs typeface="+mj-cs"/>
              </a:rPr>
              <a:t>s</a:t>
            </a:r>
            <a:endParaRPr lang="ru-RU" sz="1400" kern="0" dirty="0">
              <a:solidFill>
                <a:schemeClr val="bg1">
                  <a:lumMod val="75000"/>
                </a:schemeClr>
              </a:solidFill>
              <a:latin typeface="+mj-lt"/>
              <a:ea typeface="+mj-ea"/>
              <a:cs typeface="+mj-cs"/>
            </a:endParaRPr>
          </a:p>
        </p:txBody>
      </p:sp>
      <p:sp>
        <p:nvSpPr>
          <p:cNvPr id="18" name="Заголовок 5"/>
          <p:cNvSpPr txBox="1">
            <a:spLocks/>
          </p:cNvSpPr>
          <p:nvPr/>
        </p:nvSpPr>
        <p:spPr bwMode="auto">
          <a:xfrm>
            <a:off x="3403600" y="544513"/>
            <a:ext cx="1168400" cy="438150"/>
          </a:xfrm>
          <a:prstGeom prst="rect">
            <a:avLst/>
          </a:prstGeom>
          <a:noFill/>
          <a:ln w="9525">
            <a:noFill/>
            <a:miter lim="800000"/>
            <a:headEnd/>
            <a:tailEnd/>
          </a:ln>
          <a:effectLst/>
        </p:spPr>
        <p:txBody>
          <a:bodyPr anchor="ctr"/>
          <a:lstStyle/>
          <a:p>
            <a:pPr algn="ctr">
              <a:defRPr/>
            </a:pPr>
            <a:r>
              <a:rPr lang="ru-RU" sz="1400" kern="0" dirty="0">
                <a:solidFill>
                  <a:schemeClr val="bg1">
                    <a:lumMod val="75000"/>
                  </a:schemeClr>
                </a:solidFill>
                <a:latin typeface="+mj-lt"/>
                <a:ea typeface="+mj-ea"/>
                <a:cs typeface="+mj-cs"/>
              </a:rPr>
              <a:t>0,3</a:t>
            </a:r>
            <a:r>
              <a:rPr lang="en-US" sz="1400" kern="0" dirty="0">
                <a:solidFill>
                  <a:schemeClr val="bg1">
                    <a:lumMod val="75000"/>
                  </a:schemeClr>
                </a:solidFill>
                <a:latin typeface="+mj-lt"/>
                <a:ea typeface="+mj-ea"/>
                <a:cs typeface="+mj-cs"/>
              </a:rPr>
              <a:t>66 s</a:t>
            </a:r>
            <a:endParaRPr lang="ru-RU" sz="1400" kern="0" dirty="0">
              <a:solidFill>
                <a:schemeClr val="bg1">
                  <a:lumMod val="75000"/>
                </a:schemeClr>
              </a:solidFill>
              <a:latin typeface="+mj-lt"/>
              <a:ea typeface="+mj-ea"/>
              <a:cs typeface="+mj-cs"/>
            </a:endParaRPr>
          </a:p>
        </p:txBody>
      </p:sp>
      <p:sp>
        <p:nvSpPr>
          <p:cNvPr id="19" name="Заголовок 5"/>
          <p:cNvSpPr txBox="1">
            <a:spLocks/>
          </p:cNvSpPr>
          <p:nvPr/>
        </p:nvSpPr>
        <p:spPr bwMode="auto">
          <a:xfrm>
            <a:off x="6032500" y="544513"/>
            <a:ext cx="1168400" cy="438150"/>
          </a:xfrm>
          <a:prstGeom prst="rect">
            <a:avLst/>
          </a:prstGeom>
          <a:noFill/>
          <a:ln w="9525">
            <a:noFill/>
            <a:miter lim="800000"/>
            <a:headEnd/>
            <a:tailEnd/>
          </a:ln>
          <a:effectLst/>
        </p:spPr>
        <p:txBody>
          <a:bodyPr anchor="ctr"/>
          <a:lstStyle/>
          <a:p>
            <a:pPr algn="ctr">
              <a:defRPr/>
            </a:pPr>
            <a:r>
              <a:rPr lang="ru-RU" sz="1400" kern="0" dirty="0">
                <a:solidFill>
                  <a:schemeClr val="bg1">
                    <a:lumMod val="75000"/>
                  </a:schemeClr>
                </a:solidFill>
                <a:latin typeface="+mj-lt"/>
                <a:ea typeface="+mj-ea"/>
                <a:cs typeface="+mj-cs"/>
              </a:rPr>
              <a:t>0,</a:t>
            </a:r>
            <a:r>
              <a:rPr lang="en-US" sz="1400" kern="0" dirty="0">
                <a:solidFill>
                  <a:schemeClr val="bg1">
                    <a:lumMod val="75000"/>
                  </a:schemeClr>
                </a:solidFill>
                <a:latin typeface="+mj-lt"/>
                <a:ea typeface="+mj-ea"/>
                <a:cs typeface="+mj-cs"/>
              </a:rPr>
              <a:t>450 s</a:t>
            </a:r>
            <a:endParaRPr lang="ru-RU" sz="1400" kern="0" dirty="0">
              <a:solidFill>
                <a:schemeClr val="bg1">
                  <a:lumMod val="75000"/>
                </a:schemeClr>
              </a:solidFill>
              <a:latin typeface="+mj-lt"/>
              <a:ea typeface="+mj-ea"/>
              <a:cs typeface="+mj-cs"/>
            </a:endParaRPr>
          </a:p>
        </p:txBody>
      </p:sp>
      <p:cxnSp>
        <p:nvCxnSpPr>
          <p:cNvPr id="22" name="Прямая со стрелкой 21"/>
          <p:cNvCxnSpPr/>
          <p:nvPr/>
        </p:nvCxnSpPr>
        <p:spPr>
          <a:xfrm flipV="1">
            <a:off x="3367088" y="4706938"/>
            <a:ext cx="1606550" cy="401637"/>
          </a:xfrm>
          <a:prstGeom prst="straightConnector1">
            <a:avLst/>
          </a:prstGeom>
          <a:ln w="22225">
            <a:solidFill>
              <a:schemeClr val="bg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Заголовок 5"/>
          <p:cNvSpPr txBox="1">
            <a:spLocks/>
          </p:cNvSpPr>
          <p:nvPr/>
        </p:nvSpPr>
        <p:spPr bwMode="auto">
          <a:xfrm>
            <a:off x="1150938" y="2492375"/>
            <a:ext cx="6911975" cy="360363"/>
          </a:xfrm>
          <a:prstGeom prst="rect">
            <a:avLst/>
          </a:prstGeom>
          <a:noFill/>
          <a:ln w="9525">
            <a:noFill/>
            <a:miter lim="800000"/>
            <a:headEnd/>
            <a:tailEnd/>
          </a:ln>
          <a:effectLst/>
        </p:spPr>
        <p:txBody>
          <a:bodyPr anchor="ctr"/>
          <a:lstStyle/>
          <a:p>
            <a:pPr algn="ctr">
              <a:defRPr/>
            </a:pPr>
            <a:r>
              <a:rPr lang="en-US" sz="1400" b="1">
                <a:solidFill>
                  <a:srgbClr val="2929FF"/>
                </a:solidFill>
                <a:effectLst>
                  <a:outerShdw blurRad="38100" dist="38100" dir="2700000" algn="tl">
                    <a:srgbClr val="000000"/>
                  </a:outerShdw>
                </a:effectLst>
              </a:rPr>
              <a:t>Corium melt jet from EMF to test section</a:t>
            </a:r>
            <a:endParaRPr lang="ru-RU" sz="1400" b="1">
              <a:solidFill>
                <a:srgbClr val="292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3"/>
          <p:cNvSpPr>
            <a:spLocks noGrp="1"/>
          </p:cNvSpPr>
          <p:nvPr>
            <p:ph type="sldNum" sz="quarter" idx="12"/>
          </p:nvPr>
        </p:nvSpPr>
        <p:spPr/>
        <p:txBody>
          <a:bodyPr/>
          <a:lstStyle/>
          <a:p>
            <a:pPr>
              <a:defRPr/>
            </a:pPr>
            <a:fld id="{23751FB5-1F27-4EC5-B4A8-7EF62D3CA928}" type="slidenum">
              <a:rPr lang="ru-RU" b="1">
                <a:solidFill>
                  <a:schemeClr val="bg1">
                    <a:lumMod val="60000"/>
                    <a:lumOff val="40000"/>
                  </a:schemeClr>
                </a:solidFill>
              </a:rPr>
              <a:pPr>
                <a:defRPr/>
              </a:pPr>
              <a:t>7</a:t>
            </a:fld>
            <a:endParaRPr lang="ru-RU" b="1">
              <a:solidFill>
                <a:schemeClr val="bg1">
                  <a:lumMod val="60000"/>
                  <a:lumOff val="40000"/>
                </a:schemeClr>
              </a:solidFill>
            </a:endParaRPr>
          </a:p>
        </p:txBody>
      </p:sp>
      <p:sp>
        <p:nvSpPr>
          <p:cNvPr id="5" name="Номер слайда 5"/>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8FE2BAEE-94F1-410F-882A-7111A4DCA908}" type="slidenum">
              <a:rPr lang="ru-RU" sz="1400" b="1">
                <a:solidFill>
                  <a:schemeClr val="bg1">
                    <a:lumMod val="60000"/>
                    <a:lumOff val="40000"/>
                  </a:schemeClr>
                </a:solidFill>
                <a:latin typeface="Arial" charset="0"/>
              </a:rPr>
              <a:pPr algn="r">
                <a:defRPr/>
              </a:pPr>
              <a:t>7</a:t>
            </a:fld>
            <a:endParaRPr lang="ru-RU" sz="1400" b="1" dirty="0">
              <a:solidFill>
                <a:schemeClr val="bg1">
                  <a:lumMod val="60000"/>
                  <a:lumOff val="40000"/>
                </a:schemeClr>
              </a:solidFill>
              <a:latin typeface="Arial" charset="0"/>
            </a:endParaRPr>
          </a:p>
        </p:txBody>
      </p:sp>
      <p:sp>
        <p:nvSpPr>
          <p:cNvPr id="6" name="Заголовок 5"/>
          <p:cNvSpPr>
            <a:spLocks noGrp="1"/>
          </p:cNvSpPr>
          <p:nvPr>
            <p:ph type="title" idx="4294967295"/>
          </p:nvPr>
        </p:nvSpPr>
        <p:spPr>
          <a:xfrm>
            <a:off x="0" y="142875"/>
            <a:ext cx="9144000" cy="544513"/>
          </a:xfrm>
        </p:spPr>
        <p:txBody>
          <a:bodyPr/>
          <a:lstStyle/>
          <a:p>
            <a:pPr algn="ctr" eaLnBrk="1" hangingPunct="1">
              <a:defRPr/>
            </a:pPr>
            <a:r>
              <a:rPr lang="en-US" sz="2400" b="1" smtClean="0">
                <a:solidFill>
                  <a:srgbClr val="2929FF"/>
                </a:solidFill>
              </a:rPr>
              <a:t>Fragmented corium outside view</a:t>
            </a:r>
            <a:endParaRPr lang="ru-RU" sz="2400" b="1" smtClean="0">
              <a:solidFill>
                <a:srgbClr val="2929FF"/>
              </a:solidFill>
            </a:endParaRPr>
          </a:p>
        </p:txBody>
      </p:sp>
      <p:pic>
        <p:nvPicPr>
          <p:cNvPr id="9221" name="Рисунок 20" descr="L1_F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1244600"/>
            <a:ext cx="4271963"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5"/>
          <p:cNvSpPr txBox="1">
            <a:spLocks/>
          </p:cNvSpPr>
          <p:nvPr/>
        </p:nvSpPr>
        <p:spPr bwMode="auto">
          <a:xfrm>
            <a:off x="4572000" y="5181600"/>
            <a:ext cx="4271963" cy="438150"/>
          </a:xfrm>
          <a:prstGeom prst="rect">
            <a:avLst/>
          </a:prstGeom>
          <a:noFill/>
          <a:ln w="9525">
            <a:noFill/>
            <a:miter lim="800000"/>
            <a:headEnd/>
            <a:tailEnd/>
          </a:ln>
          <a:effectLst/>
        </p:spPr>
        <p:txBody>
          <a:bodyPr anchor="ctr"/>
          <a:lstStyle/>
          <a:p>
            <a:pPr algn="ctr">
              <a:defRPr/>
            </a:pPr>
            <a:r>
              <a:rPr lang="en-US" sz="1400" b="1" kern="0" dirty="0">
                <a:solidFill>
                  <a:schemeClr val="bg1">
                    <a:lumMod val="60000"/>
                    <a:lumOff val="40000"/>
                  </a:schemeClr>
                </a:solidFill>
                <a:effectLst>
                  <a:outerShdw blurRad="38100" dist="38100" dir="2700000" algn="tl">
                    <a:srgbClr val="000000"/>
                  </a:outerShdw>
                </a:effectLst>
                <a:latin typeface="+mj-lt"/>
                <a:ea typeface="+mj-ea"/>
                <a:cs typeface="+mj-cs"/>
              </a:rPr>
              <a:t>INVECOR 1/4,  LF1-9 (1,6 mm- 2,2 mm) </a:t>
            </a:r>
            <a:endParaRPr lang="ru-RU" sz="1400" b="1" kern="0" dirty="0">
              <a:solidFill>
                <a:schemeClr val="bg1">
                  <a:lumMod val="60000"/>
                  <a:lumOff val="40000"/>
                </a:schemeClr>
              </a:solidFill>
              <a:effectLst>
                <a:outerShdw blurRad="38100" dist="38100" dir="2700000" algn="tl">
                  <a:srgbClr val="000000"/>
                </a:outerShdw>
              </a:effectLst>
              <a:latin typeface="+mj-lt"/>
              <a:ea typeface="+mj-ea"/>
              <a:cs typeface="+mj-cs"/>
            </a:endParaRPr>
          </a:p>
        </p:txBody>
      </p:sp>
      <p:pic>
        <p:nvPicPr>
          <p:cNvPr id="9223" name="Рисунок 8" descr="Слипшаяся корка.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274763"/>
            <a:ext cx="4283075"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Заголовок 5"/>
          <p:cNvSpPr txBox="1">
            <a:spLocks/>
          </p:cNvSpPr>
          <p:nvPr/>
        </p:nvSpPr>
        <p:spPr bwMode="auto">
          <a:xfrm>
            <a:off x="179388" y="5145088"/>
            <a:ext cx="4319587" cy="438150"/>
          </a:xfrm>
          <a:prstGeom prst="rect">
            <a:avLst/>
          </a:prstGeom>
          <a:noFill/>
          <a:ln w="9525">
            <a:noFill/>
            <a:miter lim="800000"/>
            <a:headEnd/>
            <a:tailEnd/>
          </a:ln>
          <a:effectLst/>
        </p:spPr>
        <p:txBody>
          <a:bodyPr anchor="ctr"/>
          <a:lstStyle/>
          <a:p>
            <a:pPr algn="ctr">
              <a:defRPr/>
            </a:pPr>
            <a:r>
              <a:rPr lang="en-US" sz="1400" b="1">
                <a:solidFill>
                  <a:srgbClr val="2929FF"/>
                </a:solidFill>
                <a:effectLst>
                  <a:outerShdw blurRad="38100" dist="38100" dir="2700000" algn="tl">
                    <a:srgbClr val="000000"/>
                  </a:outerShdw>
                </a:effectLst>
              </a:rPr>
              <a:t>Agglomerate of plate-like particles </a:t>
            </a:r>
            <a:r>
              <a:rPr lang="ru-RU" sz="1400" b="1">
                <a:solidFill>
                  <a:srgbClr val="2929FF"/>
                </a:solidFill>
                <a:effectLst>
                  <a:outerShdw blurRad="38100" dist="38100" dir="2700000" algn="tl">
                    <a:srgbClr val="000000"/>
                  </a:outerShdw>
                </a:effectLst>
              </a:rPr>
              <a:t>(</a:t>
            </a:r>
            <a:r>
              <a:rPr lang="en-US" sz="1400" b="1">
                <a:solidFill>
                  <a:srgbClr val="2929FF"/>
                </a:solidFill>
                <a:effectLst>
                  <a:outerShdw blurRad="38100" dist="38100" dir="2700000" algn="tl">
                    <a:srgbClr val="000000"/>
                  </a:outerShdw>
                </a:effectLst>
              </a:rPr>
              <a:t>top layer of fragmented debris bed</a:t>
            </a:r>
            <a:r>
              <a:rPr lang="ru-RU" sz="1400" b="1">
                <a:solidFill>
                  <a:srgbClr val="2929FF"/>
                </a:solidFill>
                <a:effectLst>
                  <a:outerShdw blurRad="38100" dist="38100" dir="2700000" algn="tl">
                    <a:srgbClr val="000000"/>
                  </a:outerShdw>
                </a:effectLst>
              </a:rPr>
              <a:t> </a:t>
            </a:r>
            <a:r>
              <a:rPr lang="en-US" sz="1400" b="1">
                <a:solidFill>
                  <a:srgbClr val="2929FF"/>
                </a:solidFill>
                <a:effectLst>
                  <a:outerShdw blurRad="38100" dist="38100" dir="2700000" algn="tl">
                    <a:srgbClr val="000000"/>
                  </a:outerShdw>
                </a:effectLst>
              </a:rPr>
              <a:t>INVECOR 1/4</a:t>
            </a:r>
            <a:r>
              <a:rPr lang="ru-RU" sz="1400" b="1">
                <a:solidFill>
                  <a:srgbClr val="2929FF"/>
                </a:solidFill>
                <a:effectLst>
                  <a:outerShdw blurRad="38100" dist="38100" dir="2700000" algn="tl">
                    <a:srgbClr val="000000"/>
                  </a:outerShdw>
                </a:effectLst>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3"/>
          <p:cNvSpPr>
            <a:spLocks noGrp="1"/>
          </p:cNvSpPr>
          <p:nvPr>
            <p:ph type="sldNum" sz="quarter" idx="12"/>
          </p:nvPr>
        </p:nvSpPr>
        <p:spPr/>
        <p:txBody>
          <a:bodyPr/>
          <a:lstStyle/>
          <a:p>
            <a:pPr>
              <a:defRPr/>
            </a:pPr>
            <a:fld id="{EC16DE24-0862-4B49-97A3-1F70F6DEC699}" type="slidenum">
              <a:rPr lang="ru-RU" b="1">
                <a:solidFill>
                  <a:schemeClr val="bg1">
                    <a:lumMod val="60000"/>
                    <a:lumOff val="40000"/>
                  </a:schemeClr>
                </a:solidFill>
              </a:rPr>
              <a:pPr>
                <a:defRPr/>
              </a:pPr>
              <a:t>8</a:t>
            </a:fld>
            <a:endParaRPr lang="ru-RU" b="1">
              <a:solidFill>
                <a:schemeClr val="bg1">
                  <a:lumMod val="60000"/>
                  <a:lumOff val="40000"/>
                </a:schemeClr>
              </a:solidFill>
            </a:endParaRPr>
          </a:p>
        </p:txBody>
      </p:sp>
      <p:sp>
        <p:nvSpPr>
          <p:cNvPr id="5" name="Номер слайда 5"/>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D6E11E54-8EBE-4CC7-8267-4FC65AC8277B}" type="slidenum">
              <a:rPr lang="ru-RU" sz="1400" b="1">
                <a:solidFill>
                  <a:schemeClr val="bg1">
                    <a:lumMod val="60000"/>
                    <a:lumOff val="40000"/>
                  </a:schemeClr>
                </a:solidFill>
                <a:latin typeface="Arial" charset="0"/>
              </a:rPr>
              <a:pPr algn="r">
                <a:defRPr/>
              </a:pPr>
              <a:t>8</a:t>
            </a:fld>
            <a:endParaRPr lang="ru-RU" sz="1400" b="1" dirty="0">
              <a:solidFill>
                <a:schemeClr val="bg1">
                  <a:lumMod val="60000"/>
                  <a:lumOff val="40000"/>
                </a:schemeClr>
              </a:solidFill>
              <a:latin typeface="Arial" charset="0"/>
            </a:endParaRPr>
          </a:p>
        </p:txBody>
      </p:sp>
      <p:sp>
        <p:nvSpPr>
          <p:cNvPr id="6" name="Заголовок 5"/>
          <p:cNvSpPr>
            <a:spLocks noGrp="1"/>
          </p:cNvSpPr>
          <p:nvPr>
            <p:ph type="title" idx="4294967295"/>
          </p:nvPr>
        </p:nvSpPr>
        <p:spPr>
          <a:xfrm>
            <a:off x="0" y="142875"/>
            <a:ext cx="9144000" cy="544513"/>
          </a:xfrm>
        </p:spPr>
        <p:txBody>
          <a:bodyPr/>
          <a:lstStyle/>
          <a:p>
            <a:pPr algn="ctr" eaLnBrk="1" hangingPunct="1">
              <a:defRPr/>
            </a:pPr>
            <a:r>
              <a:rPr lang="en-US" sz="2400" b="1" smtClean="0">
                <a:solidFill>
                  <a:srgbClr val="2929FF"/>
                </a:solidFill>
              </a:rPr>
              <a:t>Fragmented debris research</a:t>
            </a:r>
            <a:endParaRPr lang="ru-RU" sz="2400" b="1" smtClean="0">
              <a:solidFill>
                <a:srgbClr val="2929FF"/>
              </a:solidFill>
            </a:endParaRPr>
          </a:p>
        </p:txBody>
      </p:sp>
      <p:sp>
        <p:nvSpPr>
          <p:cNvPr id="7" name="Заголовок 5"/>
          <p:cNvSpPr txBox="1">
            <a:spLocks/>
          </p:cNvSpPr>
          <p:nvPr/>
        </p:nvSpPr>
        <p:spPr bwMode="auto">
          <a:xfrm>
            <a:off x="3476625" y="800100"/>
            <a:ext cx="5257800" cy="468313"/>
          </a:xfrm>
          <a:prstGeom prst="rect">
            <a:avLst/>
          </a:prstGeom>
          <a:noFill/>
          <a:ln w="9525">
            <a:noFill/>
            <a:miter lim="800000"/>
            <a:headEnd/>
            <a:tailEnd/>
          </a:ln>
          <a:effectLst/>
        </p:spPr>
        <p:txBody>
          <a:bodyPr anchor="ctr"/>
          <a:lstStyle/>
          <a:p>
            <a:pPr algn="ctr">
              <a:defRPr/>
            </a:pPr>
            <a:r>
              <a:rPr lang="en-US" sz="1400" b="1">
                <a:solidFill>
                  <a:srgbClr val="2929FF"/>
                </a:solidFill>
                <a:effectLst>
                  <a:outerShdw blurRad="38100" dist="38100" dir="2700000" algn="tl">
                    <a:srgbClr val="000000"/>
                  </a:outerShdw>
                </a:effectLst>
              </a:rPr>
              <a:t>Metallographic specimen of cross section of the crust</a:t>
            </a:r>
            <a:endParaRPr lang="ru-RU" sz="1400" b="1">
              <a:solidFill>
                <a:srgbClr val="2929FF"/>
              </a:solidFill>
              <a:effectLst>
                <a:outerShdw blurRad="38100" dist="38100" dir="2700000" algn="tl">
                  <a:srgbClr val="000000"/>
                </a:outerShdw>
              </a:effectLst>
            </a:endParaRPr>
          </a:p>
        </p:txBody>
      </p:sp>
      <p:sp>
        <p:nvSpPr>
          <p:cNvPr id="10" name="Заголовок 5"/>
          <p:cNvSpPr txBox="1">
            <a:spLocks/>
          </p:cNvSpPr>
          <p:nvPr/>
        </p:nvSpPr>
        <p:spPr bwMode="auto">
          <a:xfrm>
            <a:off x="117475" y="727075"/>
            <a:ext cx="3505200" cy="438150"/>
          </a:xfrm>
          <a:prstGeom prst="rect">
            <a:avLst/>
          </a:prstGeom>
          <a:noFill/>
          <a:ln w="9525">
            <a:noFill/>
            <a:miter lim="800000"/>
            <a:headEnd/>
            <a:tailEnd/>
          </a:ln>
          <a:effectLst/>
        </p:spPr>
        <p:txBody>
          <a:bodyPr anchor="ctr"/>
          <a:lstStyle/>
          <a:p>
            <a:pPr algn="ctr">
              <a:defRPr/>
            </a:pPr>
            <a:r>
              <a:rPr lang="en-US" sz="1400" b="1">
                <a:solidFill>
                  <a:srgbClr val="2929FF"/>
                </a:solidFill>
                <a:effectLst>
                  <a:outerShdw blurRad="38100" dist="38100" dir="2700000" algn="tl">
                    <a:srgbClr val="000000"/>
                  </a:outerShdw>
                </a:effectLst>
              </a:rPr>
              <a:t>Plate-like fragments</a:t>
            </a:r>
            <a:endParaRPr lang="ru-RU" sz="1400" b="1">
              <a:solidFill>
                <a:srgbClr val="2929FF"/>
              </a:solidFill>
              <a:effectLst>
                <a:outerShdw blurRad="38100" dist="38100" dir="2700000" algn="tl">
                  <a:srgbClr val="000000"/>
                </a:outerShdw>
              </a:effectLst>
            </a:endParaRPr>
          </a:p>
        </p:txBody>
      </p:sp>
      <p:sp>
        <p:nvSpPr>
          <p:cNvPr id="9" name="Заголовок 5"/>
          <p:cNvSpPr txBox="1">
            <a:spLocks/>
          </p:cNvSpPr>
          <p:nvPr/>
        </p:nvSpPr>
        <p:spPr bwMode="auto">
          <a:xfrm>
            <a:off x="227013" y="4341813"/>
            <a:ext cx="5221287" cy="438150"/>
          </a:xfrm>
          <a:prstGeom prst="rect">
            <a:avLst/>
          </a:prstGeom>
          <a:noFill/>
          <a:ln w="9525">
            <a:noFill/>
            <a:miter lim="800000"/>
            <a:headEnd/>
            <a:tailEnd/>
          </a:ln>
          <a:effectLst/>
        </p:spPr>
        <p:txBody>
          <a:bodyPr anchor="ctr"/>
          <a:lstStyle/>
          <a:p>
            <a:pPr algn="ctr">
              <a:defRPr/>
            </a:pPr>
            <a:r>
              <a:rPr lang="en-US" sz="1400" b="1">
                <a:solidFill>
                  <a:srgbClr val="2929FF"/>
                </a:solidFill>
                <a:effectLst>
                  <a:outerShdw blurRad="38100" dist="38100" dir="2700000" algn="tl">
                    <a:srgbClr val="000000"/>
                  </a:outerShdw>
                </a:effectLst>
              </a:rPr>
              <a:t>Results of crust</a:t>
            </a:r>
            <a:r>
              <a:rPr lang="ru-RU" sz="1400" b="1">
                <a:solidFill>
                  <a:srgbClr val="2929FF"/>
                </a:solidFill>
                <a:effectLst>
                  <a:outerShdw blurRad="38100" dist="38100" dir="2700000" algn="tl">
                    <a:srgbClr val="000000"/>
                  </a:outerShdw>
                </a:effectLst>
              </a:rPr>
              <a:t> </a:t>
            </a:r>
            <a:r>
              <a:rPr lang="en-US" sz="1400" b="1">
                <a:solidFill>
                  <a:srgbClr val="2929FF"/>
                </a:solidFill>
                <a:effectLst>
                  <a:outerShdw blurRad="38100" dist="38100" dir="2700000" algn="tl">
                    <a:srgbClr val="000000"/>
                  </a:outerShdw>
                </a:effectLst>
              </a:rPr>
              <a:t>XDR analysis</a:t>
            </a:r>
            <a:r>
              <a:rPr lang="ru-RU" sz="1400" b="1">
                <a:solidFill>
                  <a:srgbClr val="2929FF"/>
                </a:solidFill>
                <a:effectLst>
                  <a:outerShdw blurRad="38100" dist="38100" dir="2700000" algn="tl">
                    <a:srgbClr val="000000"/>
                  </a:outerShdw>
                </a:effectLst>
              </a:rPr>
              <a:t> </a:t>
            </a:r>
            <a:r>
              <a:rPr lang="en-US" sz="1400" b="1">
                <a:solidFill>
                  <a:srgbClr val="2929FF"/>
                </a:solidFill>
                <a:effectLst>
                  <a:outerShdw blurRad="38100" dist="38100" dir="2700000" algn="tl">
                    <a:srgbClr val="000000"/>
                  </a:outerShdw>
                </a:effectLst>
              </a:rPr>
              <a:t>(test</a:t>
            </a:r>
            <a:r>
              <a:rPr lang="ru-RU" sz="1400" b="1">
                <a:solidFill>
                  <a:srgbClr val="2929FF"/>
                </a:solidFill>
                <a:effectLst>
                  <a:outerShdw blurRad="38100" dist="38100" dir="2700000" algn="tl">
                    <a:srgbClr val="000000"/>
                  </a:outerShdw>
                </a:effectLst>
              </a:rPr>
              <a:t> </a:t>
            </a:r>
            <a:r>
              <a:rPr lang="en-US" sz="1400" b="1">
                <a:solidFill>
                  <a:srgbClr val="2929FF"/>
                </a:solidFill>
                <a:effectLst>
                  <a:outerShdw blurRad="38100" dist="38100" dir="2700000" algn="tl">
                    <a:srgbClr val="000000"/>
                  </a:outerShdw>
                </a:effectLst>
              </a:rPr>
              <a:t> INVECOR-1/4)</a:t>
            </a:r>
            <a:endParaRPr lang="ru-RU" sz="1400" b="1">
              <a:solidFill>
                <a:srgbClr val="2929FF"/>
              </a:solidFill>
              <a:effectLst>
                <a:outerShdw blurRad="38100" dist="38100" dir="2700000" algn="tl">
                  <a:srgbClr val="000000"/>
                </a:outerShdw>
              </a:effectLst>
            </a:endParaRPr>
          </a:p>
        </p:txBody>
      </p:sp>
      <p:graphicFrame>
        <p:nvGraphicFramePr>
          <p:cNvPr id="11" name="Group 135"/>
          <p:cNvGraphicFramePr>
            <a:graphicFrameLocks noGrp="1"/>
          </p:cNvGraphicFramePr>
          <p:nvPr/>
        </p:nvGraphicFramePr>
        <p:xfrm>
          <a:off x="227013" y="4743450"/>
          <a:ext cx="8178800" cy="1727200"/>
        </p:xfrm>
        <a:graphic>
          <a:graphicData uri="http://schemas.openxmlformats.org/drawingml/2006/table">
            <a:tbl>
              <a:tblPr/>
              <a:tblGrid>
                <a:gridCol w="1711325"/>
                <a:gridCol w="3316287"/>
                <a:gridCol w="1136650"/>
                <a:gridCol w="1092200"/>
                <a:gridCol w="922338"/>
              </a:tblGrid>
              <a:tr h="29516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outerShdw blurRad="38100" dist="38100" dir="2700000" algn="tl">
                              <a:srgbClr val="FFFFFF"/>
                            </a:outerShdw>
                          </a:effectLst>
                          <a:latin typeface="Arial" charset="0"/>
                          <a:cs typeface="Times New Roman" pitchFamily="18" charset="0"/>
                        </a:rPr>
                        <a:t>Sample</a:t>
                      </a: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outerShdw blurRad="38100" dist="38100" dir="2700000" algn="tl">
                              <a:srgbClr val="FFFFFF"/>
                            </a:outerShdw>
                          </a:effectLst>
                          <a:latin typeface="Arial" charset="0"/>
                          <a:cs typeface="Times New Roman" pitchFamily="18" charset="0"/>
                        </a:rPr>
                        <a:t>Phase composition</a:t>
                      </a: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outerShdw blurRad="38100" dist="38100" dir="2700000" algn="tl">
                              <a:srgbClr val="FFFFFF"/>
                            </a:outerShdw>
                          </a:effectLst>
                          <a:latin typeface="Arial" charset="0"/>
                          <a:cs typeface="Times New Roman" pitchFamily="18" charset="0"/>
                        </a:rPr>
                        <a:t>Element composition, wt.%</a:t>
                      </a:r>
                      <a:endParaRPr kumimoji="0" lang="en-US" sz="14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hMerge="1">
                  <a:txBody>
                    <a:bodyPr/>
                    <a:lstStyle/>
                    <a:p>
                      <a:endParaRPr lang="ru-RU"/>
                    </a:p>
                  </a:txBody>
                  <a:tcPr/>
                </a:tc>
                <a:tc hMerge="1">
                  <a:txBody>
                    <a:bodyPr/>
                    <a:lstStyle/>
                    <a:p>
                      <a:endParaRPr lang="ru-RU"/>
                    </a:p>
                  </a:txBody>
                  <a:tcPr/>
                </a:tc>
              </a:tr>
              <a:tr h="213282">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outerShdw blurRad="38100" dist="38100" dir="2700000" algn="tl">
                              <a:srgbClr val="FFFFFF"/>
                            </a:outerShdw>
                          </a:effectLst>
                          <a:latin typeface="Arial" charset="0"/>
                          <a:cs typeface="Times New Roman" pitchFamily="18" charset="0"/>
                        </a:rPr>
                        <a:t>Zr</a:t>
                      </a:r>
                      <a:endParaRPr kumimoji="0" lang="en-US" sz="14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outerShdw blurRad="38100" dist="38100" dir="2700000" algn="tl">
                              <a:srgbClr val="FFFFFF"/>
                            </a:outerShdw>
                          </a:effectLst>
                          <a:latin typeface="Arial" charset="0"/>
                          <a:cs typeface="Times New Roman" pitchFamily="18" charset="0"/>
                        </a:rPr>
                        <a:t>U</a:t>
                      </a:r>
                      <a:endParaRPr kumimoji="0" lang="en-US" sz="14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outerShdw blurRad="38100" dist="38100" dir="2700000" algn="tl">
                              <a:srgbClr val="FFFFFF"/>
                            </a:outerShdw>
                          </a:effectLst>
                          <a:latin typeface="Arial" charset="0"/>
                          <a:cs typeface="Times New Roman" pitchFamily="18" charset="0"/>
                        </a:rPr>
                        <a:t>U/Zr</a:t>
                      </a:r>
                      <a:endParaRPr kumimoji="0" lang="en-US" sz="1400" b="1"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r>
              <a:tr h="38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73"/>
                          </a:solidFill>
                          <a:effectLst/>
                          <a:latin typeface="Tahoma" pitchFamily="34" charset="0"/>
                        </a:rPr>
                        <a:t>Free surface</a:t>
                      </a:r>
                      <a:endParaRPr kumimoji="0" lang="ru-RU" sz="1100" b="1" i="0" u="none" strike="noStrike" cap="none" normalizeH="0" baseline="0" smtClean="0">
                        <a:ln>
                          <a:noFill/>
                        </a:ln>
                        <a:solidFill>
                          <a:srgbClr val="000073"/>
                        </a:solidFill>
                        <a:effectLst/>
                        <a:latin typeface="Tahoma" pitchFamily="34"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rgbClr val="000073"/>
                          </a:solidFill>
                          <a:effectLst/>
                          <a:latin typeface="Arial" charset="0"/>
                          <a:cs typeface="Times New Roman" pitchFamily="18" charset="0"/>
                        </a:rPr>
                        <a:t>U</a:t>
                      </a:r>
                      <a:r>
                        <a:rPr kumimoji="0" lang="pl-PL" sz="1400" b="1" i="0" u="none" strike="noStrike" cap="none" normalizeH="0" baseline="-25000" smtClean="0">
                          <a:ln>
                            <a:noFill/>
                          </a:ln>
                          <a:solidFill>
                            <a:srgbClr val="000073"/>
                          </a:solidFill>
                          <a:effectLst/>
                          <a:latin typeface="Arial" charset="0"/>
                          <a:cs typeface="Times New Roman" pitchFamily="18" charset="0"/>
                        </a:rPr>
                        <a:t>0,</a:t>
                      </a:r>
                      <a:r>
                        <a:rPr kumimoji="0" lang="ru-RU" sz="1400" b="1" i="0" u="none" strike="noStrike" cap="none" normalizeH="0" baseline="-25000" smtClean="0">
                          <a:ln>
                            <a:noFill/>
                          </a:ln>
                          <a:solidFill>
                            <a:srgbClr val="000073"/>
                          </a:solidFill>
                          <a:effectLst/>
                          <a:latin typeface="Arial" charset="0"/>
                          <a:cs typeface="Times New Roman" pitchFamily="18" charset="0"/>
                        </a:rPr>
                        <a:t>85</a:t>
                      </a:r>
                      <a:r>
                        <a:rPr kumimoji="0" lang="pl-PL" sz="1400" b="1" i="0" u="none" strike="noStrike" cap="none" normalizeH="0" baseline="0" smtClean="0">
                          <a:ln>
                            <a:noFill/>
                          </a:ln>
                          <a:solidFill>
                            <a:srgbClr val="000073"/>
                          </a:solidFill>
                          <a:effectLst/>
                          <a:latin typeface="Arial" charset="0"/>
                          <a:cs typeface="Times New Roman" pitchFamily="18" charset="0"/>
                        </a:rPr>
                        <a:t> Zr</a:t>
                      </a:r>
                      <a:r>
                        <a:rPr kumimoji="0" lang="pl-PL" sz="1400" b="1" i="0" u="none" strike="noStrike" cap="none" normalizeH="0" baseline="-25000" smtClean="0">
                          <a:ln>
                            <a:noFill/>
                          </a:ln>
                          <a:solidFill>
                            <a:srgbClr val="000073"/>
                          </a:solidFill>
                          <a:effectLst/>
                          <a:latin typeface="Arial" charset="0"/>
                          <a:cs typeface="Times New Roman" pitchFamily="18" charset="0"/>
                        </a:rPr>
                        <a:t>0,1</a:t>
                      </a:r>
                      <a:r>
                        <a:rPr kumimoji="0" lang="ru-RU" sz="1400" b="1" i="0" u="none" strike="noStrike" cap="none" normalizeH="0" baseline="-25000" smtClean="0">
                          <a:ln>
                            <a:noFill/>
                          </a:ln>
                          <a:solidFill>
                            <a:srgbClr val="000073"/>
                          </a:solidFill>
                          <a:effectLst/>
                          <a:latin typeface="Arial" charset="0"/>
                          <a:cs typeface="Times New Roman" pitchFamily="18" charset="0"/>
                        </a:rPr>
                        <a:t>5</a:t>
                      </a:r>
                      <a:r>
                        <a:rPr kumimoji="0" lang="pl-PL" sz="1400" b="1" i="0" u="none" strike="noStrike" cap="none" normalizeH="0" baseline="0" smtClean="0">
                          <a:ln>
                            <a:noFill/>
                          </a:ln>
                          <a:solidFill>
                            <a:srgbClr val="000073"/>
                          </a:solidFill>
                          <a:effectLst/>
                          <a:latin typeface="Arial" charset="0"/>
                          <a:cs typeface="Times New Roman" pitchFamily="18" charset="0"/>
                        </a:rPr>
                        <a:t>O</a:t>
                      </a:r>
                      <a:r>
                        <a:rPr kumimoji="0" lang="pl-PL" sz="1400" b="1" i="0" u="none" strike="noStrike" cap="none" normalizeH="0" baseline="-25000" smtClean="0">
                          <a:ln>
                            <a:noFill/>
                          </a:ln>
                          <a:solidFill>
                            <a:srgbClr val="000073"/>
                          </a:solidFill>
                          <a:effectLst/>
                          <a:latin typeface="Arial" charset="0"/>
                          <a:cs typeface="Times New Roman" pitchFamily="18" charset="0"/>
                        </a:rPr>
                        <a:t>2</a:t>
                      </a:r>
                      <a:r>
                        <a:rPr kumimoji="0" lang="pl-PL" sz="1400" b="1" i="0" u="none" strike="noStrike" cap="none" normalizeH="0" baseline="0" smtClean="0">
                          <a:ln>
                            <a:noFill/>
                          </a:ln>
                          <a:solidFill>
                            <a:srgbClr val="000073"/>
                          </a:solidFill>
                          <a:effectLst/>
                          <a:latin typeface="Arial" charset="0"/>
                          <a:cs typeface="Times New Roman" pitchFamily="18" charset="0"/>
                        </a:rPr>
                        <a:t>;  Zr</a:t>
                      </a:r>
                      <a:r>
                        <a:rPr kumimoji="0" lang="pl-PL" sz="1400" b="1" i="0" u="none" strike="noStrike" cap="none" normalizeH="0" baseline="-25000" smtClean="0">
                          <a:ln>
                            <a:noFill/>
                          </a:ln>
                          <a:solidFill>
                            <a:srgbClr val="000073"/>
                          </a:solidFill>
                          <a:effectLst/>
                          <a:latin typeface="Arial" charset="0"/>
                          <a:cs typeface="Times New Roman" pitchFamily="18" charset="0"/>
                        </a:rPr>
                        <a:t>0,</a:t>
                      </a:r>
                      <a:r>
                        <a:rPr kumimoji="0" lang="ru-RU" sz="1400" b="1" i="0" u="none" strike="noStrike" cap="none" normalizeH="0" baseline="-25000" smtClean="0">
                          <a:ln>
                            <a:noFill/>
                          </a:ln>
                          <a:solidFill>
                            <a:srgbClr val="000073"/>
                          </a:solidFill>
                          <a:effectLst/>
                          <a:latin typeface="Arial" charset="0"/>
                          <a:cs typeface="Times New Roman" pitchFamily="18" charset="0"/>
                        </a:rPr>
                        <a:t>9</a:t>
                      </a:r>
                      <a:r>
                        <a:rPr kumimoji="0" lang="pl-PL" sz="1400" b="1" i="0" u="none" strike="noStrike" cap="none" normalizeH="0" baseline="0" smtClean="0">
                          <a:ln>
                            <a:noFill/>
                          </a:ln>
                          <a:solidFill>
                            <a:srgbClr val="000073"/>
                          </a:solidFill>
                          <a:effectLst/>
                          <a:latin typeface="Arial" charset="0"/>
                          <a:cs typeface="Times New Roman" pitchFamily="18" charset="0"/>
                        </a:rPr>
                        <a:t> U</a:t>
                      </a:r>
                      <a:r>
                        <a:rPr kumimoji="0" lang="pl-PL" sz="1400" b="1" i="0" u="none" strike="noStrike" cap="none" normalizeH="0" baseline="-25000" smtClean="0">
                          <a:ln>
                            <a:noFill/>
                          </a:ln>
                          <a:solidFill>
                            <a:srgbClr val="000073"/>
                          </a:solidFill>
                          <a:effectLst/>
                          <a:latin typeface="Arial" charset="0"/>
                          <a:cs typeface="Times New Roman" pitchFamily="18" charset="0"/>
                        </a:rPr>
                        <a:t>0,</a:t>
                      </a:r>
                      <a:r>
                        <a:rPr kumimoji="0" lang="ru-RU" sz="1400" b="1" i="0" u="none" strike="noStrike" cap="none" normalizeH="0" baseline="-25000" smtClean="0">
                          <a:ln>
                            <a:noFill/>
                          </a:ln>
                          <a:solidFill>
                            <a:srgbClr val="000073"/>
                          </a:solidFill>
                          <a:effectLst/>
                          <a:latin typeface="Arial" charset="0"/>
                          <a:cs typeface="Times New Roman" pitchFamily="18" charset="0"/>
                        </a:rPr>
                        <a:t>1</a:t>
                      </a:r>
                      <a:r>
                        <a:rPr kumimoji="0" lang="pl-PL" sz="1400" b="1" i="0" u="none" strike="noStrike" cap="none" normalizeH="0" baseline="0" smtClean="0">
                          <a:ln>
                            <a:noFill/>
                          </a:ln>
                          <a:solidFill>
                            <a:srgbClr val="000073"/>
                          </a:solidFill>
                          <a:effectLst/>
                          <a:latin typeface="Arial" charset="0"/>
                          <a:cs typeface="Times New Roman" pitchFamily="18" charset="0"/>
                        </a:rPr>
                        <a:t>O</a:t>
                      </a:r>
                      <a:r>
                        <a:rPr kumimoji="0" lang="pl-PL" sz="1400" b="1" i="0" u="none" strike="noStrike" cap="none" normalizeH="0" baseline="-25000" smtClean="0">
                          <a:ln>
                            <a:noFill/>
                          </a:ln>
                          <a:solidFill>
                            <a:srgbClr val="000073"/>
                          </a:solidFill>
                          <a:effectLst/>
                          <a:latin typeface="Arial" charset="0"/>
                          <a:cs typeface="Times New Roman" pitchFamily="18" charset="0"/>
                        </a:rPr>
                        <a:t>2</a:t>
                      </a: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73"/>
                          </a:solidFill>
                          <a:effectLst/>
                          <a:latin typeface="Arial" charset="0"/>
                          <a:cs typeface="Times New Roman" pitchFamily="18" charset="0"/>
                        </a:rPr>
                        <a:t>32,0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73"/>
                          </a:solidFill>
                          <a:effectLst/>
                          <a:latin typeface="Arial" charset="0"/>
                          <a:cs typeface="Times New Roman" pitchFamily="18" charset="0"/>
                        </a:rPr>
                        <a:t>68,0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73"/>
                          </a:solidFill>
                          <a:effectLst/>
                          <a:latin typeface="Arial" charset="0"/>
                          <a:cs typeface="Times New Roman" pitchFamily="18" charset="0"/>
                        </a:rPr>
                        <a:t>2,2</a:t>
                      </a:r>
                      <a:endParaRPr kumimoji="0" lang="en-US" sz="1400" b="1" i="0" u="none" strike="noStrike" cap="none" normalizeH="0" baseline="0" smtClean="0">
                        <a:ln>
                          <a:noFill/>
                        </a:ln>
                        <a:solidFill>
                          <a:srgbClr val="000073"/>
                        </a:solidFill>
                        <a:effectLst/>
                        <a:latin typeface="Arial" charset="0"/>
                        <a:cs typeface="Times New Roman" pitchFamily="18"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r>
              <a:tr h="38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73"/>
                          </a:solidFill>
                          <a:effectLst/>
                          <a:latin typeface="Tahoma" pitchFamily="34" charset="0"/>
                        </a:rPr>
                        <a:t>Surface contacted with RPV wall</a:t>
                      </a:r>
                      <a:endParaRPr kumimoji="0" lang="ru-RU" sz="1100" b="1" i="0" u="none" strike="noStrike" cap="none" normalizeH="0" baseline="0" smtClean="0">
                        <a:ln>
                          <a:noFill/>
                        </a:ln>
                        <a:solidFill>
                          <a:srgbClr val="000073"/>
                        </a:solidFill>
                        <a:effectLst/>
                        <a:latin typeface="Tahoma" pitchFamily="34"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rgbClr val="000073"/>
                          </a:solidFill>
                          <a:effectLst/>
                          <a:latin typeface="Arial" charset="0"/>
                          <a:cs typeface="Times New Roman" pitchFamily="18" charset="0"/>
                        </a:rPr>
                        <a:t>U</a:t>
                      </a:r>
                      <a:r>
                        <a:rPr kumimoji="0" lang="pl-PL" sz="1400" b="1" i="0" u="none" strike="noStrike" cap="none" normalizeH="0" baseline="-25000" smtClean="0">
                          <a:ln>
                            <a:noFill/>
                          </a:ln>
                          <a:solidFill>
                            <a:srgbClr val="000073"/>
                          </a:solidFill>
                          <a:effectLst/>
                          <a:latin typeface="Arial" charset="0"/>
                          <a:cs typeface="Times New Roman" pitchFamily="18" charset="0"/>
                        </a:rPr>
                        <a:t>0,9</a:t>
                      </a:r>
                      <a:r>
                        <a:rPr kumimoji="0" lang="pl-PL" sz="1400" b="1" i="0" u="none" strike="noStrike" cap="none" normalizeH="0" baseline="0" smtClean="0">
                          <a:ln>
                            <a:noFill/>
                          </a:ln>
                          <a:solidFill>
                            <a:srgbClr val="000073"/>
                          </a:solidFill>
                          <a:effectLst/>
                          <a:latin typeface="Arial" charset="0"/>
                          <a:cs typeface="Times New Roman" pitchFamily="18" charset="0"/>
                        </a:rPr>
                        <a:t> Zr</a:t>
                      </a:r>
                      <a:r>
                        <a:rPr kumimoji="0" lang="pl-PL" sz="1400" b="1" i="0" u="none" strike="noStrike" cap="none" normalizeH="0" baseline="-25000" smtClean="0">
                          <a:ln>
                            <a:noFill/>
                          </a:ln>
                          <a:solidFill>
                            <a:srgbClr val="000073"/>
                          </a:solidFill>
                          <a:effectLst/>
                          <a:latin typeface="Arial" charset="0"/>
                          <a:cs typeface="Times New Roman" pitchFamily="18" charset="0"/>
                        </a:rPr>
                        <a:t>0,1</a:t>
                      </a:r>
                      <a:r>
                        <a:rPr kumimoji="0" lang="pl-PL" sz="1400" b="1" i="0" u="none" strike="noStrike" cap="none" normalizeH="0" baseline="0" smtClean="0">
                          <a:ln>
                            <a:noFill/>
                          </a:ln>
                          <a:solidFill>
                            <a:srgbClr val="000073"/>
                          </a:solidFill>
                          <a:effectLst/>
                          <a:latin typeface="Arial" charset="0"/>
                          <a:cs typeface="Times New Roman" pitchFamily="18" charset="0"/>
                        </a:rPr>
                        <a:t>O</a:t>
                      </a:r>
                      <a:r>
                        <a:rPr kumimoji="0" lang="pl-PL" sz="1400" b="1" i="0" u="none" strike="noStrike" cap="none" normalizeH="0" baseline="-25000" smtClean="0">
                          <a:ln>
                            <a:noFill/>
                          </a:ln>
                          <a:solidFill>
                            <a:srgbClr val="000073"/>
                          </a:solidFill>
                          <a:effectLst/>
                          <a:latin typeface="Arial" charset="0"/>
                          <a:cs typeface="Times New Roman" pitchFamily="18" charset="0"/>
                        </a:rPr>
                        <a:t>2</a:t>
                      </a:r>
                      <a:r>
                        <a:rPr kumimoji="0" lang="pl-PL" sz="1400" b="1" i="0" u="none" strike="noStrike" cap="none" normalizeH="0" baseline="0" smtClean="0">
                          <a:ln>
                            <a:noFill/>
                          </a:ln>
                          <a:solidFill>
                            <a:srgbClr val="000073"/>
                          </a:solidFill>
                          <a:effectLst/>
                          <a:latin typeface="Arial" charset="0"/>
                          <a:cs typeface="Times New Roman" pitchFamily="18" charset="0"/>
                        </a:rPr>
                        <a:t>;  Zr</a:t>
                      </a:r>
                      <a:r>
                        <a:rPr kumimoji="0" lang="pl-PL" sz="1400" b="1" i="0" u="none" strike="noStrike" cap="none" normalizeH="0" baseline="-25000" smtClean="0">
                          <a:ln>
                            <a:noFill/>
                          </a:ln>
                          <a:solidFill>
                            <a:srgbClr val="000073"/>
                          </a:solidFill>
                          <a:effectLst/>
                          <a:latin typeface="Arial" charset="0"/>
                          <a:cs typeface="Times New Roman" pitchFamily="18" charset="0"/>
                        </a:rPr>
                        <a:t>0,6</a:t>
                      </a:r>
                      <a:r>
                        <a:rPr kumimoji="0" lang="pl-PL" sz="1400" b="1" i="0" u="none" strike="noStrike" cap="none" normalizeH="0" baseline="0" smtClean="0">
                          <a:ln>
                            <a:noFill/>
                          </a:ln>
                          <a:solidFill>
                            <a:srgbClr val="000073"/>
                          </a:solidFill>
                          <a:effectLst/>
                          <a:latin typeface="Arial" charset="0"/>
                          <a:cs typeface="Times New Roman" pitchFamily="18" charset="0"/>
                        </a:rPr>
                        <a:t> U</a:t>
                      </a:r>
                      <a:r>
                        <a:rPr kumimoji="0" lang="pl-PL" sz="1400" b="1" i="0" u="none" strike="noStrike" cap="none" normalizeH="0" baseline="-25000" smtClean="0">
                          <a:ln>
                            <a:noFill/>
                          </a:ln>
                          <a:solidFill>
                            <a:srgbClr val="000073"/>
                          </a:solidFill>
                          <a:effectLst/>
                          <a:latin typeface="Arial" charset="0"/>
                          <a:cs typeface="Times New Roman" pitchFamily="18" charset="0"/>
                        </a:rPr>
                        <a:t>0,4</a:t>
                      </a:r>
                      <a:r>
                        <a:rPr kumimoji="0" lang="pl-PL" sz="1400" b="1" i="0" u="none" strike="noStrike" cap="none" normalizeH="0" baseline="0" smtClean="0">
                          <a:ln>
                            <a:noFill/>
                          </a:ln>
                          <a:solidFill>
                            <a:srgbClr val="000073"/>
                          </a:solidFill>
                          <a:effectLst/>
                          <a:latin typeface="Arial" charset="0"/>
                          <a:cs typeface="Times New Roman" pitchFamily="18" charset="0"/>
                        </a:rPr>
                        <a:t>O</a:t>
                      </a:r>
                      <a:r>
                        <a:rPr kumimoji="0" lang="pl-PL" sz="1400" b="1" i="0" u="none" strike="noStrike" cap="none" normalizeH="0" baseline="-25000" smtClean="0">
                          <a:ln>
                            <a:noFill/>
                          </a:ln>
                          <a:solidFill>
                            <a:srgbClr val="000073"/>
                          </a:solidFill>
                          <a:effectLst/>
                          <a:latin typeface="Arial" charset="0"/>
                          <a:cs typeface="Times New Roman" pitchFamily="18" charset="0"/>
                        </a:rPr>
                        <a:t>2</a:t>
                      </a: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73"/>
                          </a:solidFill>
                          <a:effectLst/>
                          <a:latin typeface="Arial" charset="0"/>
                          <a:cs typeface="Times New Roman" pitchFamily="18" charset="0"/>
                        </a:rPr>
                        <a:t>29,6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73"/>
                          </a:solidFill>
                          <a:effectLst/>
                          <a:latin typeface="Arial" charset="0"/>
                          <a:cs typeface="Times New Roman" pitchFamily="18" charset="0"/>
                        </a:rPr>
                        <a:t>70,4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73"/>
                          </a:solidFill>
                          <a:effectLst/>
                          <a:latin typeface="Arial" charset="0"/>
                          <a:cs typeface="Times New Roman" pitchFamily="18" charset="0"/>
                        </a:rPr>
                        <a:t>2,4</a:t>
                      </a:r>
                      <a:endParaRPr kumimoji="0" lang="en-US" sz="1400" b="1" i="0" u="none" strike="noStrike" cap="none" normalizeH="0" baseline="0" smtClean="0">
                        <a:ln>
                          <a:noFill/>
                        </a:ln>
                        <a:solidFill>
                          <a:srgbClr val="000073"/>
                        </a:solidFill>
                        <a:effectLst/>
                        <a:latin typeface="Arial" charset="0"/>
                        <a:cs typeface="Times New Roman" pitchFamily="18"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r>
              <a:tr h="444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73"/>
                          </a:solidFill>
                          <a:effectLst/>
                          <a:latin typeface="Tahoma" pitchFamily="34" charset="0"/>
                        </a:rPr>
                        <a:t>Powder sample</a:t>
                      </a: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smtClean="0">
                          <a:ln>
                            <a:noFill/>
                          </a:ln>
                          <a:solidFill>
                            <a:srgbClr val="000073"/>
                          </a:solidFill>
                          <a:effectLst/>
                          <a:latin typeface="Arial" charset="0"/>
                          <a:cs typeface="Times New Roman" pitchFamily="18" charset="0"/>
                        </a:rPr>
                        <a:t>U</a:t>
                      </a:r>
                      <a:r>
                        <a:rPr kumimoji="0" lang="pl-PL" sz="1400" b="1" i="0" u="none" strike="noStrike" cap="none" normalizeH="0" baseline="-25000" smtClean="0">
                          <a:ln>
                            <a:noFill/>
                          </a:ln>
                          <a:solidFill>
                            <a:srgbClr val="000073"/>
                          </a:solidFill>
                          <a:effectLst/>
                          <a:latin typeface="Arial" charset="0"/>
                          <a:cs typeface="Times New Roman" pitchFamily="18" charset="0"/>
                        </a:rPr>
                        <a:t>0</a:t>
                      </a:r>
                      <a:r>
                        <a:rPr kumimoji="0" lang="ru-RU" sz="1400" b="1" i="0" u="none" strike="noStrike" cap="none" normalizeH="0" baseline="-25000" smtClean="0">
                          <a:ln>
                            <a:noFill/>
                          </a:ln>
                          <a:solidFill>
                            <a:srgbClr val="000073"/>
                          </a:solidFill>
                          <a:effectLst/>
                          <a:latin typeface="Arial" charset="0"/>
                          <a:cs typeface="Times New Roman" pitchFamily="18" charset="0"/>
                        </a:rPr>
                        <a:t>,</a:t>
                      </a:r>
                      <a:r>
                        <a:rPr kumimoji="0" lang="pl-PL" sz="1400" b="1" i="0" u="none" strike="noStrike" cap="none" normalizeH="0" baseline="-25000" smtClean="0">
                          <a:ln>
                            <a:noFill/>
                          </a:ln>
                          <a:solidFill>
                            <a:srgbClr val="000073"/>
                          </a:solidFill>
                          <a:effectLst/>
                          <a:latin typeface="Arial" charset="0"/>
                          <a:cs typeface="Times New Roman" pitchFamily="18" charset="0"/>
                        </a:rPr>
                        <a:t>9</a:t>
                      </a:r>
                      <a:r>
                        <a:rPr kumimoji="0" lang="ru-RU" sz="1400" b="1" i="0" u="none" strike="noStrike" cap="none" normalizeH="0" baseline="-25000" smtClean="0">
                          <a:ln>
                            <a:noFill/>
                          </a:ln>
                          <a:solidFill>
                            <a:srgbClr val="000073"/>
                          </a:solidFill>
                          <a:effectLst/>
                          <a:latin typeface="Arial" charset="0"/>
                          <a:cs typeface="Times New Roman" pitchFamily="18" charset="0"/>
                        </a:rPr>
                        <a:t> </a:t>
                      </a:r>
                      <a:r>
                        <a:rPr kumimoji="0" lang="pl-PL" sz="1400" b="1" i="0" u="none" strike="noStrike" cap="none" normalizeH="0" baseline="0" smtClean="0">
                          <a:ln>
                            <a:noFill/>
                          </a:ln>
                          <a:solidFill>
                            <a:srgbClr val="000073"/>
                          </a:solidFill>
                          <a:effectLst/>
                          <a:latin typeface="Arial" charset="0"/>
                          <a:cs typeface="Times New Roman" pitchFamily="18" charset="0"/>
                        </a:rPr>
                        <a:t>Zr</a:t>
                      </a:r>
                      <a:r>
                        <a:rPr kumimoji="0" lang="pl-PL" sz="1400" b="1" i="0" u="none" strike="noStrike" cap="none" normalizeH="0" baseline="-25000" smtClean="0">
                          <a:ln>
                            <a:noFill/>
                          </a:ln>
                          <a:solidFill>
                            <a:srgbClr val="000073"/>
                          </a:solidFill>
                          <a:effectLst/>
                          <a:latin typeface="Arial" charset="0"/>
                          <a:cs typeface="Times New Roman" pitchFamily="18" charset="0"/>
                        </a:rPr>
                        <a:t>0,</a:t>
                      </a:r>
                      <a:r>
                        <a:rPr kumimoji="0" lang="en-US" sz="1400" b="1" i="0" u="none" strike="noStrike" cap="none" normalizeH="0" baseline="-25000" smtClean="0">
                          <a:ln>
                            <a:noFill/>
                          </a:ln>
                          <a:solidFill>
                            <a:srgbClr val="000073"/>
                          </a:solidFill>
                          <a:effectLst/>
                          <a:latin typeface="Arial" charset="0"/>
                          <a:cs typeface="Times New Roman" pitchFamily="18" charset="0"/>
                        </a:rPr>
                        <a:t>1</a:t>
                      </a:r>
                      <a:r>
                        <a:rPr kumimoji="0" lang="pl-PL" sz="1400" b="1" i="0" u="none" strike="noStrike" cap="none" normalizeH="0" baseline="0" smtClean="0">
                          <a:ln>
                            <a:noFill/>
                          </a:ln>
                          <a:solidFill>
                            <a:srgbClr val="000073"/>
                          </a:solidFill>
                          <a:effectLst/>
                          <a:latin typeface="Arial" charset="0"/>
                          <a:cs typeface="Times New Roman" pitchFamily="18" charset="0"/>
                        </a:rPr>
                        <a:t>O</a:t>
                      </a:r>
                      <a:r>
                        <a:rPr kumimoji="0" lang="pl-PL" sz="1400" b="1" i="0" u="none" strike="noStrike" cap="none" normalizeH="0" baseline="-25000" smtClean="0">
                          <a:ln>
                            <a:noFill/>
                          </a:ln>
                          <a:solidFill>
                            <a:srgbClr val="000073"/>
                          </a:solidFill>
                          <a:effectLst/>
                          <a:latin typeface="Arial" charset="0"/>
                          <a:cs typeface="Times New Roman" pitchFamily="18" charset="0"/>
                        </a:rPr>
                        <a:t>2</a:t>
                      </a:r>
                      <a:r>
                        <a:rPr kumimoji="0" lang="en-US" sz="1400" b="1" i="0" u="none" strike="noStrike" cap="none" normalizeH="0" baseline="0" smtClean="0">
                          <a:ln>
                            <a:noFill/>
                          </a:ln>
                          <a:solidFill>
                            <a:srgbClr val="000073"/>
                          </a:solidFill>
                          <a:effectLst/>
                          <a:latin typeface="Arial" charset="0"/>
                          <a:cs typeface="Times New Roman" pitchFamily="18" charset="0"/>
                        </a:rPr>
                        <a:t>;</a:t>
                      </a:r>
                      <a:r>
                        <a:rPr kumimoji="0" lang="ru-RU" sz="1400" b="1" i="0" u="none" strike="noStrike" cap="none" normalizeH="0" baseline="0" smtClean="0">
                          <a:ln>
                            <a:noFill/>
                          </a:ln>
                          <a:solidFill>
                            <a:srgbClr val="000073"/>
                          </a:solidFill>
                          <a:effectLst/>
                          <a:latin typeface="Arial" charset="0"/>
                          <a:cs typeface="Times New Roman" pitchFamily="18" charset="0"/>
                        </a:rPr>
                        <a:t> </a:t>
                      </a:r>
                      <a:r>
                        <a:rPr kumimoji="0" lang="pl-PL" sz="1400" b="1" i="0" u="none" strike="noStrike" cap="none" normalizeH="0" baseline="0" smtClean="0">
                          <a:ln>
                            <a:noFill/>
                          </a:ln>
                          <a:solidFill>
                            <a:srgbClr val="000073"/>
                          </a:solidFill>
                          <a:effectLst/>
                          <a:latin typeface="Arial" charset="0"/>
                          <a:cs typeface="Times New Roman" pitchFamily="18" charset="0"/>
                        </a:rPr>
                        <a:t>(Zr;U)O</a:t>
                      </a:r>
                      <a:r>
                        <a:rPr kumimoji="0" lang="pl-PL" sz="1400" b="1" i="0" u="none" strike="noStrike" cap="none" normalizeH="0" baseline="-25000" smtClean="0">
                          <a:ln>
                            <a:noFill/>
                          </a:ln>
                          <a:solidFill>
                            <a:srgbClr val="000073"/>
                          </a:solidFill>
                          <a:effectLst/>
                          <a:latin typeface="Arial" charset="0"/>
                          <a:cs typeface="Times New Roman" pitchFamily="18" charset="0"/>
                        </a:rPr>
                        <a:t>2</a:t>
                      </a:r>
                      <a:endParaRPr kumimoji="0" lang="en-US" sz="1400" b="1" i="0" u="none" strike="noStrike" cap="none" normalizeH="0" baseline="-25000" smtClean="0">
                        <a:ln>
                          <a:noFill/>
                        </a:ln>
                        <a:solidFill>
                          <a:srgbClr val="000073"/>
                        </a:solidFill>
                        <a:effectLst/>
                        <a:latin typeface="Arial" charset="0"/>
                        <a:cs typeface="Times New Roman" pitchFamily="18"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73"/>
                          </a:solidFill>
                          <a:effectLst/>
                          <a:latin typeface="Arial" charset="0"/>
                          <a:cs typeface="Times New Roman" pitchFamily="18" charset="0"/>
                        </a:rPr>
                        <a:t>30,7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73"/>
                          </a:solidFill>
                          <a:effectLst/>
                          <a:latin typeface="Arial" charset="0"/>
                          <a:cs typeface="Times New Roman" pitchFamily="18" charset="0"/>
                        </a:rPr>
                        <a:t>69,3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73"/>
                          </a:solidFill>
                          <a:effectLst/>
                          <a:latin typeface="Arial" charset="0"/>
                          <a:cs typeface="Times New Roman" pitchFamily="18" charset="0"/>
                        </a:rPr>
                        <a:t>2,3</a:t>
                      </a:r>
                      <a:endParaRPr kumimoji="0" lang="en-US" sz="1400" b="1" i="0" u="none" strike="noStrike" cap="none" normalizeH="0" baseline="0" smtClean="0">
                        <a:ln>
                          <a:noFill/>
                        </a:ln>
                        <a:solidFill>
                          <a:srgbClr val="000073"/>
                        </a:solidFill>
                        <a:effectLst/>
                        <a:latin typeface="Arial" charset="0"/>
                        <a:cs typeface="Times New Roman" pitchFamily="18" charset="0"/>
                      </a:endParaRPr>
                    </a:p>
                  </a:txBody>
                  <a:tcPr marL="49651" marR="496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79999"/>
                      </a:schemeClr>
                    </a:solidFill>
                  </a:tcPr>
                </a:tc>
              </a:tr>
            </a:tbl>
          </a:graphicData>
        </a:graphic>
      </p:graphicFrame>
      <p:pic>
        <p:nvPicPr>
          <p:cNvPr id="10282" name="Picture 1" descr="H:\Бакланов\2010\ISTC\ISTC\CEG-SAM\CEG-SAM-18\Корочки\Изображение 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201738"/>
            <a:ext cx="3249613"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3" name="Заголовок 5"/>
          <p:cNvSpPr txBox="1">
            <a:spLocks/>
          </p:cNvSpPr>
          <p:nvPr/>
        </p:nvSpPr>
        <p:spPr bwMode="auto">
          <a:xfrm>
            <a:off x="153988" y="2224088"/>
            <a:ext cx="3286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200" b="1">
                <a:solidFill>
                  <a:srgbClr val="000073"/>
                </a:solidFill>
              </a:rPr>
              <a:t>Free surface</a:t>
            </a:r>
            <a:endParaRPr lang="ru-RU" sz="1200" b="1">
              <a:solidFill>
                <a:srgbClr val="000073"/>
              </a:solidFill>
            </a:endParaRPr>
          </a:p>
        </p:txBody>
      </p:sp>
      <p:sp>
        <p:nvSpPr>
          <p:cNvPr id="10284" name="Заголовок 5"/>
          <p:cNvSpPr txBox="1">
            <a:spLocks/>
          </p:cNvSpPr>
          <p:nvPr/>
        </p:nvSpPr>
        <p:spPr bwMode="auto">
          <a:xfrm>
            <a:off x="190500" y="3611563"/>
            <a:ext cx="3213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sz="1200" b="1">
                <a:solidFill>
                  <a:srgbClr val="000073"/>
                </a:solidFill>
              </a:rPr>
              <a:t>Surface contacted with RPV wall</a:t>
            </a:r>
            <a:endParaRPr lang="ru-RU" sz="1200" b="1">
              <a:solidFill>
                <a:srgbClr val="000073"/>
              </a:solidFill>
            </a:endParaRPr>
          </a:p>
        </p:txBody>
      </p:sp>
      <p:pic>
        <p:nvPicPr>
          <p:cNvPr id="10285" name="Picture 2" descr="H:\Бакланов\2010\ISTC\ISTC\CEG-SAM\CEG-SAM-18\Корочки\Изображение 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552700"/>
            <a:ext cx="324008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6" name="Picture 3" descr="H:\Бакланов\2010\ISTC\ISTC\CEG-SAM\CEG-SAM-18\Корочки\Шлифы\P1010216.JPG"/>
          <p:cNvPicPr>
            <a:picLocks noChangeAspect="1" noChangeArrowheads="1"/>
          </p:cNvPicPr>
          <p:nvPr/>
        </p:nvPicPr>
        <p:blipFill>
          <a:blip r:embed="rId5">
            <a:lum bright="20000" contrast="20000"/>
            <a:extLst>
              <a:ext uri="{28A0092B-C50C-407E-A947-70E740481C1C}">
                <a14:useLocalDpi xmlns:a14="http://schemas.microsoft.com/office/drawing/2010/main" val="0"/>
              </a:ext>
            </a:extLst>
          </a:blip>
          <a:srcRect/>
          <a:stretch>
            <a:fillRect/>
          </a:stretch>
        </p:blipFill>
        <p:spPr bwMode="auto">
          <a:xfrm>
            <a:off x="3549650" y="1384300"/>
            <a:ext cx="242887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16"/>
          <p:cNvSpPr/>
          <p:nvPr/>
        </p:nvSpPr>
        <p:spPr>
          <a:xfrm>
            <a:off x="5448300" y="2589213"/>
            <a:ext cx="219075" cy="14605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88"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5975" y="1603375"/>
            <a:ext cx="309562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Прямая со стрелкой 15"/>
          <p:cNvCxnSpPr>
            <a:stCxn id="17" idx="3"/>
          </p:cNvCxnSpPr>
          <p:nvPr/>
        </p:nvCxnSpPr>
        <p:spPr>
          <a:xfrm flipV="1">
            <a:off x="5667375" y="2370138"/>
            <a:ext cx="511175" cy="2921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3"/>
          <p:cNvSpPr>
            <a:spLocks noGrp="1"/>
          </p:cNvSpPr>
          <p:nvPr>
            <p:ph type="sldNum" sz="quarter" idx="12"/>
          </p:nvPr>
        </p:nvSpPr>
        <p:spPr/>
        <p:txBody>
          <a:bodyPr/>
          <a:lstStyle/>
          <a:p>
            <a:pPr>
              <a:defRPr/>
            </a:pPr>
            <a:fld id="{CAA63478-9A76-4C2D-BBD1-F1CE90510DCF}" type="slidenum">
              <a:rPr lang="ru-RU"/>
              <a:pPr>
                <a:defRPr/>
              </a:pPr>
              <a:t>9</a:t>
            </a:fld>
            <a:endParaRPr lang="ru-RU" dirty="0"/>
          </a:p>
        </p:txBody>
      </p:sp>
      <p:sp>
        <p:nvSpPr>
          <p:cNvPr id="5" name="Номер слайда 5"/>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21A8D95A-ED22-4F8F-B732-BD77AB654F7C}" type="slidenum">
              <a:rPr lang="ru-RU" sz="1400">
                <a:solidFill>
                  <a:schemeClr val="bg1">
                    <a:lumMod val="60000"/>
                    <a:lumOff val="40000"/>
                  </a:schemeClr>
                </a:solidFill>
                <a:effectLst>
                  <a:outerShdw blurRad="38100" dist="38100" dir="2700000" algn="tl">
                    <a:srgbClr val="000000"/>
                  </a:outerShdw>
                </a:effectLst>
                <a:latin typeface="Arial" charset="0"/>
              </a:rPr>
              <a:pPr algn="r">
                <a:defRPr/>
              </a:pPr>
              <a:t>9</a:t>
            </a:fld>
            <a:endParaRPr lang="ru-RU" sz="1400" dirty="0">
              <a:solidFill>
                <a:schemeClr val="bg1">
                  <a:lumMod val="60000"/>
                  <a:lumOff val="40000"/>
                </a:schemeClr>
              </a:solidFill>
              <a:effectLst>
                <a:outerShdw blurRad="38100" dist="38100" dir="2700000" algn="tl">
                  <a:srgbClr val="000000"/>
                </a:outerShdw>
              </a:effectLst>
              <a:latin typeface="Arial" charset="0"/>
            </a:endParaRPr>
          </a:p>
        </p:txBody>
      </p:sp>
      <p:sp>
        <p:nvSpPr>
          <p:cNvPr id="6" name="Заголовок 5"/>
          <p:cNvSpPr>
            <a:spLocks noGrp="1"/>
          </p:cNvSpPr>
          <p:nvPr>
            <p:ph type="title" idx="4294967295"/>
          </p:nvPr>
        </p:nvSpPr>
        <p:spPr>
          <a:xfrm>
            <a:off x="446088" y="142875"/>
            <a:ext cx="8229600" cy="544513"/>
          </a:xfrm>
        </p:spPr>
        <p:txBody>
          <a:bodyPr/>
          <a:lstStyle/>
          <a:p>
            <a:pPr algn="ctr" eaLnBrk="1" hangingPunct="1">
              <a:defRPr/>
            </a:pPr>
            <a:r>
              <a:rPr lang="en-US" sz="2800" b="1" smtClean="0">
                <a:solidFill>
                  <a:srgbClr val="2929FF"/>
                </a:solidFill>
              </a:rPr>
              <a:t>Inner surface of RPV model after tests</a:t>
            </a:r>
            <a:endParaRPr lang="ru-RU" sz="2800" b="1" smtClean="0">
              <a:solidFill>
                <a:srgbClr val="2929FF"/>
              </a:solidFill>
            </a:endParaRPr>
          </a:p>
        </p:txBody>
      </p:sp>
      <p:pic>
        <p:nvPicPr>
          <p:cNvPr id="11269" name="Рисунок 20" descr="Поверхность днища invecor_1_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25" y="800100"/>
            <a:ext cx="36512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Рисунок 21" descr="Поверхность МД INVECOR_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800100"/>
            <a:ext cx="35052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Рисунок 22" descr="Поверхность МД_Invecor_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9113" y="3538538"/>
            <a:ext cx="37242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555625" y="800100"/>
            <a:ext cx="2409825" cy="461963"/>
          </a:xfrm>
          <a:prstGeom prst="rect">
            <a:avLst/>
          </a:prstGeom>
          <a:noFill/>
        </p:spPr>
        <p:txBody>
          <a:bodyPr>
            <a:spAutoFit/>
          </a:bodyPr>
          <a:lstStyle/>
          <a:p>
            <a:pPr>
              <a:defRPr/>
            </a:pPr>
            <a:r>
              <a:rPr lang="en-US" dirty="0">
                <a:solidFill>
                  <a:schemeClr val="bg1">
                    <a:lumMod val="60000"/>
                    <a:lumOff val="40000"/>
                  </a:schemeClr>
                </a:solidFill>
                <a:latin typeface="Tahoma" charset="0"/>
              </a:rPr>
              <a:t>INVECOR-1/3</a:t>
            </a:r>
            <a:endParaRPr lang="ru-RU" dirty="0">
              <a:solidFill>
                <a:schemeClr val="bg1">
                  <a:lumMod val="60000"/>
                  <a:lumOff val="40000"/>
                </a:schemeClr>
              </a:solidFill>
              <a:latin typeface="Tahoma" charset="0"/>
            </a:endParaRPr>
          </a:p>
        </p:txBody>
      </p:sp>
      <p:sp>
        <p:nvSpPr>
          <p:cNvPr id="26" name="TextBox 25"/>
          <p:cNvSpPr txBox="1"/>
          <p:nvPr/>
        </p:nvSpPr>
        <p:spPr>
          <a:xfrm>
            <a:off x="519113" y="3575050"/>
            <a:ext cx="2409825" cy="461963"/>
          </a:xfrm>
          <a:prstGeom prst="rect">
            <a:avLst/>
          </a:prstGeom>
          <a:noFill/>
        </p:spPr>
        <p:txBody>
          <a:bodyPr>
            <a:spAutoFit/>
          </a:bodyPr>
          <a:lstStyle/>
          <a:p>
            <a:pPr>
              <a:defRPr/>
            </a:pPr>
            <a:r>
              <a:rPr lang="en-US" dirty="0">
                <a:solidFill>
                  <a:schemeClr val="bg1">
                    <a:lumMod val="60000"/>
                    <a:lumOff val="40000"/>
                  </a:schemeClr>
                </a:solidFill>
                <a:latin typeface="Tahoma" charset="0"/>
              </a:rPr>
              <a:t>INVECOR-3</a:t>
            </a:r>
            <a:endParaRPr lang="ru-RU" dirty="0">
              <a:solidFill>
                <a:schemeClr val="bg1">
                  <a:lumMod val="60000"/>
                  <a:lumOff val="40000"/>
                </a:schemeClr>
              </a:solidFill>
              <a:latin typeface="Tahoma" charset="0"/>
            </a:endParaRPr>
          </a:p>
        </p:txBody>
      </p:sp>
      <p:sp>
        <p:nvSpPr>
          <p:cNvPr id="27" name="TextBox 26"/>
          <p:cNvSpPr txBox="1"/>
          <p:nvPr/>
        </p:nvSpPr>
        <p:spPr>
          <a:xfrm>
            <a:off x="4645025" y="800100"/>
            <a:ext cx="2409825" cy="461963"/>
          </a:xfrm>
          <a:prstGeom prst="rect">
            <a:avLst/>
          </a:prstGeom>
          <a:noFill/>
        </p:spPr>
        <p:txBody>
          <a:bodyPr>
            <a:spAutoFit/>
          </a:bodyPr>
          <a:lstStyle/>
          <a:p>
            <a:pPr>
              <a:defRPr/>
            </a:pPr>
            <a:r>
              <a:rPr lang="en-US" dirty="0">
                <a:solidFill>
                  <a:schemeClr val="bg1">
                    <a:lumMod val="60000"/>
                    <a:lumOff val="40000"/>
                  </a:schemeClr>
                </a:solidFill>
                <a:latin typeface="Tahoma" charset="0"/>
              </a:rPr>
              <a:t>INVECOR-2</a:t>
            </a:r>
            <a:endParaRPr lang="ru-RU" dirty="0">
              <a:solidFill>
                <a:schemeClr val="bg1">
                  <a:lumMod val="60000"/>
                  <a:lumOff val="40000"/>
                </a:schemeClr>
              </a:solidFill>
              <a:latin typeface="Tahoma" charset="0"/>
            </a:endParaRPr>
          </a:p>
        </p:txBody>
      </p:sp>
      <p:pic>
        <p:nvPicPr>
          <p:cNvPr id="11275" name="Рисунок 23" descr="Поверхность днища invecor_1_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8975" y="3465513"/>
            <a:ext cx="38893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Прямая со стрелкой 13"/>
          <p:cNvCxnSpPr>
            <a:stCxn id="11277" idx="1"/>
          </p:cNvCxnSpPr>
          <p:nvPr/>
        </p:nvCxnSpPr>
        <p:spPr>
          <a:xfrm rot="10800000" flipV="1">
            <a:off x="6470650" y="3690938"/>
            <a:ext cx="657225" cy="8699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7" name="Прямоугольник 16"/>
          <p:cNvSpPr>
            <a:spLocks noChangeArrowheads="1"/>
          </p:cNvSpPr>
          <p:nvPr/>
        </p:nvSpPr>
        <p:spPr bwMode="auto">
          <a:xfrm>
            <a:off x="7127875" y="3429000"/>
            <a:ext cx="102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i="1">
                <a:solidFill>
                  <a:srgbClr val="FF0000"/>
                </a:solidFill>
              </a:rPr>
              <a:t>Adhered ingot</a:t>
            </a:r>
            <a:endParaRPr lang="ru-RU" sz="1400" b="1" i="1">
              <a:solidFill>
                <a:srgbClr val="FF0000"/>
              </a:solidFill>
            </a:endParaRPr>
          </a:p>
        </p:txBody>
      </p:sp>
      <p:sp>
        <p:nvSpPr>
          <p:cNvPr id="28" name="TextBox 27"/>
          <p:cNvSpPr txBox="1"/>
          <p:nvPr/>
        </p:nvSpPr>
        <p:spPr>
          <a:xfrm>
            <a:off x="4498975" y="3392488"/>
            <a:ext cx="2409825" cy="461962"/>
          </a:xfrm>
          <a:prstGeom prst="rect">
            <a:avLst/>
          </a:prstGeom>
          <a:noFill/>
        </p:spPr>
        <p:txBody>
          <a:bodyPr>
            <a:spAutoFit/>
          </a:bodyPr>
          <a:lstStyle/>
          <a:p>
            <a:pPr>
              <a:defRPr/>
            </a:pPr>
            <a:r>
              <a:rPr lang="en-US" dirty="0">
                <a:solidFill>
                  <a:schemeClr val="bg1">
                    <a:lumMod val="60000"/>
                    <a:lumOff val="40000"/>
                  </a:schemeClr>
                </a:solidFill>
                <a:latin typeface="Tahoma" charset="0"/>
              </a:rPr>
              <a:t>INVECOR-1/4</a:t>
            </a:r>
            <a:endParaRPr lang="ru-RU" dirty="0">
              <a:solidFill>
                <a:schemeClr val="bg1">
                  <a:lumMod val="60000"/>
                  <a:lumOff val="40000"/>
                </a:schemeClr>
              </a:solidFill>
              <a:latin typeface="Tahom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7008</TotalTime>
  <Words>2186</Words>
  <Application>Microsoft Office PowerPoint</Application>
  <PresentationFormat>Bildschirmpräsentation (4:3)</PresentationFormat>
  <Paragraphs>294</Paragraphs>
  <Slides>16</Slides>
  <Notes>16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Tahoma</vt:lpstr>
      <vt:lpstr>Arial</vt:lpstr>
      <vt:lpstr>Wingdings</vt:lpstr>
      <vt:lpstr>MS PGothic</vt:lpstr>
      <vt:lpstr>Calibri</vt:lpstr>
      <vt:lpstr>Times New Roman</vt:lpstr>
      <vt:lpstr>Symbol</vt:lpstr>
      <vt:lpstr>Океан</vt:lpstr>
      <vt:lpstr>ISTC project K-1265 Experimental study of core melt in-vessel retention  IN-VEssel COrium Retention (INVECOR) Final results and conclusions of the project  </vt:lpstr>
      <vt:lpstr>Project tasks short description</vt:lpstr>
      <vt:lpstr>Test section (RPV model)</vt:lpstr>
      <vt:lpstr>RPV models before tests </vt:lpstr>
      <vt:lpstr>Corium placement in RPV model after tests</vt:lpstr>
      <vt:lpstr>Fragmented corium formation</vt:lpstr>
      <vt:lpstr>Fragmented corium outside view</vt:lpstr>
      <vt:lpstr>Fragmented debris research</vt:lpstr>
      <vt:lpstr>Inner surface of RPV model after tests</vt:lpstr>
      <vt:lpstr>Fragments of RPV model sampled for research</vt:lpstr>
      <vt:lpstr>Post-test research after INVECOR-1/3 test (2)</vt:lpstr>
      <vt:lpstr>PowerPoint-Präsentation</vt:lpstr>
      <vt:lpstr>PowerPoint-Präsentation</vt:lpstr>
      <vt:lpstr>PowerPoint-Präsentation</vt:lpstr>
      <vt:lpstr>PowerPoint-Präsentation</vt:lpstr>
      <vt:lpstr>Summary</vt:lpstr>
    </vt:vector>
  </TitlesOfParts>
  <Company>IAE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project proposal: Real corium experimental research (RECOREX)</dc:title>
  <dc:creator>ЖДАНОВ В.С.</dc:creator>
  <cp:lastModifiedBy>Peters, Ursula</cp:lastModifiedBy>
  <cp:revision>572</cp:revision>
  <dcterms:created xsi:type="dcterms:W3CDTF">2004-11-09T04:09:17Z</dcterms:created>
  <dcterms:modified xsi:type="dcterms:W3CDTF">2012-10-12T15:03:26Z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ISTC project K-1265: Experimental study of core melt in-vessel retention IN-VEssel COrium Retention (INVECOR). Final results and conclusions of the project.</vt:lpwstr>
  </property>
</Properties>
</file>