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0"/>
  </p:notesMasterIdLst>
  <p:handoutMasterIdLst>
    <p:handoutMasterId r:id="rId31"/>
  </p:handoutMasterIdLst>
  <p:sldIdLst>
    <p:sldId id="256" r:id="rId2"/>
    <p:sldId id="330" r:id="rId3"/>
    <p:sldId id="334" r:id="rId4"/>
    <p:sldId id="344" r:id="rId5"/>
    <p:sldId id="345" r:id="rId6"/>
    <p:sldId id="349" r:id="rId7"/>
    <p:sldId id="370" r:id="rId8"/>
    <p:sldId id="346" r:id="rId9"/>
    <p:sldId id="347" r:id="rId10"/>
    <p:sldId id="369" r:id="rId11"/>
    <p:sldId id="351" r:id="rId12"/>
    <p:sldId id="352" r:id="rId13"/>
    <p:sldId id="354" r:id="rId14"/>
    <p:sldId id="343" r:id="rId15"/>
    <p:sldId id="356" r:id="rId16"/>
    <p:sldId id="374" r:id="rId17"/>
    <p:sldId id="373" r:id="rId18"/>
    <p:sldId id="375" r:id="rId19"/>
    <p:sldId id="376" r:id="rId20"/>
    <p:sldId id="377" r:id="rId21"/>
    <p:sldId id="338" r:id="rId22"/>
    <p:sldId id="339" r:id="rId23"/>
    <p:sldId id="341" r:id="rId24"/>
    <p:sldId id="357" r:id="rId25"/>
    <p:sldId id="378" r:id="rId26"/>
    <p:sldId id="379" r:id="rId27"/>
    <p:sldId id="367" r:id="rId28"/>
    <p:sldId id="380" r:id="rId29"/>
  </p:sldIdLst>
  <p:sldSz cx="9144000" cy="6858000" type="screen4x3"/>
  <p:notesSz cx="6921500" cy="10083800"/>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0C0"/>
    <a:srgbClr val="8ADADC"/>
    <a:srgbClr val="5840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946" y="206"/>
      </p:cViewPr>
      <p:guideLst>
        <p:guide orient="horz" pos="2160"/>
        <p:guide pos="288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_rels/viewProps.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slide" Target="slides/slide2.xml"/><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bwMode="auto">
          <a:xfrm>
            <a:off x="0" y="0"/>
            <a:ext cx="3000375"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60" tIns="46480" rIns="92960" bIns="46480" numCol="1" anchor="t" anchorCtr="0" compatLnSpc="1">
            <a:prstTxWarp prst="textNoShape">
              <a:avLst/>
            </a:prstTxWarp>
          </a:bodyPr>
          <a:lstStyle>
            <a:lvl1pPr defTabSz="930275">
              <a:defRPr sz="1200"/>
            </a:lvl1pPr>
          </a:lstStyle>
          <a:p>
            <a:endParaRPr lang="fr-FR"/>
          </a:p>
        </p:txBody>
      </p:sp>
      <p:sp>
        <p:nvSpPr>
          <p:cNvPr id="76803" name="Rectangle 3"/>
          <p:cNvSpPr>
            <a:spLocks noGrp="1" noChangeArrowheads="1"/>
          </p:cNvSpPr>
          <p:nvPr>
            <p:ph type="dt" sz="quarter" idx="1"/>
          </p:nvPr>
        </p:nvSpPr>
        <p:spPr bwMode="auto">
          <a:xfrm>
            <a:off x="3921125" y="0"/>
            <a:ext cx="3000375"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60" tIns="46480" rIns="92960" bIns="46480" numCol="1" anchor="t" anchorCtr="0" compatLnSpc="1">
            <a:prstTxWarp prst="textNoShape">
              <a:avLst/>
            </a:prstTxWarp>
          </a:bodyPr>
          <a:lstStyle>
            <a:lvl1pPr algn="r" defTabSz="930275">
              <a:defRPr sz="1200"/>
            </a:lvl1pPr>
          </a:lstStyle>
          <a:p>
            <a:endParaRPr lang="fr-FR"/>
          </a:p>
        </p:txBody>
      </p:sp>
      <p:sp>
        <p:nvSpPr>
          <p:cNvPr id="76804" name="Rectangle 4"/>
          <p:cNvSpPr>
            <a:spLocks noGrp="1" noChangeArrowheads="1"/>
          </p:cNvSpPr>
          <p:nvPr>
            <p:ph type="ftr" sz="quarter" idx="2"/>
          </p:nvPr>
        </p:nvSpPr>
        <p:spPr bwMode="auto">
          <a:xfrm>
            <a:off x="0" y="9580563"/>
            <a:ext cx="3000375"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60" tIns="46480" rIns="92960" bIns="46480" numCol="1" anchor="b" anchorCtr="0" compatLnSpc="1">
            <a:prstTxWarp prst="textNoShape">
              <a:avLst/>
            </a:prstTxWarp>
          </a:bodyPr>
          <a:lstStyle>
            <a:lvl1pPr defTabSz="930275">
              <a:defRPr sz="1200"/>
            </a:lvl1pPr>
          </a:lstStyle>
          <a:p>
            <a:endParaRPr lang="fr-FR"/>
          </a:p>
        </p:txBody>
      </p:sp>
      <p:sp>
        <p:nvSpPr>
          <p:cNvPr id="76805" name="Rectangle 5"/>
          <p:cNvSpPr>
            <a:spLocks noGrp="1" noChangeArrowheads="1"/>
          </p:cNvSpPr>
          <p:nvPr>
            <p:ph type="sldNum" sz="quarter" idx="3"/>
          </p:nvPr>
        </p:nvSpPr>
        <p:spPr bwMode="auto">
          <a:xfrm>
            <a:off x="3921125" y="9580563"/>
            <a:ext cx="3000375"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60" tIns="46480" rIns="92960" bIns="46480" numCol="1" anchor="b" anchorCtr="0" compatLnSpc="1">
            <a:prstTxWarp prst="textNoShape">
              <a:avLst/>
            </a:prstTxWarp>
          </a:bodyPr>
          <a:lstStyle>
            <a:lvl1pPr algn="r" defTabSz="930275">
              <a:defRPr sz="1200"/>
            </a:lvl1pPr>
          </a:lstStyle>
          <a:p>
            <a:fld id="{5F9160BB-40C1-4F81-A45F-285DB5CF7811}" type="slidenum">
              <a:rPr lang="fr-FR"/>
              <a:pPr/>
              <a:t>‹Nr.›</a:t>
            </a:fld>
            <a:endParaRPr lang="fr-FR"/>
          </a:p>
        </p:txBody>
      </p:sp>
    </p:spTree>
    <p:extLst>
      <p:ext uri="{BB962C8B-B14F-4D97-AF65-F5344CB8AC3E}">
        <p14:creationId xmlns:p14="http://schemas.microsoft.com/office/powerpoint/2010/main" val="27782172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00375"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60" tIns="46480" rIns="92960" bIns="46480" numCol="1" anchor="t" anchorCtr="0" compatLnSpc="1">
            <a:prstTxWarp prst="textNoShape">
              <a:avLst/>
            </a:prstTxWarp>
          </a:bodyPr>
          <a:lstStyle>
            <a:lvl1pPr defTabSz="930275">
              <a:defRPr sz="1200"/>
            </a:lvl1pPr>
          </a:lstStyle>
          <a:p>
            <a:endParaRPr lang="fr-FR"/>
          </a:p>
        </p:txBody>
      </p:sp>
      <p:sp>
        <p:nvSpPr>
          <p:cNvPr id="5123" name="Rectangle 3"/>
          <p:cNvSpPr>
            <a:spLocks noGrp="1" noChangeArrowheads="1"/>
          </p:cNvSpPr>
          <p:nvPr>
            <p:ph type="dt" idx="1"/>
          </p:nvPr>
        </p:nvSpPr>
        <p:spPr bwMode="auto">
          <a:xfrm>
            <a:off x="3919538" y="0"/>
            <a:ext cx="3000375"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60" tIns="46480" rIns="92960" bIns="46480" numCol="1" anchor="t" anchorCtr="0" compatLnSpc="1">
            <a:prstTxWarp prst="textNoShape">
              <a:avLst/>
            </a:prstTxWarp>
          </a:bodyPr>
          <a:lstStyle>
            <a:lvl1pPr algn="r" defTabSz="930275">
              <a:defRPr sz="1200"/>
            </a:lvl1pPr>
          </a:lstStyle>
          <a:p>
            <a:endParaRPr lang="fr-FR"/>
          </a:p>
        </p:txBody>
      </p:sp>
      <p:sp>
        <p:nvSpPr>
          <p:cNvPr id="5124" name="Rectangle 4"/>
          <p:cNvSpPr>
            <a:spLocks noRot="1" noChangeArrowheads="1" noTextEdit="1"/>
          </p:cNvSpPr>
          <p:nvPr>
            <p:ph type="sldImg" idx="2"/>
          </p:nvPr>
        </p:nvSpPr>
        <p:spPr bwMode="auto">
          <a:xfrm>
            <a:off x="939800" y="757238"/>
            <a:ext cx="5040313" cy="377983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92150" y="4789488"/>
            <a:ext cx="5537200" cy="453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60" tIns="46480" rIns="92960" bIns="4648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5126" name="Rectangle 6"/>
          <p:cNvSpPr>
            <a:spLocks noGrp="1" noChangeArrowheads="1"/>
          </p:cNvSpPr>
          <p:nvPr>
            <p:ph type="ftr" sz="quarter" idx="4"/>
          </p:nvPr>
        </p:nvSpPr>
        <p:spPr bwMode="auto">
          <a:xfrm>
            <a:off x="0" y="9578975"/>
            <a:ext cx="3000375"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60" tIns="46480" rIns="92960" bIns="46480" numCol="1" anchor="b" anchorCtr="0" compatLnSpc="1">
            <a:prstTxWarp prst="textNoShape">
              <a:avLst/>
            </a:prstTxWarp>
          </a:bodyPr>
          <a:lstStyle>
            <a:lvl1pPr defTabSz="930275">
              <a:defRPr sz="1200"/>
            </a:lvl1pPr>
          </a:lstStyle>
          <a:p>
            <a:endParaRPr lang="fr-FR"/>
          </a:p>
        </p:txBody>
      </p:sp>
      <p:sp>
        <p:nvSpPr>
          <p:cNvPr id="5127" name="Rectangle 7"/>
          <p:cNvSpPr>
            <a:spLocks noGrp="1" noChangeArrowheads="1"/>
          </p:cNvSpPr>
          <p:nvPr>
            <p:ph type="sldNum" sz="quarter" idx="5"/>
          </p:nvPr>
        </p:nvSpPr>
        <p:spPr bwMode="auto">
          <a:xfrm>
            <a:off x="3919538" y="9578975"/>
            <a:ext cx="3000375"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60" tIns="46480" rIns="92960" bIns="46480" numCol="1" anchor="b" anchorCtr="0" compatLnSpc="1">
            <a:prstTxWarp prst="textNoShape">
              <a:avLst/>
            </a:prstTxWarp>
          </a:bodyPr>
          <a:lstStyle>
            <a:lvl1pPr algn="r" defTabSz="930275">
              <a:defRPr sz="1200"/>
            </a:lvl1pPr>
          </a:lstStyle>
          <a:p>
            <a:fld id="{B1FBCBC8-4EB5-4F3A-8F5A-E907CF128765}" type="slidenum">
              <a:rPr lang="fr-FR"/>
              <a:pPr/>
              <a:t>‹Nr.›</a:t>
            </a:fld>
            <a:endParaRPr lang="fr-FR"/>
          </a:p>
        </p:txBody>
      </p:sp>
    </p:spTree>
    <p:extLst>
      <p:ext uri="{BB962C8B-B14F-4D97-AF65-F5344CB8AC3E}">
        <p14:creationId xmlns:p14="http://schemas.microsoft.com/office/powerpoint/2010/main" val="306257721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solidFill>
          <a:schemeClr val="hlink"/>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subTitle" idx="1"/>
          </p:nvPr>
        </p:nvSpPr>
        <p:spPr>
          <a:xfrm>
            <a:off x="2143125" y="3608388"/>
            <a:ext cx="6350000" cy="541337"/>
          </a:xfrm>
        </p:spPr>
        <p:txBody>
          <a:bodyPr/>
          <a:lstStyle>
            <a:lvl1pPr marL="0" indent="0">
              <a:lnSpc>
                <a:spcPct val="80000"/>
              </a:lnSpc>
              <a:spcBef>
                <a:spcPct val="70000"/>
              </a:spcBef>
              <a:buFontTx/>
              <a:buNone/>
              <a:defRPr sz="3000">
                <a:solidFill>
                  <a:schemeClr val="bg1"/>
                </a:solidFill>
              </a:defRPr>
            </a:lvl1pPr>
          </a:lstStyle>
          <a:p>
            <a:pPr lvl="0"/>
            <a:r>
              <a:rPr lang="fr-FR" noProof="0" smtClean="0"/>
              <a:t>Cliquez pour modifier le style des sous-titres du masque</a:t>
            </a:r>
          </a:p>
        </p:txBody>
      </p:sp>
      <p:grpSp>
        <p:nvGrpSpPr>
          <p:cNvPr id="8195" name="Group 3"/>
          <p:cNvGrpSpPr>
            <a:grpSpLocks/>
          </p:cNvGrpSpPr>
          <p:nvPr/>
        </p:nvGrpSpPr>
        <p:grpSpPr bwMode="auto">
          <a:xfrm>
            <a:off x="0" y="0"/>
            <a:ext cx="1609725" cy="6858000"/>
            <a:chOff x="0" y="0"/>
            <a:chExt cx="1442" cy="6149"/>
          </a:xfrm>
        </p:grpSpPr>
        <p:sp>
          <p:nvSpPr>
            <p:cNvPr id="8196" name="Freeform 4"/>
            <p:cNvSpPr>
              <a:spLocks/>
            </p:cNvSpPr>
            <p:nvPr userDrawn="1"/>
          </p:nvSpPr>
          <p:spPr bwMode="auto">
            <a:xfrm>
              <a:off x="0" y="0"/>
              <a:ext cx="1442" cy="6149"/>
            </a:xfrm>
            <a:custGeom>
              <a:avLst/>
              <a:gdLst>
                <a:gd name="T0" fmla="*/ 242 w 1442"/>
                <a:gd name="T1" fmla="*/ 480 h 6149"/>
                <a:gd name="T2" fmla="*/ 242 w 1442"/>
                <a:gd name="T3" fmla="*/ 0 h 6149"/>
                <a:gd name="T4" fmla="*/ 2 w 1442"/>
                <a:gd name="T5" fmla="*/ 0 h 6149"/>
                <a:gd name="T6" fmla="*/ 2 w 1442"/>
                <a:gd name="T7" fmla="*/ 721 h 6149"/>
                <a:gd name="T8" fmla="*/ 1202 w 1442"/>
                <a:gd name="T9" fmla="*/ 721 h 6149"/>
                <a:gd name="T10" fmla="*/ 1202 w 1442"/>
                <a:gd name="T11" fmla="*/ 1681 h 6149"/>
                <a:gd name="T12" fmla="*/ 0 w 1442"/>
                <a:gd name="T13" fmla="*/ 1681 h 6149"/>
                <a:gd name="T14" fmla="*/ 2 w 1442"/>
                <a:gd name="T15" fmla="*/ 6149 h 6149"/>
                <a:gd name="T16" fmla="*/ 242 w 1442"/>
                <a:gd name="T17" fmla="*/ 6149 h 6149"/>
                <a:gd name="T18" fmla="*/ 242 w 1442"/>
                <a:gd name="T19" fmla="*/ 1921 h 6149"/>
                <a:gd name="T20" fmla="*/ 1442 w 1442"/>
                <a:gd name="T21" fmla="*/ 1921 h 6149"/>
                <a:gd name="T22" fmla="*/ 1442 w 1442"/>
                <a:gd name="T23" fmla="*/ 480 h 6149"/>
                <a:gd name="T24" fmla="*/ 242 w 1442"/>
                <a:gd name="T25" fmla="*/ 480 h 6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2" h="6149">
                  <a:moveTo>
                    <a:pt x="242" y="480"/>
                  </a:moveTo>
                  <a:lnTo>
                    <a:pt x="242" y="0"/>
                  </a:lnTo>
                  <a:lnTo>
                    <a:pt x="2" y="0"/>
                  </a:lnTo>
                  <a:lnTo>
                    <a:pt x="2" y="721"/>
                  </a:lnTo>
                  <a:lnTo>
                    <a:pt x="1202" y="721"/>
                  </a:lnTo>
                  <a:lnTo>
                    <a:pt x="1202" y="1681"/>
                  </a:lnTo>
                  <a:lnTo>
                    <a:pt x="0" y="1681"/>
                  </a:lnTo>
                  <a:lnTo>
                    <a:pt x="2" y="6149"/>
                  </a:lnTo>
                  <a:lnTo>
                    <a:pt x="242" y="6149"/>
                  </a:lnTo>
                  <a:lnTo>
                    <a:pt x="242" y="1921"/>
                  </a:lnTo>
                  <a:lnTo>
                    <a:pt x="1442" y="1921"/>
                  </a:lnTo>
                  <a:lnTo>
                    <a:pt x="1442" y="480"/>
                  </a:lnTo>
                  <a:lnTo>
                    <a:pt x="242" y="480"/>
                  </a:lnTo>
                  <a:close/>
                </a:path>
              </a:pathLst>
            </a:custGeom>
            <a:solidFill>
              <a:srgbClr val="E63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197" name="Rectangle 5"/>
            <p:cNvSpPr>
              <a:spLocks noChangeArrowheads="1"/>
            </p:cNvSpPr>
            <p:nvPr userDrawn="1"/>
          </p:nvSpPr>
          <p:spPr bwMode="auto">
            <a:xfrm>
              <a:off x="2" y="721"/>
              <a:ext cx="1200" cy="9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grpSp>
      <p:pic>
        <p:nvPicPr>
          <p:cNvPr id="8198" name="Picture 6" descr="Logo0"/>
          <p:cNvPicPr>
            <a:picLocks noChangeAspect="1" noChangeArrowheads="1"/>
          </p:cNvPicPr>
          <p:nvPr/>
        </p:nvPicPr>
        <p:blipFill>
          <a:blip r:embed="rId2">
            <a:extLst>
              <a:ext uri="{28A0092B-C50C-407E-A947-70E740481C1C}">
                <a14:useLocalDpi xmlns:a14="http://schemas.microsoft.com/office/drawing/2010/main" val="0"/>
              </a:ext>
            </a:extLst>
          </a:blip>
          <a:srcRect l="8667" t="14166" r="8167" b="14896"/>
          <a:stretch>
            <a:fillRect/>
          </a:stretch>
        </p:blipFill>
        <p:spPr bwMode="auto">
          <a:xfrm>
            <a:off x="0" y="838200"/>
            <a:ext cx="1112838" cy="760413"/>
          </a:xfrm>
          <a:prstGeom prst="rect">
            <a:avLst/>
          </a:prstGeom>
          <a:noFill/>
          <a:extLst>
            <a:ext uri="{909E8E84-426E-40DD-AFC4-6F175D3DCCD1}">
              <a14:hiddenFill xmlns:a14="http://schemas.microsoft.com/office/drawing/2010/main">
                <a:solidFill>
                  <a:srgbClr val="FFFFFF"/>
                </a:solidFill>
              </a14:hiddenFill>
            </a:ext>
          </a:extLst>
        </p:spPr>
      </p:pic>
      <p:sp>
        <p:nvSpPr>
          <p:cNvPr id="8199" name="Rectangle 7"/>
          <p:cNvSpPr>
            <a:spLocks noGrp="1" noChangeArrowheads="1"/>
          </p:cNvSpPr>
          <p:nvPr>
            <p:ph type="ctrTitle" sz="quarter"/>
          </p:nvPr>
        </p:nvSpPr>
        <p:spPr>
          <a:xfrm>
            <a:off x="2143125" y="2568575"/>
            <a:ext cx="6343650" cy="788988"/>
          </a:xfrm>
        </p:spPr>
        <p:txBody>
          <a:bodyPr lIns="0" tIns="0" rIns="0" bIns="0"/>
          <a:lstStyle>
            <a:lvl1pPr>
              <a:lnSpc>
                <a:spcPct val="80000"/>
              </a:lnSpc>
              <a:defRPr sz="4000">
                <a:solidFill>
                  <a:schemeClr val="bg1"/>
                </a:solidFill>
              </a:defRPr>
            </a:lvl1pPr>
          </a:lstStyle>
          <a:p>
            <a:pPr lvl="0"/>
            <a:r>
              <a:rPr lang="fr-FR" noProof="0" smtClean="0"/>
              <a:t>Cliquez pour modifier le style du titre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903681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4268788" y="819150"/>
            <a:ext cx="1163637" cy="570547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773113" y="819150"/>
            <a:ext cx="3343275" cy="570547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534059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64541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Tree>
    <p:extLst>
      <p:ext uri="{BB962C8B-B14F-4D97-AF65-F5344CB8AC3E}">
        <p14:creationId xmlns:p14="http://schemas.microsoft.com/office/powerpoint/2010/main" val="3184693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774700" y="1858963"/>
            <a:ext cx="2252663" cy="4665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3179763" y="1858963"/>
            <a:ext cx="2252662" cy="4665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978743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503158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2933092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8230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731286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4009377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ChangeArrowheads="1"/>
          </p:cNvSpPr>
          <p:nvPr/>
        </p:nvSpPr>
        <p:spPr bwMode="auto">
          <a:xfrm>
            <a:off x="1524000" y="6596063"/>
            <a:ext cx="6858000" cy="268287"/>
          </a:xfrm>
          <a:prstGeom prst="rect">
            <a:avLst/>
          </a:prstGeom>
          <a:solidFill>
            <a:srgbClr val="E6302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de-DE"/>
          </a:p>
        </p:txBody>
      </p:sp>
      <p:sp>
        <p:nvSpPr>
          <p:cNvPr id="7171" name="Rectangle 3"/>
          <p:cNvSpPr>
            <a:spLocks noGrp="1" noChangeArrowheads="1"/>
          </p:cNvSpPr>
          <p:nvPr>
            <p:ph type="body" idx="1"/>
          </p:nvPr>
        </p:nvSpPr>
        <p:spPr bwMode="auto">
          <a:xfrm>
            <a:off x="774700" y="1858963"/>
            <a:ext cx="4657725" cy="4665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7173" name="Rectangle 5"/>
          <p:cNvSpPr>
            <a:spLocks noChangeArrowheads="1"/>
          </p:cNvSpPr>
          <p:nvPr/>
        </p:nvSpPr>
        <p:spPr bwMode="auto">
          <a:xfrm>
            <a:off x="8374063" y="6596063"/>
            <a:ext cx="769937" cy="268287"/>
          </a:xfrm>
          <a:prstGeom prst="rect">
            <a:avLst/>
          </a:prstGeom>
          <a:solidFill>
            <a:srgbClr val="E6302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de-DE"/>
          </a:p>
        </p:txBody>
      </p:sp>
      <p:sp>
        <p:nvSpPr>
          <p:cNvPr id="7176" name="Rectangle 8"/>
          <p:cNvSpPr>
            <a:spLocks noGrp="1" noChangeArrowheads="1"/>
          </p:cNvSpPr>
          <p:nvPr>
            <p:ph type="title"/>
          </p:nvPr>
        </p:nvSpPr>
        <p:spPr bwMode="auto">
          <a:xfrm>
            <a:off x="773113" y="819150"/>
            <a:ext cx="4657725" cy="55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smtClean="0"/>
              <a:t>Style de titre</a:t>
            </a:r>
          </a:p>
        </p:txBody>
      </p:sp>
      <p:sp>
        <p:nvSpPr>
          <p:cNvPr id="7181" name="Rectangle 13"/>
          <p:cNvSpPr>
            <a:spLocks noChangeArrowheads="1"/>
          </p:cNvSpPr>
          <p:nvPr userDrawn="1"/>
        </p:nvSpPr>
        <p:spPr bwMode="auto">
          <a:xfrm>
            <a:off x="0" y="0"/>
            <a:ext cx="381000" cy="6858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pic>
        <p:nvPicPr>
          <p:cNvPr id="7182" name="Picture 14" descr="Logo0"/>
          <p:cNvPicPr>
            <a:picLocks noChangeAspect="1" noChangeArrowheads="1"/>
          </p:cNvPicPr>
          <p:nvPr userDrawn="1"/>
        </p:nvPicPr>
        <p:blipFill>
          <a:blip r:embed="rId13">
            <a:extLst>
              <a:ext uri="{28A0092B-C50C-407E-A947-70E740481C1C}">
                <a14:useLocalDpi xmlns:a14="http://schemas.microsoft.com/office/drawing/2010/main" val="0"/>
              </a:ext>
            </a:extLst>
          </a:blip>
          <a:srcRect l="8667" t="14166" r="8167" b="14896"/>
          <a:stretch>
            <a:fillRect/>
          </a:stretch>
        </p:blipFill>
        <p:spPr bwMode="auto">
          <a:xfrm>
            <a:off x="0" y="838200"/>
            <a:ext cx="1112838" cy="760413"/>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defTabSz="957263" rtl="0" fontAlgn="base">
        <a:lnSpc>
          <a:spcPct val="75000"/>
        </a:lnSpc>
        <a:spcBef>
          <a:spcPct val="0"/>
        </a:spcBef>
        <a:spcAft>
          <a:spcPct val="0"/>
        </a:spcAft>
        <a:defRPr sz="3500">
          <a:solidFill>
            <a:schemeClr val="tx2"/>
          </a:solidFill>
          <a:latin typeface="+mj-lt"/>
          <a:ea typeface="+mj-ea"/>
          <a:cs typeface="+mj-cs"/>
        </a:defRPr>
      </a:lvl1pPr>
      <a:lvl2pPr algn="l" defTabSz="957263" rtl="0" fontAlgn="base">
        <a:lnSpc>
          <a:spcPct val="75000"/>
        </a:lnSpc>
        <a:spcBef>
          <a:spcPct val="0"/>
        </a:spcBef>
        <a:spcAft>
          <a:spcPct val="0"/>
        </a:spcAft>
        <a:defRPr sz="3500">
          <a:solidFill>
            <a:schemeClr val="tx2"/>
          </a:solidFill>
          <a:latin typeface="Trebuchet MS" pitchFamily="34" charset="0"/>
        </a:defRPr>
      </a:lvl2pPr>
      <a:lvl3pPr algn="l" defTabSz="957263" rtl="0" fontAlgn="base">
        <a:lnSpc>
          <a:spcPct val="75000"/>
        </a:lnSpc>
        <a:spcBef>
          <a:spcPct val="0"/>
        </a:spcBef>
        <a:spcAft>
          <a:spcPct val="0"/>
        </a:spcAft>
        <a:defRPr sz="3500">
          <a:solidFill>
            <a:schemeClr val="tx2"/>
          </a:solidFill>
          <a:latin typeface="Trebuchet MS" pitchFamily="34" charset="0"/>
        </a:defRPr>
      </a:lvl3pPr>
      <a:lvl4pPr algn="l" defTabSz="957263" rtl="0" fontAlgn="base">
        <a:lnSpc>
          <a:spcPct val="75000"/>
        </a:lnSpc>
        <a:spcBef>
          <a:spcPct val="0"/>
        </a:spcBef>
        <a:spcAft>
          <a:spcPct val="0"/>
        </a:spcAft>
        <a:defRPr sz="3500">
          <a:solidFill>
            <a:schemeClr val="tx2"/>
          </a:solidFill>
          <a:latin typeface="Trebuchet MS" pitchFamily="34" charset="0"/>
        </a:defRPr>
      </a:lvl4pPr>
      <a:lvl5pPr algn="l" defTabSz="957263" rtl="0" fontAlgn="base">
        <a:lnSpc>
          <a:spcPct val="75000"/>
        </a:lnSpc>
        <a:spcBef>
          <a:spcPct val="0"/>
        </a:spcBef>
        <a:spcAft>
          <a:spcPct val="0"/>
        </a:spcAft>
        <a:defRPr sz="3500">
          <a:solidFill>
            <a:schemeClr val="tx2"/>
          </a:solidFill>
          <a:latin typeface="Trebuchet MS" pitchFamily="34" charset="0"/>
        </a:defRPr>
      </a:lvl5pPr>
      <a:lvl6pPr marL="457200" algn="l" defTabSz="957263" rtl="0" fontAlgn="base">
        <a:lnSpc>
          <a:spcPct val="75000"/>
        </a:lnSpc>
        <a:spcBef>
          <a:spcPct val="0"/>
        </a:spcBef>
        <a:spcAft>
          <a:spcPct val="0"/>
        </a:spcAft>
        <a:defRPr sz="3500">
          <a:solidFill>
            <a:schemeClr val="tx2"/>
          </a:solidFill>
          <a:latin typeface="Trebuchet MS" pitchFamily="34" charset="0"/>
        </a:defRPr>
      </a:lvl6pPr>
      <a:lvl7pPr marL="914400" algn="l" defTabSz="957263" rtl="0" fontAlgn="base">
        <a:lnSpc>
          <a:spcPct val="75000"/>
        </a:lnSpc>
        <a:spcBef>
          <a:spcPct val="0"/>
        </a:spcBef>
        <a:spcAft>
          <a:spcPct val="0"/>
        </a:spcAft>
        <a:defRPr sz="3500">
          <a:solidFill>
            <a:schemeClr val="tx2"/>
          </a:solidFill>
          <a:latin typeface="Trebuchet MS" pitchFamily="34" charset="0"/>
        </a:defRPr>
      </a:lvl7pPr>
      <a:lvl8pPr marL="1371600" algn="l" defTabSz="957263" rtl="0" fontAlgn="base">
        <a:lnSpc>
          <a:spcPct val="75000"/>
        </a:lnSpc>
        <a:spcBef>
          <a:spcPct val="0"/>
        </a:spcBef>
        <a:spcAft>
          <a:spcPct val="0"/>
        </a:spcAft>
        <a:defRPr sz="3500">
          <a:solidFill>
            <a:schemeClr val="tx2"/>
          </a:solidFill>
          <a:latin typeface="Trebuchet MS" pitchFamily="34" charset="0"/>
        </a:defRPr>
      </a:lvl8pPr>
      <a:lvl9pPr marL="1828800" algn="l" defTabSz="957263" rtl="0" fontAlgn="base">
        <a:lnSpc>
          <a:spcPct val="75000"/>
        </a:lnSpc>
        <a:spcBef>
          <a:spcPct val="0"/>
        </a:spcBef>
        <a:spcAft>
          <a:spcPct val="0"/>
        </a:spcAft>
        <a:defRPr sz="3500">
          <a:solidFill>
            <a:schemeClr val="tx2"/>
          </a:solidFill>
          <a:latin typeface="Trebuchet MS" pitchFamily="34" charset="0"/>
        </a:defRPr>
      </a:lvl9pPr>
    </p:titleStyle>
    <p:bodyStyle>
      <a:lvl1pPr marL="363538" indent="-363538" algn="l" defTabSz="957263" rtl="0" fontAlgn="base">
        <a:lnSpc>
          <a:spcPct val="85000"/>
        </a:lnSpc>
        <a:spcBef>
          <a:spcPct val="80000"/>
        </a:spcBef>
        <a:spcAft>
          <a:spcPct val="0"/>
        </a:spcAft>
        <a:buAutoNum type="arabicPeriod"/>
        <a:defRPr sz="2800" b="1">
          <a:solidFill>
            <a:schemeClr val="accent2"/>
          </a:solidFill>
          <a:latin typeface="+mn-lt"/>
          <a:ea typeface="+mn-ea"/>
          <a:cs typeface="+mn-cs"/>
        </a:defRPr>
      </a:lvl1pPr>
      <a:lvl2pPr marL="812800" indent="-269875" algn="l" defTabSz="957263" rtl="0" fontAlgn="base">
        <a:lnSpc>
          <a:spcPct val="85000"/>
        </a:lnSpc>
        <a:spcBef>
          <a:spcPct val="20000"/>
        </a:spcBef>
        <a:spcAft>
          <a:spcPct val="0"/>
        </a:spcAft>
        <a:buAutoNum type="alphaLcPeriod"/>
        <a:defRPr sz="2400">
          <a:solidFill>
            <a:schemeClr val="tx1"/>
          </a:solidFill>
          <a:latin typeface="+mn-lt"/>
        </a:defRPr>
      </a:lvl2pPr>
      <a:lvl3pPr marL="1168400" indent="-176213" algn="l" defTabSz="957263" rtl="0" fontAlgn="base">
        <a:lnSpc>
          <a:spcPct val="85000"/>
        </a:lnSpc>
        <a:spcBef>
          <a:spcPct val="20000"/>
        </a:spcBef>
        <a:spcAft>
          <a:spcPct val="0"/>
        </a:spcAft>
        <a:buFont typeface="Trebuchet MS" pitchFamily="34" charset="0"/>
        <a:buChar char="-"/>
        <a:defRPr sz="2400">
          <a:solidFill>
            <a:schemeClr val="tx1"/>
          </a:solidFill>
          <a:latin typeface="+mn-lt"/>
        </a:defRPr>
      </a:lvl3pPr>
      <a:lvl4pPr marL="1533525" indent="-185738" algn="l" defTabSz="957263" rtl="0" fontAlgn="base">
        <a:lnSpc>
          <a:spcPct val="85000"/>
        </a:lnSpc>
        <a:spcBef>
          <a:spcPct val="20000"/>
        </a:spcBef>
        <a:spcAft>
          <a:spcPct val="0"/>
        </a:spcAft>
        <a:buClr>
          <a:schemeClr val="accent1"/>
        </a:buClr>
        <a:buFont typeface="Wingdings" pitchFamily="2" charset="2"/>
        <a:buChar char="§"/>
        <a:defRPr>
          <a:solidFill>
            <a:schemeClr val="tx1"/>
          </a:solidFill>
          <a:latin typeface="+mn-lt"/>
        </a:defRPr>
      </a:lvl4pPr>
      <a:lvl5pPr marL="1978025" indent="-265113" algn="l" defTabSz="957263" rtl="0" fontAlgn="base">
        <a:lnSpc>
          <a:spcPct val="85000"/>
        </a:lnSpc>
        <a:spcBef>
          <a:spcPct val="20000"/>
        </a:spcBef>
        <a:spcAft>
          <a:spcPct val="0"/>
        </a:spcAft>
        <a:buFont typeface="Trebuchet MS" pitchFamily="34" charset="0"/>
        <a:buChar char="-"/>
        <a:defRPr>
          <a:solidFill>
            <a:schemeClr val="tx1"/>
          </a:solidFill>
          <a:latin typeface="+mn-lt"/>
        </a:defRPr>
      </a:lvl5pPr>
      <a:lvl6pPr marL="2435225" indent="-265113" algn="l" defTabSz="957263" rtl="0" fontAlgn="base">
        <a:lnSpc>
          <a:spcPct val="85000"/>
        </a:lnSpc>
        <a:spcBef>
          <a:spcPct val="20000"/>
        </a:spcBef>
        <a:spcAft>
          <a:spcPct val="0"/>
        </a:spcAft>
        <a:buFont typeface="Trebuchet MS" pitchFamily="34" charset="0"/>
        <a:buChar char="-"/>
        <a:defRPr>
          <a:solidFill>
            <a:schemeClr val="tx1"/>
          </a:solidFill>
          <a:latin typeface="+mn-lt"/>
        </a:defRPr>
      </a:lvl6pPr>
      <a:lvl7pPr marL="2892425" indent="-265113" algn="l" defTabSz="957263" rtl="0" fontAlgn="base">
        <a:lnSpc>
          <a:spcPct val="85000"/>
        </a:lnSpc>
        <a:spcBef>
          <a:spcPct val="20000"/>
        </a:spcBef>
        <a:spcAft>
          <a:spcPct val="0"/>
        </a:spcAft>
        <a:buFont typeface="Trebuchet MS" pitchFamily="34" charset="0"/>
        <a:buChar char="-"/>
        <a:defRPr>
          <a:solidFill>
            <a:schemeClr val="tx1"/>
          </a:solidFill>
          <a:latin typeface="+mn-lt"/>
        </a:defRPr>
      </a:lvl7pPr>
      <a:lvl8pPr marL="3349625" indent="-265113" algn="l" defTabSz="957263" rtl="0" fontAlgn="base">
        <a:lnSpc>
          <a:spcPct val="85000"/>
        </a:lnSpc>
        <a:spcBef>
          <a:spcPct val="20000"/>
        </a:spcBef>
        <a:spcAft>
          <a:spcPct val="0"/>
        </a:spcAft>
        <a:buFont typeface="Trebuchet MS" pitchFamily="34" charset="0"/>
        <a:buChar char="-"/>
        <a:defRPr>
          <a:solidFill>
            <a:schemeClr val="tx1"/>
          </a:solidFill>
          <a:latin typeface="+mn-lt"/>
        </a:defRPr>
      </a:lvl8pPr>
      <a:lvl9pPr marL="3806825" indent="-265113" algn="l" defTabSz="957263" rtl="0" fontAlgn="base">
        <a:lnSpc>
          <a:spcPct val="85000"/>
        </a:lnSpc>
        <a:spcBef>
          <a:spcPct val="20000"/>
        </a:spcBef>
        <a:spcAft>
          <a:spcPct val="0"/>
        </a:spcAft>
        <a:buFont typeface="Trebuchet MS" pitchFamily="34" charset="0"/>
        <a:buChar char="-"/>
        <a:defRPr>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w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w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w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32.w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5.wmf"/></Relationships>
</file>

<file path=ppt/slides/_rels/slide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7.wmf"/></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0.wmf"/></Relationships>
</file>

<file path=ppt/slides/_rels/slide9.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21" name="Rectangle 5"/>
          <p:cNvSpPr>
            <a:spLocks noGrp="1" noChangeArrowheads="1"/>
          </p:cNvSpPr>
          <p:nvPr>
            <p:ph type="ctrTitle"/>
          </p:nvPr>
        </p:nvSpPr>
        <p:spPr>
          <a:xfrm>
            <a:off x="304800" y="2362200"/>
            <a:ext cx="8839200" cy="990600"/>
          </a:xfrm>
          <a:ln/>
          <a:extLst>
            <a:ext uri="{91240B29-F687-4F45-9708-019B960494DF}">
              <a14:hiddenLine xmlns:a14="http://schemas.microsoft.com/office/drawing/2010/main" w="9525">
                <a:solidFill>
                  <a:srgbClr val="FF0000"/>
                </a:solidFill>
                <a:miter lim="800000"/>
                <a:headEnd/>
                <a:tailEnd/>
              </a14:hiddenLine>
            </a:ext>
          </a:extLst>
        </p:spPr>
        <p:txBody>
          <a:bodyPr/>
          <a:lstStyle/>
          <a:p>
            <a:pPr algn="ctr"/>
            <a:r>
              <a:rPr lang="fr-FR" sz="2400" b="1">
                <a:solidFill>
                  <a:schemeClr val="tx1"/>
                </a:solidFill>
                <a:latin typeface="Arial" charset="0"/>
              </a:rPr>
              <a:t>O-U-Zr phase diagram : </a:t>
            </a:r>
            <a:br>
              <a:rPr lang="fr-FR" sz="2400" b="1">
                <a:solidFill>
                  <a:schemeClr val="tx1"/>
                </a:solidFill>
                <a:latin typeface="Arial" charset="0"/>
              </a:rPr>
            </a:br>
            <a:r>
              <a:rPr lang="fr-FR" sz="2400" b="1">
                <a:solidFill>
                  <a:schemeClr val="tx1"/>
                </a:solidFill>
                <a:latin typeface="Arial" charset="0"/>
              </a:rPr>
              <a:t/>
            </a:r>
            <a:br>
              <a:rPr lang="fr-FR" sz="2400" b="1">
                <a:solidFill>
                  <a:schemeClr val="tx1"/>
                </a:solidFill>
                <a:latin typeface="Arial" charset="0"/>
              </a:rPr>
            </a:br>
            <a:r>
              <a:rPr lang="fr-FR" sz="2400" b="1">
                <a:solidFill>
                  <a:schemeClr val="tx1"/>
                </a:solidFill>
                <a:latin typeface="Arial" charset="0"/>
              </a:rPr>
              <a:t>state of the art after the CORPHAD project</a:t>
            </a:r>
            <a:endParaRPr lang="en-GB" sz="2400" b="1">
              <a:solidFill>
                <a:schemeClr val="tx1"/>
              </a:solidFill>
              <a:latin typeface="Arial" charset="0"/>
            </a:endParaRPr>
          </a:p>
        </p:txBody>
      </p:sp>
      <p:sp>
        <p:nvSpPr>
          <p:cNvPr id="9222" name="Rectangle 6"/>
          <p:cNvSpPr>
            <a:spLocks noGrp="1" noChangeArrowheads="1"/>
          </p:cNvSpPr>
          <p:nvPr>
            <p:ph type="subTitle" idx="1"/>
          </p:nvPr>
        </p:nvSpPr>
        <p:spPr>
          <a:xfrm>
            <a:off x="457200" y="3886200"/>
            <a:ext cx="8534400" cy="685800"/>
          </a:xfrm>
        </p:spPr>
        <p:txBody>
          <a:bodyPr/>
          <a:lstStyle/>
          <a:p>
            <a:pPr algn="ctr"/>
            <a:r>
              <a:rPr lang="fr-FR" sz="2000" b="0">
                <a:solidFill>
                  <a:schemeClr val="tx1"/>
                </a:solidFill>
              </a:rPr>
              <a:t>M. Barrachin</a:t>
            </a:r>
          </a:p>
          <a:p>
            <a:pPr algn="ctr"/>
            <a:endParaRPr lang="fr-FR" sz="2000" b="0">
              <a:solidFill>
                <a:schemeClr val="tx1"/>
              </a:solidFill>
            </a:endParaRPr>
          </a:p>
          <a:p>
            <a:pPr algn="ctr"/>
            <a:r>
              <a:rPr lang="fr-FR" sz="2000" b="0">
                <a:solidFill>
                  <a:schemeClr val="tx1"/>
                </a:solidFill>
              </a:rPr>
              <a:t>11th July 2008 St Petersburg, ISTC PRECOS Kick-off Meeting</a:t>
            </a:r>
          </a:p>
          <a:p>
            <a:pPr algn="ctr"/>
            <a:endParaRPr lang="fr-FR" sz="2000" b="0" i="1">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Text Box 2"/>
          <p:cNvSpPr txBox="1">
            <a:spLocks noChangeArrowheads="1"/>
          </p:cNvSpPr>
          <p:nvPr/>
        </p:nvSpPr>
        <p:spPr bwMode="auto">
          <a:xfrm>
            <a:off x="1295400" y="381000"/>
            <a:ext cx="7239000" cy="86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sz="2400"/>
              <a:t>NUCLEA actual  modelling (4)</a:t>
            </a:r>
          </a:p>
          <a:p>
            <a:pPr algn="ctr">
              <a:spcBef>
                <a:spcPct val="50000"/>
              </a:spcBef>
            </a:pPr>
            <a:r>
              <a:rPr lang="fr-FR"/>
              <a:t>Comparison with experimental liquidus for (U,Zr)O</a:t>
            </a:r>
            <a:r>
              <a:rPr lang="fr-FR" baseline="-25000"/>
              <a:t>2+x</a:t>
            </a:r>
          </a:p>
        </p:txBody>
      </p:sp>
      <p:pic>
        <p:nvPicPr>
          <p:cNvPr id="1802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981200"/>
            <a:ext cx="51054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02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2590800"/>
            <a:ext cx="3352800" cy="214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ext Box 2"/>
          <p:cNvSpPr txBox="1">
            <a:spLocks noChangeArrowheads="1"/>
          </p:cNvSpPr>
          <p:nvPr/>
        </p:nvSpPr>
        <p:spPr bwMode="auto">
          <a:xfrm>
            <a:off x="1066800" y="381000"/>
            <a:ext cx="8077200" cy="86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sz="2400"/>
              <a:t>NUCLEA actual  modelling (5)</a:t>
            </a:r>
          </a:p>
          <a:p>
            <a:pPr algn="ctr">
              <a:spcBef>
                <a:spcPct val="50000"/>
              </a:spcBef>
            </a:pPr>
            <a:r>
              <a:rPr lang="fr-FR"/>
              <a:t>Main conclusions and main uncertainties (as stated in 2003)</a:t>
            </a:r>
            <a:endParaRPr lang="fr-FR">
              <a:solidFill>
                <a:schemeClr val="accent1"/>
              </a:solidFill>
            </a:endParaRPr>
          </a:p>
        </p:txBody>
      </p:sp>
      <p:sp>
        <p:nvSpPr>
          <p:cNvPr id="157700" name="Text Box 4"/>
          <p:cNvSpPr txBox="1">
            <a:spLocks noChangeArrowheads="1"/>
          </p:cNvSpPr>
          <p:nvPr/>
        </p:nvSpPr>
        <p:spPr bwMode="auto">
          <a:xfrm>
            <a:off x="685800" y="1752600"/>
            <a:ext cx="8153400" cy="490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 typeface="Wingdings" pitchFamily="2" charset="2"/>
              <a:buChar char="§"/>
            </a:pPr>
            <a:r>
              <a:rPr lang="fr-FR">
                <a:sym typeface="Wingdings" pitchFamily="2" charset="2"/>
              </a:rPr>
              <a:t> </a:t>
            </a:r>
            <a:r>
              <a:rPr lang="en-AU">
                <a:sym typeface="Wingdings" pitchFamily="2" charset="2"/>
              </a:rPr>
              <a:t>Below 2073 K, good agreement between NUCLEA and the available experimental data </a:t>
            </a:r>
          </a:p>
          <a:p>
            <a:pPr>
              <a:spcBef>
                <a:spcPct val="50000"/>
              </a:spcBef>
              <a:buFont typeface="Wingdings" pitchFamily="2" charset="2"/>
              <a:buChar char="§"/>
            </a:pPr>
            <a:endParaRPr lang="en-AU">
              <a:sym typeface="Wingdings" pitchFamily="2" charset="2"/>
            </a:endParaRPr>
          </a:p>
          <a:p>
            <a:pPr>
              <a:spcBef>
                <a:spcPct val="50000"/>
              </a:spcBef>
              <a:buFont typeface="Wingdings" pitchFamily="2" charset="2"/>
              <a:buChar char="§"/>
            </a:pPr>
            <a:r>
              <a:rPr lang="en-AU">
                <a:sym typeface="Wingdings" pitchFamily="2" charset="2"/>
              </a:rPr>
              <a:t> At T &gt; 2073 K and high zirconium content, it seems that the extent of the miscibility gap is limited by the UO</a:t>
            </a:r>
            <a:r>
              <a:rPr lang="en-AU" baseline="-25000">
                <a:sym typeface="Wingdings" pitchFamily="2" charset="2"/>
              </a:rPr>
              <a:t>2</a:t>
            </a:r>
            <a:r>
              <a:rPr lang="en-AU">
                <a:sym typeface="Wingdings" pitchFamily="2" charset="2"/>
              </a:rPr>
              <a:t>-Zr</a:t>
            </a:r>
            <a:r>
              <a:rPr lang="en-AU" baseline="-25000">
                <a:sym typeface="Wingdings" pitchFamily="2" charset="2"/>
              </a:rPr>
              <a:t>0.7</a:t>
            </a:r>
            <a:r>
              <a:rPr lang="en-AU">
                <a:sym typeface="Wingdings" pitchFamily="2" charset="2"/>
              </a:rPr>
              <a:t>O</a:t>
            </a:r>
            <a:r>
              <a:rPr lang="en-AU" baseline="-25000">
                <a:sym typeface="Wingdings" pitchFamily="2" charset="2"/>
              </a:rPr>
              <a:t>0.3</a:t>
            </a:r>
            <a:r>
              <a:rPr lang="en-AU">
                <a:sym typeface="Wingdings" pitchFamily="2" charset="2"/>
              </a:rPr>
              <a:t> line </a:t>
            </a:r>
            <a:r>
              <a:rPr lang="en-AU">
                <a:solidFill>
                  <a:schemeClr val="accent1"/>
                </a:solidFill>
                <a:sym typeface="Wingdings" pitchFamily="2" charset="2"/>
              </a:rPr>
              <a:t>(to be confirmed in CORPHAD)</a:t>
            </a:r>
            <a:endParaRPr lang="en-AU" baseline="-25000">
              <a:solidFill>
                <a:schemeClr val="accent1"/>
              </a:solidFill>
              <a:sym typeface="Wingdings" pitchFamily="2" charset="2"/>
            </a:endParaRPr>
          </a:p>
          <a:p>
            <a:pPr>
              <a:spcBef>
                <a:spcPct val="50000"/>
              </a:spcBef>
              <a:buFont typeface="Wingdings" pitchFamily="2" charset="2"/>
              <a:buNone/>
            </a:pPr>
            <a:endParaRPr lang="en-AU">
              <a:solidFill>
                <a:schemeClr val="accent1"/>
              </a:solidFill>
              <a:sym typeface="Wingdings" pitchFamily="2" charset="2"/>
            </a:endParaRPr>
          </a:p>
          <a:p>
            <a:pPr>
              <a:spcBef>
                <a:spcPct val="50000"/>
              </a:spcBef>
              <a:buFont typeface="Wingdings" pitchFamily="2" charset="2"/>
              <a:buNone/>
            </a:pPr>
            <a:endParaRPr lang="en-AU">
              <a:cs typeface="Times New Roman" pitchFamily="18" charset="0"/>
            </a:endParaRPr>
          </a:p>
          <a:p>
            <a:pPr lvl="1">
              <a:spcBef>
                <a:spcPct val="50000"/>
              </a:spcBef>
            </a:pPr>
            <a:r>
              <a:rPr lang="en-AU">
                <a:cs typeface="Times New Roman" pitchFamily="18" charset="0"/>
              </a:rPr>
              <a:t> </a:t>
            </a:r>
          </a:p>
          <a:p>
            <a:pPr>
              <a:spcBef>
                <a:spcPct val="50000"/>
              </a:spcBef>
              <a:buFont typeface="Wingdings" pitchFamily="2" charset="2"/>
              <a:buNone/>
            </a:pPr>
            <a:endParaRPr lang="en-AU">
              <a:cs typeface="Times New Roman" pitchFamily="18" charset="0"/>
            </a:endParaRPr>
          </a:p>
          <a:p>
            <a:pPr>
              <a:spcBef>
                <a:spcPct val="50000"/>
              </a:spcBef>
            </a:pPr>
            <a:endParaRPr lang="en-ZA">
              <a:cs typeface="Times New Roman" pitchFamily="18" charset="0"/>
            </a:endParaRPr>
          </a:p>
          <a:p>
            <a:pPr>
              <a:spcBef>
                <a:spcPct val="50000"/>
              </a:spcBef>
              <a:buFont typeface="Wingdings" pitchFamily="2" charset="2"/>
              <a:buNone/>
            </a:pPr>
            <a:endParaRPr lang="en-ZA">
              <a:cs typeface="Times New Roman" pitchFamily="18" charset="0"/>
            </a:endParaRPr>
          </a:p>
          <a:p>
            <a:pPr>
              <a:spcBef>
                <a:spcPct val="50000"/>
              </a:spcBef>
              <a:buFont typeface="Wingdings" pitchFamily="2" charset="2"/>
              <a:buNone/>
            </a:pPr>
            <a:r>
              <a:rPr lang="en-ZA">
                <a:cs typeface="Times New Roman" pitchFamily="18" charset="0"/>
              </a:rPr>
              <a:t>	 </a:t>
            </a:r>
          </a:p>
        </p:txBody>
      </p:sp>
      <p:pic>
        <p:nvPicPr>
          <p:cNvPr id="1577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3581400"/>
            <a:ext cx="3886200" cy="2857500"/>
          </a:xfrm>
          <a:prstGeom prst="rect">
            <a:avLst/>
          </a:prstGeom>
          <a:noFill/>
          <a:extLst>
            <a:ext uri="{909E8E84-426E-40DD-AFC4-6F175D3DCCD1}">
              <a14:hiddenFill xmlns:a14="http://schemas.microsoft.com/office/drawing/2010/main">
                <a:solidFill>
                  <a:srgbClr val="FFFFFF"/>
                </a:solidFill>
              </a14:hiddenFill>
            </a:ext>
          </a:extLst>
        </p:spPr>
      </p:pic>
      <p:sp>
        <p:nvSpPr>
          <p:cNvPr id="157702" name="Line 6"/>
          <p:cNvSpPr>
            <a:spLocks noChangeShapeType="1"/>
          </p:cNvSpPr>
          <p:nvPr/>
        </p:nvSpPr>
        <p:spPr bwMode="auto">
          <a:xfrm>
            <a:off x="4114800" y="4495800"/>
            <a:ext cx="3124200" cy="1905000"/>
          </a:xfrm>
          <a:prstGeom prst="line">
            <a:avLst/>
          </a:prstGeom>
          <a:noFill/>
          <a:ln w="19050">
            <a:solidFill>
              <a:srgbClr val="5840E6"/>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57703" name="Rectangle 7"/>
          <p:cNvSpPr>
            <a:spLocks noChangeArrowheads="1"/>
          </p:cNvSpPr>
          <p:nvPr/>
        </p:nvSpPr>
        <p:spPr bwMode="auto">
          <a:xfrm>
            <a:off x="7315200" y="6096000"/>
            <a:ext cx="15033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AU">
                <a:solidFill>
                  <a:srgbClr val="5840E6"/>
                </a:solidFill>
                <a:sym typeface="Wingdings" pitchFamily="2" charset="2"/>
              </a:rPr>
              <a:t>UO</a:t>
            </a:r>
            <a:r>
              <a:rPr lang="en-AU" baseline="-25000">
                <a:solidFill>
                  <a:srgbClr val="5840E6"/>
                </a:solidFill>
                <a:sym typeface="Wingdings" pitchFamily="2" charset="2"/>
              </a:rPr>
              <a:t>2</a:t>
            </a:r>
            <a:r>
              <a:rPr lang="en-AU">
                <a:solidFill>
                  <a:srgbClr val="5840E6"/>
                </a:solidFill>
                <a:sym typeface="Wingdings" pitchFamily="2" charset="2"/>
              </a:rPr>
              <a:t>-Zr</a:t>
            </a:r>
            <a:r>
              <a:rPr lang="en-AU" baseline="-25000">
                <a:solidFill>
                  <a:srgbClr val="5840E6"/>
                </a:solidFill>
                <a:sym typeface="Wingdings" pitchFamily="2" charset="2"/>
              </a:rPr>
              <a:t>0.7</a:t>
            </a:r>
            <a:r>
              <a:rPr lang="en-AU">
                <a:solidFill>
                  <a:srgbClr val="5840E6"/>
                </a:solidFill>
                <a:sym typeface="Wingdings" pitchFamily="2" charset="2"/>
              </a:rPr>
              <a:t>O</a:t>
            </a:r>
            <a:r>
              <a:rPr lang="en-AU" baseline="-25000">
                <a:solidFill>
                  <a:srgbClr val="5840E6"/>
                </a:solidFill>
                <a:sym typeface="Wingdings" pitchFamily="2" charset="2"/>
              </a:rPr>
              <a:t>0.3</a:t>
            </a:r>
            <a:endParaRPr lang="fr-FR" baseline="-25000">
              <a:solidFill>
                <a:srgbClr val="5840E6"/>
              </a:solidFill>
              <a:sym typeface="Wingdings" pitchFamily="2" charset="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ext Box 2"/>
          <p:cNvSpPr txBox="1">
            <a:spLocks noChangeArrowheads="1"/>
          </p:cNvSpPr>
          <p:nvPr/>
        </p:nvSpPr>
        <p:spPr bwMode="auto">
          <a:xfrm>
            <a:off x="1295400" y="381000"/>
            <a:ext cx="7239000" cy="86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sz="2400"/>
              <a:t>NUCLEA actual  modelling (6)</a:t>
            </a:r>
          </a:p>
          <a:p>
            <a:pPr algn="ctr">
              <a:spcBef>
                <a:spcPct val="50000"/>
              </a:spcBef>
            </a:pPr>
            <a:r>
              <a:rPr lang="fr-FR"/>
              <a:t>Main conclusions and main uncertainties (as stated in 2003)</a:t>
            </a:r>
            <a:endParaRPr lang="fr-FR">
              <a:solidFill>
                <a:schemeClr val="accent1"/>
              </a:solidFill>
            </a:endParaRPr>
          </a:p>
        </p:txBody>
      </p:sp>
      <p:sp>
        <p:nvSpPr>
          <p:cNvPr id="158723" name="Text Box 3"/>
          <p:cNvSpPr txBox="1">
            <a:spLocks noChangeArrowheads="1"/>
          </p:cNvSpPr>
          <p:nvPr/>
        </p:nvSpPr>
        <p:spPr bwMode="auto">
          <a:xfrm>
            <a:off x="685800" y="1676400"/>
            <a:ext cx="7772400" cy="5043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 typeface="Wingdings" pitchFamily="2" charset="2"/>
              <a:buChar char="§"/>
            </a:pPr>
            <a:r>
              <a:rPr lang="fr-FR">
                <a:sym typeface="Wingdings" pitchFamily="2" charset="2"/>
              </a:rPr>
              <a:t> </a:t>
            </a:r>
            <a:r>
              <a:rPr lang="en-029">
                <a:sym typeface="Wingdings" pitchFamily="2" charset="2"/>
              </a:rPr>
              <a:t>The diphasic field L + (U,Zr)O</a:t>
            </a:r>
            <a:r>
              <a:rPr lang="en-029" baseline="-25000">
                <a:sym typeface="Wingdings" pitchFamily="2" charset="2"/>
              </a:rPr>
              <a:t>2-x</a:t>
            </a:r>
            <a:r>
              <a:rPr lang="en-029">
                <a:sym typeface="Wingdings" pitchFamily="2" charset="2"/>
              </a:rPr>
              <a:t> is not precisely determined between 2273 and 2573 K </a:t>
            </a:r>
            <a:r>
              <a:rPr lang="en-029">
                <a:solidFill>
                  <a:schemeClr val="accent1"/>
                </a:solidFill>
                <a:sym typeface="Wingdings" pitchFamily="2" charset="2"/>
              </a:rPr>
              <a:t>(to be determined in CORPHAD)</a:t>
            </a:r>
            <a:endParaRPr lang="en-029">
              <a:sym typeface="Wingdings" pitchFamily="2" charset="2"/>
            </a:endParaRPr>
          </a:p>
          <a:p>
            <a:pPr>
              <a:spcBef>
                <a:spcPct val="50000"/>
              </a:spcBef>
              <a:buFont typeface="Wingdings" pitchFamily="2" charset="2"/>
              <a:buNone/>
            </a:pPr>
            <a:endParaRPr lang="en-029">
              <a:cs typeface="Times New Roman" pitchFamily="18" charset="0"/>
            </a:endParaRPr>
          </a:p>
          <a:p>
            <a:pPr lvl="1">
              <a:spcBef>
                <a:spcPct val="50000"/>
              </a:spcBef>
            </a:pPr>
            <a:r>
              <a:rPr lang="en-029">
                <a:cs typeface="Times New Roman" pitchFamily="18" charset="0"/>
              </a:rPr>
              <a:t> </a:t>
            </a:r>
          </a:p>
          <a:p>
            <a:pPr>
              <a:spcBef>
                <a:spcPct val="50000"/>
              </a:spcBef>
              <a:buFont typeface="Wingdings" pitchFamily="2" charset="2"/>
              <a:buNone/>
            </a:pPr>
            <a:endParaRPr lang="en-029">
              <a:cs typeface="Times New Roman" pitchFamily="18" charset="0"/>
            </a:endParaRPr>
          </a:p>
          <a:p>
            <a:pPr>
              <a:spcBef>
                <a:spcPct val="50000"/>
              </a:spcBef>
            </a:pPr>
            <a:endParaRPr lang="en-029">
              <a:cs typeface="Times New Roman" pitchFamily="18" charset="0"/>
            </a:endParaRPr>
          </a:p>
          <a:p>
            <a:pPr>
              <a:spcBef>
                <a:spcPct val="50000"/>
              </a:spcBef>
              <a:buFont typeface="Wingdings" pitchFamily="2" charset="2"/>
              <a:buNone/>
            </a:pPr>
            <a:endParaRPr lang="en-029">
              <a:cs typeface="Times New Roman" pitchFamily="18" charset="0"/>
            </a:endParaRPr>
          </a:p>
          <a:p>
            <a:pPr>
              <a:spcBef>
                <a:spcPct val="50000"/>
              </a:spcBef>
              <a:buFont typeface="Wingdings" pitchFamily="2" charset="2"/>
              <a:buNone/>
            </a:pPr>
            <a:r>
              <a:rPr lang="en-029">
                <a:cs typeface="Times New Roman" pitchFamily="18" charset="0"/>
              </a:rPr>
              <a:t>	</a:t>
            </a:r>
          </a:p>
          <a:p>
            <a:pPr>
              <a:spcBef>
                <a:spcPct val="50000"/>
              </a:spcBef>
              <a:buFont typeface="Wingdings" pitchFamily="2" charset="2"/>
              <a:buNone/>
            </a:pPr>
            <a:endParaRPr lang="en-029">
              <a:cs typeface="Times New Roman" pitchFamily="18" charset="0"/>
            </a:endParaRPr>
          </a:p>
          <a:p>
            <a:pPr>
              <a:spcBef>
                <a:spcPct val="50000"/>
              </a:spcBef>
              <a:buFont typeface="Wingdings" pitchFamily="2" charset="2"/>
              <a:buNone/>
            </a:pPr>
            <a:endParaRPr lang="en-029">
              <a:cs typeface="Times New Roman" pitchFamily="18" charset="0"/>
            </a:endParaRPr>
          </a:p>
          <a:p>
            <a:pPr>
              <a:spcBef>
                <a:spcPct val="50000"/>
              </a:spcBef>
              <a:buFont typeface="Wingdings" pitchFamily="2" charset="2"/>
              <a:buChar char="§"/>
            </a:pPr>
            <a:r>
              <a:rPr lang="en-029">
                <a:sym typeface="Wingdings" pitchFamily="2" charset="2"/>
              </a:rPr>
              <a:t> Orientation of the tie lines in the diphasic field L1 + L2 at a temperature lower than that of the Guéneau’s test </a:t>
            </a:r>
            <a:r>
              <a:rPr lang="en-029">
                <a:solidFill>
                  <a:schemeClr val="accent1"/>
                </a:solidFill>
                <a:sym typeface="Wingdings" pitchFamily="2" charset="2"/>
              </a:rPr>
              <a:t>(to be determined in CORPHAD)</a:t>
            </a:r>
            <a:endParaRPr lang="en-029">
              <a:sym typeface="Wingdings" pitchFamily="2" charset="2"/>
            </a:endParaRPr>
          </a:p>
          <a:p>
            <a:pPr>
              <a:spcBef>
                <a:spcPct val="50000"/>
              </a:spcBef>
              <a:buFont typeface="Wingdings" pitchFamily="2" charset="2"/>
              <a:buNone/>
            </a:pPr>
            <a:r>
              <a:rPr lang="en-ZA">
                <a:cs typeface="Times New Roman" pitchFamily="18" charset="0"/>
              </a:rPr>
              <a:t> </a:t>
            </a:r>
          </a:p>
        </p:txBody>
      </p:sp>
      <p:pic>
        <p:nvPicPr>
          <p:cNvPr id="158733" name="Picture 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2590800"/>
            <a:ext cx="3124200" cy="293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8734" name="Picture 14" descr="OUZR267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2676525"/>
            <a:ext cx="2819400" cy="2641600"/>
          </a:xfrm>
          <a:prstGeom prst="rect">
            <a:avLst/>
          </a:prstGeom>
          <a:noFill/>
          <a:extLst>
            <a:ext uri="{909E8E84-426E-40DD-AFC4-6F175D3DCCD1}">
              <a14:hiddenFill xmlns:a14="http://schemas.microsoft.com/office/drawing/2010/main">
                <a:solidFill>
                  <a:srgbClr val="FFFFFF"/>
                </a:solidFill>
              </a14:hiddenFill>
            </a:ext>
          </a:extLst>
        </p:spPr>
      </p:pic>
      <p:sp>
        <p:nvSpPr>
          <p:cNvPr id="158735" name="Rectangle 15"/>
          <p:cNvSpPr>
            <a:spLocks noChangeArrowheads="1"/>
          </p:cNvSpPr>
          <p:nvPr/>
        </p:nvSpPr>
        <p:spPr bwMode="auto">
          <a:xfrm>
            <a:off x="609600" y="3200400"/>
            <a:ext cx="15573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029">
                <a:sym typeface="Wingdings" pitchFamily="2" charset="2"/>
              </a:rPr>
              <a:t>L + (U,Zr)O</a:t>
            </a:r>
            <a:r>
              <a:rPr lang="en-029" baseline="-25000">
                <a:sym typeface="Wingdings" pitchFamily="2" charset="2"/>
              </a:rPr>
              <a:t>2-x</a:t>
            </a:r>
            <a:endParaRPr lang="fr-FR" baseline="-25000">
              <a:sym typeface="Wingdings" pitchFamily="2" charset="2"/>
            </a:endParaRPr>
          </a:p>
        </p:txBody>
      </p:sp>
      <p:sp>
        <p:nvSpPr>
          <p:cNvPr id="158736" name="Line 16"/>
          <p:cNvSpPr>
            <a:spLocks noChangeShapeType="1"/>
          </p:cNvSpPr>
          <p:nvPr/>
        </p:nvSpPr>
        <p:spPr bwMode="auto">
          <a:xfrm>
            <a:off x="1524000" y="3581400"/>
            <a:ext cx="10668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58737" name="Rectangle 17"/>
          <p:cNvSpPr>
            <a:spLocks noChangeArrowheads="1"/>
          </p:cNvSpPr>
          <p:nvPr/>
        </p:nvSpPr>
        <p:spPr bwMode="auto">
          <a:xfrm>
            <a:off x="4953000" y="3352800"/>
            <a:ext cx="9525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029">
                <a:sym typeface="Wingdings" pitchFamily="2" charset="2"/>
              </a:rPr>
              <a:t>L1 + L2</a:t>
            </a:r>
            <a:endParaRPr lang="fr-FR" baseline="-25000">
              <a:sym typeface="Wingdings" pitchFamily="2" charset="2"/>
            </a:endParaRPr>
          </a:p>
        </p:txBody>
      </p:sp>
      <p:sp>
        <p:nvSpPr>
          <p:cNvPr id="158738" name="Line 18"/>
          <p:cNvSpPr>
            <a:spLocks noChangeShapeType="1"/>
          </p:cNvSpPr>
          <p:nvPr/>
        </p:nvSpPr>
        <p:spPr bwMode="auto">
          <a:xfrm>
            <a:off x="5943600" y="3657600"/>
            <a:ext cx="5334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ChangeArrowheads="1"/>
          </p:cNvSpPr>
          <p:nvPr/>
        </p:nvSpPr>
        <p:spPr bwMode="auto">
          <a:xfrm>
            <a:off x="1295400" y="1905000"/>
            <a:ext cx="7543800" cy="325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 typeface="Wingdings" pitchFamily="2" charset="2"/>
              <a:buChar char="§"/>
            </a:pPr>
            <a:r>
              <a:rPr lang="fr-FR">
                <a:sym typeface="Wingdings" pitchFamily="2" charset="2"/>
              </a:rPr>
              <a:t> </a:t>
            </a:r>
            <a:r>
              <a:rPr lang="en-AU">
                <a:sym typeface="Wingdings" pitchFamily="2" charset="2"/>
              </a:rPr>
              <a:t>Liquidus and solidus temperatures in the UO</a:t>
            </a:r>
            <a:r>
              <a:rPr lang="en-AU" baseline="-25000">
                <a:sym typeface="Wingdings" pitchFamily="2" charset="2"/>
              </a:rPr>
              <a:t>2</a:t>
            </a:r>
            <a:r>
              <a:rPr lang="en-AU">
                <a:sym typeface="Wingdings" pitchFamily="2" charset="2"/>
              </a:rPr>
              <a:t>-ZrO</a:t>
            </a:r>
            <a:r>
              <a:rPr lang="en-AU" baseline="-25000">
                <a:sym typeface="Wingdings" pitchFamily="2" charset="2"/>
              </a:rPr>
              <a:t>2</a:t>
            </a:r>
            <a:r>
              <a:rPr lang="en-AU">
                <a:sym typeface="Wingdings" pitchFamily="2" charset="2"/>
              </a:rPr>
              <a:t>-Zr region in order to determine the limits of </a:t>
            </a:r>
            <a:r>
              <a:rPr lang="fr-FR">
                <a:sym typeface="Wingdings" pitchFamily="2" charset="2"/>
              </a:rPr>
              <a:t>the diphasic field L + (U,Zr)O</a:t>
            </a:r>
            <a:r>
              <a:rPr lang="fr-FR" baseline="-25000">
                <a:sym typeface="Wingdings" pitchFamily="2" charset="2"/>
              </a:rPr>
              <a:t>2-x</a:t>
            </a:r>
            <a:r>
              <a:rPr lang="fr-FR">
                <a:sym typeface="Wingdings" pitchFamily="2" charset="2"/>
              </a:rPr>
              <a:t> </a:t>
            </a:r>
          </a:p>
          <a:p>
            <a:pPr>
              <a:spcBef>
                <a:spcPct val="50000"/>
              </a:spcBef>
              <a:buFont typeface="Wingdings" pitchFamily="2" charset="2"/>
              <a:buChar char="§"/>
            </a:pPr>
            <a:endParaRPr lang="fr-FR">
              <a:sym typeface="Wingdings" pitchFamily="2" charset="2"/>
            </a:endParaRPr>
          </a:p>
          <a:p>
            <a:pPr>
              <a:spcBef>
                <a:spcPct val="50000"/>
              </a:spcBef>
              <a:buFont typeface="Wingdings" pitchFamily="2" charset="2"/>
              <a:buChar char="§"/>
            </a:pPr>
            <a:r>
              <a:rPr lang="fr-FR">
                <a:sym typeface="Wingdings" pitchFamily="2" charset="2"/>
              </a:rPr>
              <a:t> For compositions for which liquidus and solidus are determined, detection of MG</a:t>
            </a:r>
          </a:p>
          <a:p>
            <a:pPr>
              <a:spcBef>
                <a:spcPct val="50000"/>
              </a:spcBef>
              <a:buFont typeface="Wingdings" pitchFamily="2" charset="2"/>
              <a:buChar char="§"/>
            </a:pPr>
            <a:endParaRPr lang="en-AU">
              <a:sym typeface="Wingdings" pitchFamily="2" charset="2"/>
            </a:endParaRPr>
          </a:p>
          <a:p>
            <a:pPr>
              <a:spcBef>
                <a:spcPct val="50000"/>
              </a:spcBef>
              <a:buFont typeface="Wingdings" pitchFamily="2" charset="2"/>
              <a:buChar char="§"/>
            </a:pPr>
            <a:r>
              <a:rPr lang="en-AU"/>
              <a:t> Experimental data related to the extent of the miscibility gap and measurement of the tie lines</a:t>
            </a:r>
          </a:p>
          <a:p>
            <a:pPr>
              <a:spcBef>
                <a:spcPct val="50000"/>
              </a:spcBef>
              <a:buFont typeface="Wingdings" pitchFamily="2" charset="2"/>
              <a:buChar char="§"/>
            </a:pPr>
            <a:endParaRPr lang="en-ZA">
              <a:cs typeface="Times New Roman" pitchFamily="18" charset="0"/>
            </a:endParaRPr>
          </a:p>
        </p:txBody>
      </p:sp>
      <p:sp>
        <p:nvSpPr>
          <p:cNvPr id="160771" name="Text Box 3"/>
          <p:cNvSpPr txBox="1">
            <a:spLocks noChangeArrowheads="1"/>
          </p:cNvSpPr>
          <p:nvPr/>
        </p:nvSpPr>
        <p:spPr bwMode="auto">
          <a:xfrm>
            <a:off x="1295400" y="381000"/>
            <a:ext cx="7239000" cy="86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sz="2400"/>
              <a:t>CORPHAD experimental data</a:t>
            </a:r>
          </a:p>
          <a:p>
            <a:pPr algn="ctr">
              <a:spcBef>
                <a:spcPct val="50000"/>
              </a:spcBef>
            </a:pPr>
            <a:r>
              <a:rPr lang="fr-FR"/>
              <a:t>3 « types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7458" name="Group 2050"/>
          <p:cNvGraphicFramePr>
            <a:graphicFrameLocks noGrp="1"/>
          </p:cNvGraphicFramePr>
          <p:nvPr/>
        </p:nvGraphicFramePr>
        <p:xfrm>
          <a:off x="1206500" y="1219200"/>
          <a:ext cx="7708900" cy="4075113"/>
        </p:xfrm>
        <a:graphic>
          <a:graphicData uri="http://schemas.openxmlformats.org/drawingml/2006/table">
            <a:tbl>
              <a:tblPr/>
              <a:tblGrid>
                <a:gridCol w="1927225"/>
                <a:gridCol w="1022350"/>
                <a:gridCol w="904875"/>
                <a:gridCol w="908050"/>
                <a:gridCol w="906463"/>
                <a:gridCol w="1277937"/>
                <a:gridCol w="762000"/>
              </a:tblGrid>
              <a:tr h="338138">
                <a:tc>
                  <a:txBody>
                    <a:bodyPr/>
                    <a:lstStyle/>
                    <a:p>
                      <a:pPr marL="0" marR="0" lvl="0" indent="0" algn="ctr" defTabSz="957263" rtl="0" eaLnBrk="1" fontAlgn="base" latinLnBrk="0" hangingPunct="1">
                        <a:lnSpc>
                          <a:spcPct val="85000"/>
                        </a:lnSpc>
                        <a:spcBef>
                          <a:spcPct val="80000"/>
                        </a:spcBef>
                        <a:spcAft>
                          <a:spcPct val="0"/>
                        </a:spcAft>
                        <a:buClrTx/>
                        <a:buSzTx/>
                        <a:buFontTx/>
                        <a:buNone/>
                        <a:tabLst/>
                      </a:pPr>
                      <a:r>
                        <a:rPr kumimoji="0" lang="fr-FR" sz="1600" b="1" i="0" u="none" strike="noStrike" cap="none" normalizeH="0" baseline="0" smtClean="0">
                          <a:ln>
                            <a:noFill/>
                          </a:ln>
                          <a:solidFill>
                            <a:srgbClr val="5840E6"/>
                          </a:solidFill>
                          <a:effectLst/>
                          <a:latin typeface="Trebuchet MS" pitchFamily="34" charset="0"/>
                        </a:rPr>
                        <a:t>Test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57263" rtl="0" eaLnBrk="1" fontAlgn="base" latinLnBrk="0" hangingPunct="1">
                        <a:lnSpc>
                          <a:spcPct val="85000"/>
                        </a:lnSpc>
                        <a:spcBef>
                          <a:spcPct val="80000"/>
                        </a:spcBef>
                        <a:spcAft>
                          <a:spcPct val="0"/>
                        </a:spcAft>
                        <a:buClrTx/>
                        <a:buSzTx/>
                        <a:buFontTx/>
                        <a:buNone/>
                        <a:tabLst/>
                      </a:pPr>
                      <a:r>
                        <a:rPr kumimoji="0" lang="fr-FR" sz="1600" b="0" i="0" u="none" strike="noStrike" cap="none" normalizeH="0" baseline="0" smtClean="0">
                          <a:ln>
                            <a:noFill/>
                          </a:ln>
                          <a:solidFill>
                            <a:schemeClr val="tx1"/>
                          </a:solidFill>
                          <a:effectLst/>
                          <a:latin typeface="Trebuchet MS" pitchFamily="34" charset="0"/>
                        </a:rPr>
                        <a:t>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57263" rtl="0" eaLnBrk="1" fontAlgn="base" latinLnBrk="0" hangingPunct="1">
                        <a:lnSpc>
                          <a:spcPct val="85000"/>
                        </a:lnSpc>
                        <a:spcBef>
                          <a:spcPct val="80000"/>
                        </a:spcBef>
                        <a:spcAft>
                          <a:spcPct val="0"/>
                        </a:spcAft>
                        <a:buClrTx/>
                        <a:buSzTx/>
                        <a:buFontTx/>
                        <a:buNone/>
                        <a:tabLst/>
                      </a:pPr>
                      <a:r>
                        <a:rPr kumimoji="0" lang="fr-FR" sz="1600" b="0" i="0" u="none" strike="noStrike" cap="none" normalizeH="0" baseline="0" smtClean="0">
                          <a:ln>
                            <a:noFill/>
                          </a:ln>
                          <a:solidFill>
                            <a:schemeClr val="tx1"/>
                          </a:solidFill>
                          <a:effectLst/>
                          <a:latin typeface="Trebuchet MS" pitchFamily="34" charset="0"/>
                        </a:rPr>
                        <a:t>Zr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57263" rtl="0" eaLnBrk="1" fontAlgn="base" latinLnBrk="0" hangingPunct="1">
                        <a:lnSpc>
                          <a:spcPct val="85000"/>
                        </a:lnSpc>
                        <a:spcBef>
                          <a:spcPct val="80000"/>
                        </a:spcBef>
                        <a:spcAft>
                          <a:spcPct val="0"/>
                        </a:spcAft>
                        <a:buClrTx/>
                        <a:buSzTx/>
                        <a:buFontTx/>
                        <a:buNone/>
                        <a:tabLst/>
                      </a:pPr>
                      <a:r>
                        <a:rPr kumimoji="0" lang="fr-FR" sz="1600" b="0" i="0" u="none" strike="noStrike" cap="none" normalizeH="0" baseline="0" smtClean="0">
                          <a:ln>
                            <a:noFill/>
                          </a:ln>
                          <a:solidFill>
                            <a:schemeClr val="tx1"/>
                          </a:solidFill>
                          <a:effectLst/>
                          <a:latin typeface="Trebuchet MS" pitchFamily="34" charset="0"/>
                        </a:rPr>
                        <a: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57263" rtl="0" eaLnBrk="1" fontAlgn="base" latinLnBrk="0" hangingPunct="1">
                        <a:lnSpc>
                          <a:spcPct val="85000"/>
                        </a:lnSpc>
                        <a:spcBef>
                          <a:spcPct val="80000"/>
                        </a:spcBef>
                        <a:spcAft>
                          <a:spcPct val="0"/>
                        </a:spcAft>
                        <a:buClrTx/>
                        <a:buSzTx/>
                        <a:buFontTx/>
                        <a:buNone/>
                        <a:tabLst/>
                      </a:pPr>
                      <a:r>
                        <a:rPr kumimoji="0" lang="fr-FR" sz="1600" b="0" i="0" u="none" strike="noStrike" cap="none" normalizeH="0" baseline="0" smtClean="0">
                          <a:ln>
                            <a:noFill/>
                          </a:ln>
                          <a:solidFill>
                            <a:schemeClr val="tx1"/>
                          </a:solidFill>
                          <a:effectLst/>
                          <a:latin typeface="Trebuchet MS" pitchFamily="34" charset="0"/>
                        </a:rPr>
                        <a:t>Tliq (K)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57263" rtl="0" eaLnBrk="1" fontAlgn="base" latinLnBrk="0" hangingPunct="1">
                        <a:lnSpc>
                          <a:spcPct val="85000"/>
                        </a:lnSpc>
                        <a:spcBef>
                          <a:spcPct val="80000"/>
                        </a:spcBef>
                        <a:spcAft>
                          <a:spcPct val="0"/>
                        </a:spcAft>
                        <a:buClrTx/>
                        <a:buSzTx/>
                        <a:buFontTx/>
                        <a:buNone/>
                        <a:tabLst/>
                      </a:pPr>
                      <a:r>
                        <a:rPr kumimoji="0" lang="fr-FR" sz="1600" b="1" i="0" u="none" strike="noStrike" cap="none" normalizeH="0" baseline="0" smtClean="0">
                          <a:ln>
                            <a:noFill/>
                          </a:ln>
                          <a:solidFill>
                            <a:srgbClr val="5840E6"/>
                          </a:solidFill>
                          <a:effectLst/>
                          <a:latin typeface="Trebuchet MS" pitchFamily="34" charset="0"/>
                        </a:rPr>
                        <a:t>Calculation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57263" rtl="0" eaLnBrk="1" fontAlgn="base" latinLnBrk="0" hangingPunct="1">
                        <a:lnSpc>
                          <a:spcPct val="85000"/>
                        </a:lnSpc>
                        <a:spcBef>
                          <a:spcPct val="80000"/>
                        </a:spcBef>
                        <a:spcAft>
                          <a:spcPct val="0"/>
                        </a:spcAft>
                        <a:buClrTx/>
                        <a:buSzTx/>
                        <a:buFontTx/>
                        <a:buNone/>
                        <a:tabLst/>
                      </a:pPr>
                      <a:r>
                        <a:rPr kumimoji="0" lang="fr-FR" sz="2000" b="1" i="0" u="none" strike="noStrike" cap="none" normalizeH="0" baseline="0" smtClean="0">
                          <a:ln>
                            <a:noFill/>
                          </a:ln>
                          <a:solidFill>
                            <a:srgbClr val="5840E6"/>
                          </a:solidFill>
                          <a:effectLst/>
                          <a:latin typeface="Symbol" pitchFamily="18" charset="2"/>
                        </a:rPr>
                        <a:t>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9725">
                <a:tc>
                  <a:txBody>
                    <a:bodyPr/>
                    <a:lstStyle/>
                    <a:p>
                      <a:pPr marL="0" marR="0" lvl="0" indent="0" algn="ctr" defTabSz="957263" rtl="0" eaLnBrk="1" fontAlgn="base" latinLnBrk="0" hangingPunct="1">
                        <a:lnSpc>
                          <a:spcPct val="85000"/>
                        </a:lnSpc>
                        <a:spcBef>
                          <a:spcPct val="80000"/>
                        </a:spcBef>
                        <a:spcAft>
                          <a:spcPct val="0"/>
                        </a:spcAft>
                        <a:buClrTx/>
                        <a:buSzTx/>
                        <a:buFontTx/>
                        <a:buNone/>
                        <a:tabLst/>
                      </a:pPr>
                      <a:r>
                        <a:rPr kumimoji="0" lang="fr-FR" sz="1600" b="1" i="0" u="none" strike="noStrike" cap="none" normalizeH="0" baseline="0" smtClean="0">
                          <a:ln>
                            <a:noFill/>
                          </a:ln>
                          <a:solidFill>
                            <a:srgbClr val="5840E6"/>
                          </a:solidFill>
                          <a:effectLst/>
                          <a:latin typeface="Arial" charset="0"/>
                        </a:rPr>
                        <a:t>CORD 28-I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57263" rtl="0" eaLnBrk="1" fontAlgn="base" latinLnBrk="0" hangingPunct="1">
                        <a:lnSpc>
                          <a:spcPct val="85000"/>
                        </a:lnSpc>
                        <a:spcBef>
                          <a:spcPct val="80000"/>
                        </a:spcBef>
                        <a:spcAft>
                          <a:spcPct val="0"/>
                        </a:spcAft>
                        <a:buClrTx/>
                        <a:buSzTx/>
                        <a:buFontTx/>
                        <a:buNone/>
                        <a:tabLst/>
                      </a:pPr>
                      <a:r>
                        <a:rPr kumimoji="0" lang="fr-FR" sz="1600" b="0" i="0" u="none" strike="noStrike" cap="none" normalizeH="0" baseline="0" smtClean="0">
                          <a:ln>
                            <a:noFill/>
                          </a:ln>
                          <a:solidFill>
                            <a:schemeClr val="tx1"/>
                          </a:solidFill>
                          <a:effectLst/>
                          <a:latin typeface="Trebuchet MS" pitchFamily="34" charset="0"/>
                        </a:rPr>
                        <a:t>7.7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57263" rtl="0" eaLnBrk="1" fontAlgn="base" latinLnBrk="0" hangingPunct="1">
                        <a:lnSpc>
                          <a:spcPct val="85000"/>
                        </a:lnSpc>
                        <a:spcBef>
                          <a:spcPct val="80000"/>
                        </a:spcBef>
                        <a:spcAft>
                          <a:spcPct val="0"/>
                        </a:spcAft>
                        <a:buClrTx/>
                        <a:buSzTx/>
                        <a:buFontTx/>
                        <a:buNone/>
                        <a:tabLst/>
                      </a:pPr>
                      <a:r>
                        <a:rPr kumimoji="0" lang="fr-FR" sz="1600" b="0" i="0" u="none" strike="noStrike" cap="none" normalizeH="0" baseline="0" smtClean="0">
                          <a:ln>
                            <a:noFill/>
                          </a:ln>
                          <a:solidFill>
                            <a:schemeClr val="tx1"/>
                          </a:solidFill>
                          <a:effectLst/>
                          <a:latin typeface="Trebuchet MS" pitchFamily="34" charset="0"/>
                        </a:rPr>
                        <a:t>53.7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57263" rtl="0" eaLnBrk="1" fontAlgn="base" latinLnBrk="0" hangingPunct="1">
                        <a:lnSpc>
                          <a:spcPct val="85000"/>
                        </a:lnSpc>
                        <a:spcBef>
                          <a:spcPct val="80000"/>
                        </a:spcBef>
                        <a:spcAft>
                          <a:spcPct val="0"/>
                        </a:spcAft>
                        <a:buClrTx/>
                        <a:buSzTx/>
                        <a:buFontTx/>
                        <a:buNone/>
                        <a:tabLst/>
                      </a:pPr>
                      <a:r>
                        <a:rPr kumimoji="0" lang="fr-FR" sz="1600" b="0" i="0" u="none" strike="noStrike" cap="none" normalizeH="0" baseline="0" smtClean="0">
                          <a:ln>
                            <a:noFill/>
                          </a:ln>
                          <a:solidFill>
                            <a:schemeClr val="tx1"/>
                          </a:solidFill>
                          <a:effectLst/>
                          <a:latin typeface="Trebuchet MS" pitchFamily="34" charset="0"/>
                        </a:rPr>
                        <a:t>38.6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57263" rtl="0" eaLnBrk="1" fontAlgn="base" latinLnBrk="0" hangingPunct="1">
                        <a:lnSpc>
                          <a:spcPct val="85000"/>
                        </a:lnSpc>
                        <a:spcBef>
                          <a:spcPct val="80000"/>
                        </a:spcBef>
                        <a:spcAft>
                          <a:spcPct val="0"/>
                        </a:spcAft>
                        <a:buClrTx/>
                        <a:buSzTx/>
                        <a:buFontTx/>
                        <a:buNone/>
                        <a:tabLst/>
                      </a:pPr>
                      <a:r>
                        <a:rPr kumimoji="0" lang="fr-FR" sz="1600" b="0" i="0" u="none" strike="noStrike" cap="none" normalizeH="0" baseline="0" smtClean="0">
                          <a:ln>
                            <a:noFill/>
                          </a:ln>
                          <a:solidFill>
                            <a:schemeClr val="tx1"/>
                          </a:solidFill>
                          <a:effectLst/>
                          <a:latin typeface="Trebuchet MS" pitchFamily="34" charset="0"/>
                        </a:rPr>
                        <a:t>2358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57263" rtl="0" eaLnBrk="1" fontAlgn="base" latinLnBrk="0" hangingPunct="1">
                        <a:lnSpc>
                          <a:spcPct val="85000"/>
                        </a:lnSpc>
                        <a:spcBef>
                          <a:spcPct val="80000"/>
                        </a:spcBef>
                        <a:spcAft>
                          <a:spcPct val="0"/>
                        </a:spcAft>
                        <a:buClrTx/>
                        <a:buSzTx/>
                        <a:buFontTx/>
                        <a:buNone/>
                        <a:tabLst/>
                      </a:pPr>
                      <a:r>
                        <a:rPr kumimoji="0" lang="fr-FR" sz="1600" b="1" i="0" u="none" strike="noStrike" cap="none" normalizeH="0" baseline="0" smtClean="0">
                          <a:ln>
                            <a:noFill/>
                          </a:ln>
                          <a:solidFill>
                            <a:srgbClr val="5840E6"/>
                          </a:solidFill>
                          <a:effectLst/>
                          <a:latin typeface="Trebuchet MS" pitchFamily="34" charset="0"/>
                        </a:rPr>
                        <a:t>2238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57263" rtl="0" eaLnBrk="1" fontAlgn="base" latinLnBrk="0" hangingPunct="1">
                        <a:lnSpc>
                          <a:spcPct val="85000"/>
                        </a:lnSpc>
                        <a:spcBef>
                          <a:spcPct val="80000"/>
                        </a:spcBef>
                        <a:spcAft>
                          <a:spcPct val="0"/>
                        </a:spcAft>
                        <a:buClrTx/>
                        <a:buSzTx/>
                        <a:buFontTx/>
                        <a:buNone/>
                        <a:tabLst/>
                      </a:pPr>
                      <a:r>
                        <a:rPr kumimoji="0" lang="fr-FR" sz="1600" b="1" i="0" u="none" strike="noStrike" cap="none" normalizeH="0" baseline="0" smtClean="0">
                          <a:ln>
                            <a:noFill/>
                          </a:ln>
                          <a:solidFill>
                            <a:srgbClr val="5840E6"/>
                          </a:solidFill>
                          <a:effectLst/>
                          <a:latin typeface="Trebuchet MS" pitchFamily="34" charset="0"/>
                        </a:rPr>
                        <a:t>-120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r>
              <a:tr h="338138">
                <a:tc>
                  <a:txBody>
                    <a:bodyPr/>
                    <a:lstStyle/>
                    <a:p>
                      <a:pPr marL="0" marR="0" lvl="0" indent="0" algn="ctr" defTabSz="957263" rtl="0" eaLnBrk="1" fontAlgn="base" latinLnBrk="0" hangingPunct="1">
                        <a:lnSpc>
                          <a:spcPct val="85000"/>
                        </a:lnSpc>
                        <a:spcBef>
                          <a:spcPct val="80000"/>
                        </a:spcBef>
                        <a:spcAft>
                          <a:spcPct val="0"/>
                        </a:spcAft>
                        <a:buClrTx/>
                        <a:buSzTx/>
                        <a:buFontTx/>
                        <a:buNone/>
                        <a:tabLst/>
                      </a:pPr>
                      <a:r>
                        <a:rPr kumimoji="0" lang="fr-FR" sz="1600" b="1" i="0" u="none" strike="noStrike" cap="none" normalizeH="0" baseline="0" smtClean="0">
                          <a:ln>
                            <a:noFill/>
                          </a:ln>
                          <a:solidFill>
                            <a:srgbClr val="5840E6"/>
                          </a:solidFill>
                          <a:effectLst/>
                          <a:latin typeface="Trebuchet MS" pitchFamily="34" charset="0"/>
                        </a:rPr>
                        <a:t>CD4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57263" rtl="0" eaLnBrk="1" fontAlgn="base" latinLnBrk="0" hangingPunct="1">
                        <a:lnSpc>
                          <a:spcPct val="85000"/>
                        </a:lnSpc>
                        <a:spcBef>
                          <a:spcPct val="80000"/>
                        </a:spcBef>
                        <a:spcAft>
                          <a:spcPct val="0"/>
                        </a:spcAft>
                        <a:buClrTx/>
                        <a:buSzTx/>
                        <a:buFontTx/>
                        <a:buNone/>
                        <a:tabLst/>
                      </a:pPr>
                      <a:r>
                        <a:rPr kumimoji="0" lang="fr-FR" sz="1600" b="0" i="0" u="none" strike="noStrike" cap="none" normalizeH="0" baseline="0" smtClean="0">
                          <a:ln>
                            <a:noFill/>
                          </a:ln>
                          <a:solidFill>
                            <a:schemeClr val="tx1"/>
                          </a:solidFill>
                          <a:effectLst/>
                          <a:latin typeface="Trebuchet MS" pitchFamily="34" charset="0"/>
                        </a:rPr>
                        <a:t>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57263" rtl="0" eaLnBrk="1" fontAlgn="base" latinLnBrk="0" hangingPunct="1">
                        <a:lnSpc>
                          <a:spcPct val="85000"/>
                        </a:lnSpc>
                        <a:spcBef>
                          <a:spcPct val="80000"/>
                        </a:spcBef>
                        <a:spcAft>
                          <a:spcPct val="0"/>
                        </a:spcAft>
                        <a:buClrTx/>
                        <a:buSzTx/>
                        <a:buFontTx/>
                        <a:buNone/>
                        <a:tabLst/>
                      </a:pPr>
                      <a:r>
                        <a:rPr kumimoji="0" lang="fr-FR" sz="1600" b="0" i="0" u="none" strike="noStrike" cap="none" normalizeH="0" baseline="0" smtClean="0">
                          <a:ln>
                            <a:noFill/>
                          </a:ln>
                          <a:solidFill>
                            <a:schemeClr val="tx1"/>
                          </a:solidFill>
                          <a:effectLst/>
                          <a:latin typeface="Trebuchet MS" pitchFamily="34" charset="0"/>
                        </a:rPr>
                        <a:t>52.0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57263" rtl="0" eaLnBrk="1" fontAlgn="base" latinLnBrk="0" hangingPunct="1">
                        <a:lnSpc>
                          <a:spcPct val="85000"/>
                        </a:lnSpc>
                        <a:spcBef>
                          <a:spcPct val="80000"/>
                        </a:spcBef>
                        <a:spcAft>
                          <a:spcPct val="0"/>
                        </a:spcAft>
                        <a:buClrTx/>
                        <a:buSzTx/>
                        <a:buFontTx/>
                        <a:buNone/>
                        <a:tabLst/>
                      </a:pPr>
                      <a:r>
                        <a:rPr kumimoji="0" lang="fr-FR" sz="1600" b="0" i="0" u="none" strike="noStrike" cap="none" normalizeH="0" baseline="0" smtClean="0">
                          <a:ln>
                            <a:noFill/>
                          </a:ln>
                          <a:solidFill>
                            <a:schemeClr val="tx1"/>
                          </a:solidFill>
                          <a:effectLst/>
                          <a:latin typeface="Trebuchet MS" pitchFamily="34" charset="0"/>
                        </a:rPr>
                        <a:t>40.0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57263" rtl="0" eaLnBrk="1" fontAlgn="base" latinLnBrk="0" hangingPunct="1">
                        <a:lnSpc>
                          <a:spcPct val="85000"/>
                        </a:lnSpc>
                        <a:spcBef>
                          <a:spcPct val="80000"/>
                        </a:spcBef>
                        <a:spcAft>
                          <a:spcPct val="0"/>
                        </a:spcAft>
                        <a:buClrTx/>
                        <a:buSzTx/>
                        <a:buFontTx/>
                        <a:buNone/>
                        <a:tabLst/>
                      </a:pPr>
                      <a:r>
                        <a:rPr kumimoji="0" lang="fr-FR" sz="1600" b="0" i="0" u="none" strike="noStrike" cap="none" normalizeH="0" baseline="0" smtClean="0">
                          <a:ln>
                            <a:noFill/>
                          </a:ln>
                          <a:solidFill>
                            <a:schemeClr val="tx1"/>
                          </a:solidFill>
                          <a:effectLst/>
                          <a:latin typeface="Trebuchet MS" pitchFamily="34" charset="0"/>
                        </a:rPr>
                        <a:t>2373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57263" rtl="0" eaLnBrk="1" fontAlgn="base" latinLnBrk="0" hangingPunct="1">
                        <a:lnSpc>
                          <a:spcPct val="85000"/>
                        </a:lnSpc>
                        <a:spcBef>
                          <a:spcPct val="80000"/>
                        </a:spcBef>
                        <a:spcAft>
                          <a:spcPct val="0"/>
                        </a:spcAft>
                        <a:buClrTx/>
                        <a:buSzTx/>
                        <a:buFontTx/>
                        <a:buNone/>
                        <a:tabLst/>
                      </a:pPr>
                      <a:r>
                        <a:rPr kumimoji="0" lang="fr-FR" sz="1600" b="1" i="0" u="none" strike="noStrike" cap="none" normalizeH="0" baseline="0" smtClean="0">
                          <a:ln>
                            <a:noFill/>
                          </a:ln>
                          <a:solidFill>
                            <a:srgbClr val="5840E6"/>
                          </a:solidFill>
                          <a:effectLst/>
                          <a:latin typeface="Trebuchet MS" pitchFamily="34" charset="0"/>
                        </a:rPr>
                        <a:t>2231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57263" rtl="0" eaLnBrk="1" fontAlgn="base" latinLnBrk="0" hangingPunct="1">
                        <a:lnSpc>
                          <a:spcPct val="85000"/>
                        </a:lnSpc>
                        <a:spcBef>
                          <a:spcPct val="80000"/>
                        </a:spcBef>
                        <a:spcAft>
                          <a:spcPct val="0"/>
                        </a:spcAft>
                        <a:buClrTx/>
                        <a:buSzTx/>
                        <a:buFontTx/>
                        <a:buNone/>
                        <a:tabLst/>
                      </a:pPr>
                      <a:r>
                        <a:rPr kumimoji="0" lang="fr-FR" sz="1600" b="1" i="0" u="none" strike="noStrike" cap="none" normalizeH="0" baseline="0" smtClean="0">
                          <a:ln>
                            <a:noFill/>
                          </a:ln>
                          <a:solidFill>
                            <a:srgbClr val="5840E6"/>
                          </a:solidFill>
                          <a:effectLst/>
                          <a:latin typeface="Trebuchet MS" pitchFamily="34" charset="0"/>
                        </a:rPr>
                        <a:t>-142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r>
              <a:tr h="338138">
                <a:tc>
                  <a:txBody>
                    <a:bodyPr/>
                    <a:lstStyle/>
                    <a:p>
                      <a:pPr marL="0" marR="0" lvl="0" indent="0" algn="ctr" defTabSz="957263" rtl="0" eaLnBrk="1" fontAlgn="base" latinLnBrk="0" hangingPunct="1">
                        <a:lnSpc>
                          <a:spcPct val="85000"/>
                        </a:lnSpc>
                        <a:spcBef>
                          <a:spcPct val="80000"/>
                        </a:spcBef>
                        <a:spcAft>
                          <a:spcPct val="0"/>
                        </a:spcAft>
                        <a:buClrTx/>
                        <a:buSzTx/>
                        <a:buFontTx/>
                        <a:buNone/>
                        <a:tabLst/>
                      </a:pPr>
                      <a:r>
                        <a:rPr kumimoji="0" lang="fr-FR" sz="1600" b="1" i="0" u="none" strike="noStrike" cap="none" normalizeH="0" baseline="0" smtClean="0">
                          <a:ln>
                            <a:noFill/>
                          </a:ln>
                          <a:solidFill>
                            <a:srgbClr val="5840E6"/>
                          </a:solidFill>
                          <a:effectLst/>
                          <a:latin typeface="Arial" charset="0"/>
                        </a:rPr>
                        <a:t>CORD 28-II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c>
                  <a:txBody>
                    <a:bodyPr/>
                    <a:lstStyle/>
                    <a:p>
                      <a:pPr marL="0" marR="0" lvl="0" indent="0" algn="ctr" defTabSz="957263" rtl="0" eaLnBrk="1" fontAlgn="base" latinLnBrk="0" hangingPunct="1">
                        <a:lnSpc>
                          <a:spcPct val="85000"/>
                        </a:lnSpc>
                        <a:spcBef>
                          <a:spcPct val="80000"/>
                        </a:spcBef>
                        <a:spcAft>
                          <a:spcPct val="0"/>
                        </a:spcAft>
                        <a:buClrTx/>
                        <a:buSzTx/>
                        <a:buFontTx/>
                        <a:buNone/>
                        <a:tabLst/>
                      </a:pPr>
                      <a:r>
                        <a:rPr kumimoji="0" lang="fr-FR" sz="1600" b="0" i="0" u="none" strike="noStrike" cap="none" normalizeH="0" baseline="0" smtClean="0">
                          <a:ln>
                            <a:noFill/>
                          </a:ln>
                          <a:solidFill>
                            <a:schemeClr val="tx1"/>
                          </a:solidFill>
                          <a:effectLst/>
                          <a:latin typeface="Trebuchet MS" pitchFamily="34" charset="0"/>
                        </a:rPr>
                        <a:t>12.9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c>
                  <a:txBody>
                    <a:bodyPr/>
                    <a:lstStyle/>
                    <a:p>
                      <a:pPr marL="0" marR="0" lvl="0" indent="0" algn="ctr" defTabSz="957263" rtl="0" eaLnBrk="1" fontAlgn="base" latinLnBrk="0" hangingPunct="1">
                        <a:lnSpc>
                          <a:spcPct val="85000"/>
                        </a:lnSpc>
                        <a:spcBef>
                          <a:spcPct val="80000"/>
                        </a:spcBef>
                        <a:spcAft>
                          <a:spcPct val="0"/>
                        </a:spcAft>
                        <a:buClrTx/>
                        <a:buSzTx/>
                        <a:buFontTx/>
                        <a:buNone/>
                        <a:tabLst/>
                      </a:pPr>
                      <a:r>
                        <a:rPr kumimoji="0" lang="fr-FR" sz="1600" b="0" i="0" u="none" strike="noStrike" cap="none" normalizeH="0" baseline="0" smtClean="0">
                          <a:ln>
                            <a:noFill/>
                          </a:ln>
                          <a:solidFill>
                            <a:schemeClr val="tx1"/>
                          </a:solidFill>
                          <a:effectLst/>
                          <a:latin typeface="Trebuchet MS" pitchFamily="34" charset="0"/>
                        </a:rPr>
                        <a:t>43.9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c>
                  <a:txBody>
                    <a:bodyPr/>
                    <a:lstStyle/>
                    <a:p>
                      <a:pPr marL="0" marR="0" lvl="0" indent="0" algn="ctr" defTabSz="957263" rtl="0" eaLnBrk="1" fontAlgn="base" latinLnBrk="0" hangingPunct="1">
                        <a:lnSpc>
                          <a:spcPct val="85000"/>
                        </a:lnSpc>
                        <a:spcBef>
                          <a:spcPct val="80000"/>
                        </a:spcBef>
                        <a:spcAft>
                          <a:spcPct val="0"/>
                        </a:spcAft>
                        <a:buClrTx/>
                        <a:buSzTx/>
                        <a:buFontTx/>
                        <a:buNone/>
                        <a:tabLst/>
                      </a:pPr>
                      <a:r>
                        <a:rPr kumimoji="0" lang="fr-FR" sz="1600" b="0" i="0" u="none" strike="noStrike" cap="none" normalizeH="0" baseline="0" smtClean="0">
                          <a:ln>
                            <a:noFill/>
                          </a:ln>
                          <a:solidFill>
                            <a:schemeClr val="tx1"/>
                          </a:solidFill>
                          <a:effectLst/>
                          <a:latin typeface="Trebuchet MS" pitchFamily="34" charset="0"/>
                        </a:rPr>
                        <a:t>43.2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c>
                  <a:txBody>
                    <a:bodyPr/>
                    <a:lstStyle/>
                    <a:p>
                      <a:pPr marL="0" marR="0" lvl="0" indent="0" algn="ctr" defTabSz="957263" rtl="0" eaLnBrk="1" fontAlgn="base" latinLnBrk="0" hangingPunct="1">
                        <a:lnSpc>
                          <a:spcPct val="85000"/>
                        </a:lnSpc>
                        <a:spcBef>
                          <a:spcPct val="80000"/>
                        </a:spcBef>
                        <a:spcAft>
                          <a:spcPct val="0"/>
                        </a:spcAft>
                        <a:buClrTx/>
                        <a:buSzTx/>
                        <a:buFontTx/>
                        <a:buNone/>
                        <a:tabLst/>
                      </a:pPr>
                      <a:r>
                        <a:rPr kumimoji="0" lang="fr-FR" sz="1600" b="0" i="0" u="none" strike="noStrike" cap="none" normalizeH="0" baseline="0" smtClean="0">
                          <a:ln>
                            <a:noFill/>
                          </a:ln>
                          <a:solidFill>
                            <a:schemeClr val="tx1"/>
                          </a:solidFill>
                          <a:effectLst/>
                          <a:latin typeface="Trebuchet MS" pitchFamily="34" charset="0"/>
                        </a:rPr>
                        <a:t>2443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c>
                  <a:txBody>
                    <a:bodyPr/>
                    <a:lstStyle/>
                    <a:p>
                      <a:pPr marL="0" marR="0" lvl="0" indent="0" algn="ctr" defTabSz="957263" rtl="0" eaLnBrk="1" fontAlgn="base" latinLnBrk="0" hangingPunct="1">
                        <a:lnSpc>
                          <a:spcPct val="85000"/>
                        </a:lnSpc>
                        <a:spcBef>
                          <a:spcPct val="80000"/>
                        </a:spcBef>
                        <a:spcAft>
                          <a:spcPct val="0"/>
                        </a:spcAft>
                        <a:buClrTx/>
                        <a:buSzTx/>
                        <a:buFontTx/>
                        <a:buNone/>
                        <a:tabLst/>
                      </a:pPr>
                      <a:r>
                        <a:rPr kumimoji="0" lang="fr-FR" sz="1600" b="1" i="0" u="none" strike="noStrike" cap="none" normalizeH="0" baseline="0" smtClean="0">
                          <a:ln>
                            <a:noFill/>
                          </a:ln>
                          <a:solidFill>
                            <a:srgbClr val="5840E6"/>
                          </a:solidFill>
                          <a:effectLst/>
                          <a:latin typeface="Trebuchet MS" pitchFamily="34" charset="0"/>
                        </a:rPr>
                        <a:t>2357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c>
                  <a:txBody>
                    <a:bodyPr/>
                    <a:lstStyle/>
                    <a:p>
                      <a:pPr marL="0" marR="0" lvl="0" indent="0" algn="ctr" defTabSz="957263" rtl="0" eaLnBrk="1" fontAlgn="base" latinLnBrk="0" hangingPunct="1">
                        <a:lnSpc>
                          <a:spcPct val="85000"/>
                        </a:lnSpc>
                        <a:spcBef>
                          <a:spcPct val="80000"/>
                        </a:spcBef>
                        <a:spcAft>
                          <a:spcPct val="0"/>
                        </a:spcAft>
                        <a:buClrTx/>
                        <a:buSzTx/>
                        <a:buFontTx/>
                        <a:buNone/>
                        <a:tabLst/>
                      </a:pPr>
                      <a:r>
                        <a:rPr kumimoji="0" lang="fr-FR" sz="1600" b="1" i="0" u="none" strike="noStrike" cap="none" normalizeH="0" baseline="0" smtClean="0">
                          <a:ln>
                            <a:noFill/>
                          </a:ln>
                          <a:solidFill>
                            <a:srgbClr val="5840E6"/>
                          </a:solidFill>
                          <a:effectLst/>
                          <a:latin typeface="Trebuchet MS" pitchFamily="34" charset="0"/>
                        </a:rPr>
                        <a:t>-86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r>
              <a:tr h="339725">
                <a:tc>
                  <a:txBody>
                    <a:bodyPr/>
                    <a:lstStyle/>
                    <a:p>
                      <a:pPr marL="0" marR="0" lvl="0" indent="0" algn="ctr" defTabSz="957263" rtl="0" eaLnBrk="1" fontAlgn="base" latinLnBrk="0" hangingPunct="1">
                        <a:lnSpc>
                          <a:spcPct val="85000"/>
                        </a:lnSpc>
                        <a:spcBef>
                          <a:spcPct val="80000"/>
                        </a:spcBef>
                        <a:spcAft>
                          <a:spcPct val="0"/>
                        </a:spcAft>
                        <a:buClrTx/>
                        <a:buSzTx/>
                        <a:buFontTx/>
                        <a:buNone/>
                        <a:tabLst/>
                      </a:pPr>
                      <a:r>
                        <a:rPr kumimoji="0" lang="fr-FR" sz="1600" b="1" i="0" u="none" strike="noStrike" cap="none" normalizeH="0" baseline="0" smtClean="0">
                          <a:ln>
                            <a:noFill/>
                          </a:ln>
                          <a:solidFill>
                            <a:srgbClr val="5840E6"/>
                          </a:solidFill>
                          <a:effectLst/>
                          <a:latin typeface="Trebuchet MS" pitchFamily="34" charset="0"/>
                        </a:rPr>
                        <a:t>CD3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c>
                  <a:txBody>
                    <a:bodyPr/>
                    <a:lstStyle/>
                    <a:p>
                      <a:pPr marL="0" marR="0" lvl="0" indent="0" algn="ctr" defTabSz="957263" rtl="0" eaLnBrk="1" fontAlgn="base" latinLnBrk="0" hangingPunct="1">
                        <a:lnSpc>
                          <a:spcPct val="85000"/>
                        </a:lnSpc>
                        <a:spcBef>
                          <a:spcPct val="80000"/>
                        </a:spcBef>
                        <a:spcAft>
                          <a:spcPct val="0"/>
                        </a:spcAft>
                        <a:buClrTx/>
                        <a:buSzTx/>
                        <a:buFontTx/>
                        <a:buNone/>
                        <a:tabLst/>
                      </a:pPr>
                      <a:r>
                        <a:rPr kumimoji="0" lang="fr-FR" sz="1600" b="0" i="0" u="none" strike="noStrike" cap="none" normalizeH="0" baseline="0" smtClean="0">
                          <a:ln>
                            <a:noFill/>
                          </a:ln>
                          <a:solidFill>
                            <a:schemeClr val="tx1"/>
                          </a:solidFill>
                          <a:effectLst/>
                          <a:latin typeface="Trebuchet MS" pitchFamily="34" charset="0"/>
                        </a:rPr>
                        <a:t>13.0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c>
                  <a:txBody>
                    <a:bodyPr/>
                    <a:lstStyle/>
                    <a:p>
                      <a:pPr marL="0" marR="0" lvl="0" indent="0" algn="ctr" defTabSz="957263" rtl="0" eaLnBrk="1" fontAlgn="base" latinLnBrk="0" hangingPunct="1">
                        <a:lnSpc>
                          <a:spcPct val="85000"/>
                        </a:lnSpc>
                        <a:spcBef>
                          <a:spcPct val="80000"/>
                        </a:spcBef>
                        <a:spcAft>
                          <a:spcPct val="0"/>
                        </a:spcAft>
                        <a:buClrTx/>
                        <a:buSzTx/>
                        <a:buFontTx/>
                        <a:buNone/>
                        <a:tabLst/>
                      </a:pPr>
                      <a:r>
                        <a:rPr kumimoji="0" lang="fr-FR" sz="1600" b="0" i="0" u="none" strike="noStrike" cap="none" normalizeH="0" baseline="0" smtClean="0">
                          <a:ln>
                            <a:noFill/>
                          </a:ln>
                          <a:solidFill>
                            <a:schemeClr val="tx1"/>
                          </a:solidFill>
                          <a:effectLst/>
                          <a:latin typeface="Trebuchet MS" pitchFamily="34" charset="0"/>
                        </a:rPr>
                        <a:t>43.0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c>
                  <a:txBody>
                    <a:bodyPr/>
                    <a:lstStyle/>
                    <a:p>
                      <a:pPr marL="0" marR="0" lvl="0" indent="0" algn="ctr" defTabSz="957263" rtl="0" eaLnBrk="1" fontAlgn="base" latinLnBrk="0" hangingPunct="1">
                        <a:lnSpc>
                          <a:spcPct val="85000"/>
                        </a:lnSpc>
                        <a:spcBef>
                          <a:spcPct val="80000"/>
                        </a:spcBef>
                        <a:spcAft>
                          <a:spcPct val="0"/>
                        </a:spcAft>
                        <a:buClrTx/>
                        <a:buSzTx/>
                        <a:buFontTx/>
                        <a:buNone/>
                        <a:tabLst/>
                      </a:pPr>
                      <a:r>
                        <a:rPr kumimoji="0" lang="fr-FR" sz="1600" b="0" i="0" u="none" strike="noStrike" cap="none" normalizeH="0" baseline="0" smtClean="0">
                          <a:ln>
                            <a:noFill/>
                          </a:ln>
                          <a:solidFill>
                            <a:schemeClr val="tx1"/>
                          </a:solidFill>
                          <a:effectLst/>
                          <a:latin typeface="Trebuchet MS" pitchFamily="34" charset="0"/>
                        </a:rPr>
                        <a:t>44.0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c>
                  <a:txBody>
                    <a:bodyPr/>
                    <a:lstStyle/>
                    <a:p>
                      <a:pPr marL="0" marR="0" lvl="0" indent="0" algn="ctr" defTabSz="957263" rtl="0" eaLnBrk="1" fontAlgn="base" latinLnBrk="0" hangingPunct="1">
                        <a:lnSpc>
                          <a:spcPct val="85000"/>
                        </a:lnSpc>
                        <a:spcBef>
                          <a:spcPct val="80000"/>
                        </a:spcBef>
                        <a:spcAft>
                          <a:spcPct val="0"/>
                        </a:spcAft>
                        <a:buClrTx/>
                        <a:buSzTx/>
                        <a:buFontTx/>
                        <a:buNone/>
                        <a:tabLst/>
                      </a:pPr>
                      <a:r>
                        <a:rPr kumimoji="0" lang="fr-FR" sz="1600" b="0" i="0" u="none" strike="noStrike" cap="none" normalizeH="0" baseline="0" smtClean="0">
                          <a:ln>
                            <a:noFill/>
                          </a:ln>
                          <a:solidFill>
                            <a:schemeClr val="tx1"/>
                          </a:solidFill>
                          <a:effectLst/>
                          <a:latin typeface="Trebuchet MS" pitchFamily="34" charset="0"/>
                        </a:rPr>
                        <a:t>2408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c>
                  <a:txBody>
                    <a:bodyPr/>
                    <a:lstStyle/>
                    <a:p>
                      <a:pPr marL="0" marR="0" lvl="0" indent="0" algn="ctr" defTabSz="957263" rtl="0" eaLnBrk="1" fontAlgn="base" latinLnBrk="0" hangingPunct="1">
                        <a:lnSpc>
                          <a:spcPct val="85000"/>
                        </a:lnSpc>
                        <a:spcBef>
                          <a:spcPct val="80000"/>
                        </a:spcBef>
                        <a:spcAft>
                          <a:spcPct val="0"/>
                        </a:spcAft>
                        <a:buClrTx/>
                        <a:buSzTx/>
                        <a:buFontTx/>
                        <a:buNone/>
                        <a:tabLst/>
                      </a:pPr>
                      <a:r>
                        <a:rPr kumimoji="0" lang="fr-FR" sz="1600" b="1" i="0" u="none" strike="noStrike" cap="none" normalizeH="0" baseline="0" smtClean="0">
                          <a:ln>
                            <a:noFill/>
                          </a:ln>
                          <a:solidFill>
                            <a:srgbClr val="5840E6"/>
                          </a:solidFill>
                          <a:effectLst/>
                          <a:latin typeface="Trebuchet MS" pitchFamily="34" charset="0"/>
                        </a:rPr>
                        <a:t>2362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c>
                  <a:txBody>
                    <a:bodyPr/>
                    <a:lstStyle/>
                    <a:p>
                      <a:pPr marL="0" marR="0" lvl="0" indent="0" algn="ctr" defTabSz="957263" rtl="0" eaLnBrk="1" fontAlgn="base" latinLnBrk="0" hangingPunct="1">
                        <a:lnSpc>
                          <a:spcPct val="85000"/>
                        </a:lnSpc>
                        <a:spcBef>
                          <a:spcPct val="80000"/>
                        </a:spcBef>
                        <a:spcAft>
                          <a:spcPct val="0"/>
                        </a:spcAft>
                        <a:buClrTx/>
                        <a:buSzTx/>
                        <a:buFontTx/>
                        <a:buNone/>
                        <a:tabLst/>
                      </a:pPr>
                      <a:r>
                        <a:rPr kumimoji="0" lang="fr-FR" sz="1600" b="1" i="0" u="none" strike="noStrike" cap="none" normalizeH="0" baseline="0" smtClean="0">
                          <a:ln>
                            <a:noFill/>
                          </a:ln>
                          <a:solidFill>
                            <a:srgbClr val="5840E6"/>
                          </a:solidFill>
                          <a:effectLst/>
                          <a:latin typeface="Trebuchet MS" pitchFamily="34" charset="0"/>
                        </a:rPr>
                        <a:t>-46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r>
              <a:tr h="338138">
                <a:tc>
                  <a:txBody>
                    <a:bodyPr/>
                    <a:lstStyle/>
                    <a:p>
                      <a:pPr marL="0" marR="0" lvl="0" indent="0" algn="ctr" defTabSz="957263" rtl="0" eaLnBrk="1" fontAlgn="base" latinLnBrk="0" hangingPunct="1">
                        <a:lnSpc>
                          <a:spcPct val="85000"/>
                        </a:lnSpc>
                        <a:spcBef>
                          <a:spcPct val="80000"/>
                        </a:spcBef>
                        <a:spcAft>
                          <a:spcPct val="0"/>
                        </a:spcAft>
                        <a:buClrTx/>
                        <a:buSzTx/>
                        <a:buFontTx/>
                        <a:buNone/>
                        <a:tabLst/>
                      </a:pPr>
                      <a:r>
                        <a:rPr kumimoji="0" lang="fr-FR" sz="1600" b="1" i="0" u="none" strike="noStrike" cap="none" normalizeH="0" baseline="0" smtClean="0">
                          <a:ln>
                            <a:noFill/>
                          </a:ln>
                          <a:solidFill>
                            <a:srgbClr val="5840E6"/>
                          </a:solidFill>
                          <a:effectLst/>
                          <a:latin typeface="Trebuchet MS" pitchFamily="34" charset="0"/>
                        </a:rPr>
                        <a:t>CD5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57263" rtl="0" eaLnBrk="1" fontAlgn="base" latinLnBrk="0" hangingPunct="1">
                        <a:lnSpc>
                          <a:spcPct val="85000"/>
                        </a:lnSpc>
                        <a:spcBef>
                          <a:spcPct val="80000"/>
                        </a:spcBef>
                        <a:spcAft>
                          <a:spcPct val="0"/>
                        </a:spcAft>
                        <a:buClrTx/>
                        <a:buSzTx/>
                        <a:buFontTx/>
                        <a:buNone/>
                        <a:tabLst/>
                      </a:pPr>
                      <a:r>
                        <a:rPr kumimoji="0" lang="fr-FR" sz="1600" b="0" i="0" u="none" strike="noStrike" cap="none" normalizeH="0" baseline="0" smtClean="0">
                          <a:ln>
                            <a:noFill/>
                          </a:ln>
                          <a:solidFill>
                            <a:schemeClr val="tx1"/>
                          </a:solidFill>
                          <a:effectLst/>
                          <a:latin typeface="Trebuchet MS" pitchFamily="34" charset="0"/>
                        </a:rPr>
                        <a:t>16.0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57263" rtl="0" eaLnBrk="1" fontAlgn="base" latinLnBrk="0" hangingPunct="1">
                        <a:lnSpc>
                          <a:spcPct val="85000"/>
                        </a:lnSpc>
                        <a:spcBef>
                          <a:spcPct val="80000"/>
                        </a:spcBef>
                        <a:spcAft>
                          <a:spcPct val="0"/>
                        </a:spcAft>
                        <a:buClrTx/>
                        <a:buSzTx/>
                        <a:buFontTx/>
                        <a:buNone/>
                        <a:tabLst/>
                      </a:pPr>
                      <a:r>
                        <a:rPr kumimoji="0" lang="fr-FR" sz="1600" b="0" i="0" u="none" strike="noStrike" cap="none" normalizeH="0" baseline="0" smtClean="0">
                          <a:ln>
                            <a:noFill/>
                          </a:ln>
                          <a:solidFill>
                            <a:schemeClr val="tx1"/>
                          </a:solidFill>
                          <a:effectLst/>
                          <a:latin typeface="Trebuchet MS" pitchFamily="34" charset="0"/>
                        </a:rPr>
                        <a:t>36.0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57263" rtl="0" eaLnBrk="1" fontAlgn="base" latinLnBrk="0" hangingPunct="1">
                        <a:lnSpc>
                          <a:spcPct val="85000"/>
                        </a:lnSpc>
                        <a:spcBef>
                          <a:spcPct val="80000"/>
                        </a:spcBef>
                        <a:spcAft>
                          <a:spcPct val="0"/>
                        </a:spcAft>
                        <a:buClrTx/>
                        <a:buSzTx/>
                        <a:buFontTx/>
                        <a:buNone/>
                        <a:tabLst/>
                      </a:pPr>
                      <a:r>
                        <a:rPr kumimoji="0" lang="fr-FR" sz="1600" b="0" i="0" u="none" strike="noStrike" cap="none" normalizeH="0" baseline="0" smtClean="0">
                          <a:ln>
                            <a:noFill/>
                          </a:ln>
                          <a:solidFill>
                            <a:schemeClr val="tx1"/>
                          </a:solidFill>
                          <a:effectLst/>
                          <a:latin typeface="Trebuchet MS" pitchFamily="34" charset="0"/>
                        </a:rPr>
                        <a:t>48.0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57263" rtl="0" eaLnBrk="1" fontAlgn="base" latinLnBrk="0" hangingPunct="1">
                        <a:lnSpc>
                          <a:spcPct val="85000"/>
                        </a:lnSpc>
                        <a:spcBef>
                          <a:spcPct val="80000"/>
                        </a:spcBef>
                        <a:spcAft>
                          <a:spcPct val="0"/>
                        </a:spcAft>
                        <a:buClrTx/>
                        <a:buSzTx/>
                        <a:buFontTx/>
                        <a:buNone/>
                        <a:tabLst/>
                      </a:pPr>
                      <a:r>
                        <a:rPr kumimoji="0" lang="fr-FR" sz="1600" b="0" i="0" u="none" strike="noStrike" cap="none" normalizeH="0" baseline="0" smtClean="0">
                          <a:ln>
                            <a:noFill/>
                          </a:ln>
                          <a:solidFill>
                            <a:schemeClr val="tx1"/>
                          </a:solidFill>
                          <a:effectLst/>
                          <a:latin typeface="Trebuchet MS" pitchFamily="34" charset="0"/>
                        </a:rPr>
                        <a:t>2498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57263" rtl="0" eaLnBrk="1" fontAlgn="base" latinLnBrk="0" hangingPunct="1">
                        <a:lnSpc>
                          <a:spcPct val="85000"/>
                        </a:lnSpc>
                        <a:spcBef>
                          <a:spcPct val="80000"/>
                        </a:spcBef>
                        <a:spcAft>
                          <a:spcPct val="0"/>
                        </a:spcAft>
                        <a:buClrTx/>
                        <a:buSzTx/>
                        <a:buFontTx/>
                        <a:buNone/>
                        <a:tabLst/>
                      </a:pPr>
                      <a:r>
                        <a:rPr kumimoji="0" lang="fr-FR" sz="1600" b="1" i="0" u="none" strike="noStrike" cap="none" normalizeH="0" baseline="0" smtClean="0">
                          <a:ln>
                            <a:noFill/>
                          </a:ln>
                          <a:solidFill>
                            <a:srgbClr val="5840E6"/>
                          </a:solidFill>
                          <a:effectLst/>
                          <a:latin typeface="Trebuchet MS" pitchFamily="34" charset="0"/>
                        </a:rPr>
                        <a:t>2426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57263" rtl="0" eaLnBrk="1" fontAlgn="base" latinLnBrk="0" hangingPunct="1">
                        <a:lnSpc>
                          <a:spcPct val="85000"/>
                        </a:lnSpc>
                        <a:spcBef>
                          <a:spcPct val="80000"/>
                        </a:spcBef>
                        <a:spcAft>
                          <a:spcPct val="0"/>
                        </a:spcAft>
                        <a:buClrTx/>
                        <a:buSzTx/>
                        <a:buFontTx/>
                        <a:buNone/>
                        <a:tabLst/>
                      </a:pPr>
                      <a:r>
                        <a:rPr kumimoji="0" lang="fr-FR" sz="1600" b="1" i="0" u="none" strike="noStrike" cap="none" normalizeH="0" baseline="0" smtClean="0">
                          <a:ln>
                            <a:noFill/>
                          </a:ln>
                          <a:solidFill>
                            <a:srgbClr val="5840E6"/>
                          </a:solidFill>
                          <a:effectLst/>
                          <a:latin typeface="Trebuchet MS" pitchFamily="34" charset="0"/>
                        </a:rPr>
                        <a:t>-72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138">
                <a:tc>
                  <a:txBody>
                    <a:bodyPr/>
                    <a:lstStyle/>
                    <a:p>
                      <a:pPr marL="0" marR="0" lvl="0" indent="0" algn="ctr" defTabSz="957263" rtl="0" eaLnBrk="1" fontAlgn="base" latinLnBrk="0" hangingPunct="1">
                        <a:lnSpc>
                          <a:spcPct val="85000"/>
                        </a:lnSpc>
                        <a:spcBef>
                          <a:spcPct val="80000"/>
                        </a:spcBef>
                        <a:spcAft>
                          <a:spcPct val="0"/>
                        </a:spcAft>
                        <a:buClrTx/>
                        <a:buSzTx/>
                        <a:buFontTx/>
                        <a:buNone/>
                        <a:tabLst/>
                      </a:pPr>
                      <a:r>
                        <a:rPr kumimoji="0" lang="fr-FR" sz="1600" b="1" i="0" u="none" strike="noStrike" cap="none" normalizeH="0" baseline="0" smtClean="0">
                          <a:ln>
                            <a:noFill/>
                          </a:ln>
                          <a:solidFill>
                            <a:srgbClr val="5840E6"/>
                          </a:solidFill>
                          <a:effectLst/>
                          <a:latin typeface="Trebuchet MS" pitchFamily="34" charset="0"/>
                        </a:rPr>
                        <a:t>CORD 34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5"/>
                      <a:srcRect/>
                      <a:tile tx="0" ty="0" sx="100000" sy="100000" flip="none" algn="tl"/>
                    </a:blipFill>
                  </a:tcPr>
                </a:tc>
                <a:tc>
                  <a:txBody>
                    <a:bodyPr/>
                    <a:lstStyle/>
                    <a:p>
                      <a:pPr marL="0" marR="0" lvl="0" indent="0" algn="ctr" defTabSz="957263" rtl="0" eaLnBrk="1" fontAlgn="base" latinLnBrk="0" hangingPunct="1">
                        <a:lnSpc>
                          <a:spcPct val="85000"/>
                        </a:lnSpc>
                        <a:spcBef>
                          <a:spcPct val="80000"/>
                        </a:spcBef>
                        <a:spcAft>
                          <a:spcPct val="0"/>
                        </a:spcAft>
                        <a:buClrTx/>
                        <a:buSzTx/>
                        <a:buFontTx/>
                        <a:buNone/>
                        <a:tabLst/>
                      </a:pPr>
                      <a:r>
                        <a:rPr kumimoji="0" lang="fr-FR" sz="1600" b="0" i="0" u="none" strike="noStrike" cap="none" normalizeH="0" baseline="0" smtClean="0">
                          <a:ln>
                            <a:noFill/>
                          </a:ln>
                          <a:solidFill>
                            <a:schemeClr val="tx1"/>
                          </a:solidFill>
                          <a:effectLst/>
                          <a:latin typeface="Trebuchet MS" pitchFamily="34" charset="0"/>
                        </a:rPr>
                        <a:t>21.5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5"/>
                      <a:srcRect/>
                      <a:tile tx="0" ty="0" sx="100000" sy="100000" flip="none" algn="tl"/>
                    </a:blipFill>
                  </a:tcPr>
                </a:tc>
                <a:tc>
                  <a:txBody>
                    <a:bodyPr/>
                    <a:lstStyle/>
                    <a:p>
                      <a:pPr marL="0" marR="0" lvl="0" indent="0" algn="ctr" defTabSz="957263" rtl="0" eaLnBrk="1" fontAlgn="base" latinLnBrk="0" hangingPunct="1">
                        <a:lnSpc>
                          <a:spcPct val="85000"/>
                        </a:lnSpc>
                        <a:spcBef>
                          <a:spcPct val="80000"/>
                        </a:spcBef>
                        <a:spcAft>
                          <a:spcPct val="0"/>
                        </a:spcAft>
                        <a:buClrTx/>
                        <a:buSzTx/>
                        <a:buFontTx/>
                        <a:buNone/>
                        <a:tabLst/>
                      </a:pPr>
                      <a:r>
                        <a:rPr kumimoji="0" lang="fr-FR" sz="1600" b="0" i="0" u="none" strike="noStrike" cap="none" normalizeH="0" baseline="0" smtClean="0">
                          <a:ln>
                            <a:noFill/>
                          </a:ln>
                          <a:solidFill>
                            <a:schemeClr val="tx1"/>
                          </a:solidFill>
                          <a:effectLst/>
                          <a:latin typeface="Trebuchet MS" pitchFamily="34" charset="0"/>
                        </a:rPr>
                        <a:t>34.7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5"/>
                      <a:srcRect/>
                      <a:tile tx="0" ty="0" sx="100000" sy="100000" flip="none" algn="tl"/>
                    </a:blipFill>
                  </a:tcPr>
                </a:tc>
                <a:tc>
                  <a:txBody>
                    <a:bodyPr/>
                    <a:lstStyle/>
                    <a:p>
                      <a:pPr marL="0" marR="0" lvl="0" indent="0" algn="ctr" defTabSz="957263" rtl="0" eaLnBrk="1" fontAlgn="base" latinLnBrk="0" hangingPunct="1">
                        <a:lnSpc>
                          <a:spcPct val="85000"/>
                        </a:lnSpc>
                        <a:spcBef>
                          <a:spcPct val="80000"/>
                        </a:spcBef>
                        <a:spcAft>
                          <a:spcPct val="0"/>
                        </a:spcAft>
                        <a:buClrTx/>
                        <a:buSzTx/>
                        <a:buFontTx/>
                        <a:buNone/>
                        <a:tabLst/>
                      </a:pPr>
                      <a:r>
                        <a:rPr kumimoji="0" lang="fr-FR" sz="1600" b="0" i="0" u="none" strike="noStrike" cap="none" normalizeH="0" baseline="0" smtClean="0">
                          <a:ln>
                            <a:noFill/>
                          </a:ln>
                          <a:solidFill>
                            <a:schemeClr val="tx1"/>
                          </a:solidFill>
                          <a:effectLst/>
                          <a:latin typeface="Trebuchet MS" pitchFamily="34" charset="0"/>
                        </a:rPr>
                        <a:t>43.8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5"/>
                      <a:srcRect/>
                      <a:tile tx="0" ty="0" sx="100000" sy="100000" flip="none" algn="tl"/>
                    </a:blipFill>
                  </a:tcPr>
                </a:tc>
                <a:tc>
                  <a:txBody>
                    <a:bodyPr/>
                    <a:lstStyle/>
                    <a:p>
                      <a:pPr marL="0" marR="0" lvl="0" indent="0" algn="ctr" defTabSz="957263" rtl="0" eaLnBrk="1" fontAlgn="base" latinLnBrk="0" hangingPunct="1">
                        <a:lnSpc>
                          <a:spcPct val="85000"/>
                        </a:lnSpc>
                        <a:spcBef>
                          <a:spcPct val="80000"/>
                        </a:spcBef>
                        <a:spcAft>
                          <a:spcPct val="0"/>
                        </a:spcAft>
                        <a:buClrTx/>
                        <a:buSzTx/>
                        <a:buFontTx/>
                        <a:buNone/>
                        <a:tabLst/>
                      </a:pPr>
                      <a:r>
                        <a:rPr kumimoji="0" lang="fr-FR" sz="1600" b="0" i="0" u="none" strike="noStrike" cap="none" normalizeH="0" baseline="0" smtClean="0">
                          <a:ln>
                            <a:noFill/>
                          </a:ln>
                          <a:solidFill>
                            <a:schemeClr val="tx1"/>
                          </a:solidFill>
                          <a:effectLst/>
                          <a:latin typeface="Trebuchet MS" pitchFamily="34" charset="0"/>
                        </a:rPr>
                        <a:t>2578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5"/>
                      <a:srcRect/>
                      <a:tile tx="0" ty="0" sx="100000" sy="100000" flip="none" algn="tl"/>
                    </a:blipFill>
                  </a:tcPr>
                </a:tc>
                <a:tc>
                  <a:txBody>
                    <a:bodyPr/>
                    <a:lstStyle/>
                    <a:p>
                      <a:pPr marL="0" marR="0" lvl="0" indent="0" algn="ctr" defTabSz="957263" rtl="0" eaLnBrk="1" fontAlgn="base" latinLnBrk="0" hangingPunct="1">
                        <a:lnSpc>
                          <a:spcPct val="85000"/>
                        </a:lnSpc>
                        <a:spcBef>
                          <a:spcPct val="80000"/>
                        </a:spcBef>
                        <a:spcAft>
                          <a:spcPct val="0"/>
                        </a:spcAft>
                        <a:buClrTx/>
                        <a:buSzTx/>
                        <a:buFontTx/>
                        <a:buNone/>
                        <a:tabLst/>
                      </a:pPr>
                      <a:r>
                        <a:rPr kumimoji="0" lang="fr-FR" sz="1600" b="1" i="0" u="none" strike="noStrike" cap="none" normalizeH="0" baseline="0" smtClean="0">
                          <a:ln>
                            <a:noFill/>
                          </a:ln>
                          <a:solidFill>
                            <a:srgbClr val="5840E6"/>
                          </a:solidFill>
                          <a:effectLst/>
                          <a:latin typeface="Trebuchet MS" pitchFamily="34" charset="0"/>
                        </a:rPr>
                        <a:t>2470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5"/>
                      <a:srcRect/>
                      <a:tile tx="0" ty="0" sx="100000" sy="100000" flip="none" algn="tl"/>
                    </a:blipFill>
                  </a:tcPr>
                </a:tc>
                <a:tc>
                  <a:txBody>
                    <a:bodyPr/>
                    <a:lstStyle/>
                    <a:p>
                      <a:pPr marL="0" marR="0" lvl="0" indent="0" algn="ctr" defTabSz="957263" rtl="0" eaLnBrk="1" fontAlgn="base" latinLnBrk="0" hangingPunct="1">
                        <a:lnSpc>
                          <a:spcPct val="85000"/>
                        </a:lnSpc>
                        <a:spcBef>
                          <a:spcPct val="80000"/>
                        </a:spcBef>
                        <a:spcAft>
                          <a:spcPct val="0"/>
                        </a:spcAft>
                        <a:buClrTx/>
                        <a:buSzTx/>
                        <a:buFontTx/>
                        <a:buNone/>
                        <a:tabLst/>
                      </a:pPr>
                      <a:r>
                        <a:rPr kumimoji="0" lang="fr-FR" sz="1600" b="1" i="0" u="none" strike="noStrike" cap="none" normalizeH="0" baseline="0" smtClean="0">
                          <a:ln>
                            <a:noFill/>
                          </a:ln>
                          <a:solidFill>
                            <a:srgbClr val="5840E6"/>
                          </a:solidFill>
                          <a:effectLst/>
                          <a:latin typeface="Trebuchet MS" pitchFamily="34" charset="0"/>
                        </a:rPr>
                        <a:t>-92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5"/>
                      <a:srcRect/>
                      <a:tile tx="0" ty="0" sx="100000" sy="100000" flip="none" algn="tl"/>
                    </a:blipFill>
                  </a:tcPr>
                </a:tc>
              </a:tr>
              <a:tr h="338138">
                <a:tc>
                  <a:txBody>
                    <a:bodyPr/>
                    <a:lstStyle/>
                    <a:p>
                      <a:pPr marL="0" marR="0" lvl="0" indent="0" algn="ctr" defTabSz="957263" rtl="0" eaLnBrk="1" fontAlgn="base" latinLnBrk="0" hangingPunct="1">
                        <a:lnSpc>
                          <a:spcPct val="85000"/>
                        </a:lnSpc>
                        <a:spcBef>
                          <a:spcPct val="80000"/>
                        </a:spcBef>
                        <a:spcAft>
                          <a:spcPct val="0"/>
                        </a:spcAft>
                        <a:buClrTx/>
                        <a:buSzTx/>
                        <a:buFontTx/>
                        <a:buNone/>
                        <a:tabLst/>
                      </a:pPr>
                      <a:r>
                        <a:rPr kumimoji="0" lang="fr-FR" sz="1600" b="1" i="0" u="none" strike="noStrike" cap="none" normalizeH="0" baseline="0" smtClean="0">
                          <a:ln>
                            <a:noFill/>
                          </a:ln>
                          <a:solidFill>
                            <a:srgbClr val="5840E6"/>
                          </a:solidFill>
                          <a:effectLst/>
                          <a:latin typeface="Trebuchet MS" pitchFamily="34" charset="0"/>
                        </a:rPr>
                        <a:t>ITU</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5"/>
                      <a:srcRect/>
                      <a:tile tx="0" ty="0" sx="100000" sy="100000" flip="none" algn="tl"/>
                    </a:blipFill>
                  </a:tcPr>
                </a:tc>
                <a:tc>
                  <a:txBody>
                    <a:bodyPr/>
                    <a:lstStyle/>
                    <a:p>
                      <a:pPr marL="0" marR="0" lvl="0" indent="0" algn="ctr" defTabSz="957263" rtl="0" eaLnBrk="1" fontAlgn="base" latinLnBrk="0" hangingPunct="1">
                        <a:lnSpc>
                          <a:spcPct val="85000"/>
                        </a:lnSpc>
                        <a:spcBef>
                          <a:spcPct val="80000"/>
                        </a:spcBef>
                        <a:spcAft>
                          <a:spcPct val="0"/>
                        </a:spcAft>
                        <a:buClrTx/>
                        <a:buSzTx/>
                        <a:buFontTx/>
                        <a:buNone/>
                        <a:tabLst/>
                      </a:pPr>
                      <a:r>
                        <a:rPr kumimoji="0" lang="fr-FR" sz="1600" b="0" i="0" u="none" strike="noStrike" cap="none" normalizeH="0" baseline="0" smtClean="0">
                          <a:ln>
                            <a:noFill/>
                          </a:ln>
                          <a:solidFill>
                            <a:schemeClr val="tx1"/>
                          </a:solidFill>
                          <a:effectLst/>
                          <a:latin typeface="Trebuchet MS" pitchFamily="34" charset="0"/>
                        </a:rPr>
                        <a:t>22.0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5"/>
                      <a:srcRect/>
                      <a:tile tx="0" ty="0" sx="100000" sy="100000" flip="none" algn="tl"/>
                    </a:blipFill>
                  </a:tcPr>
                </a:tc>
                <a:tc>
                  <a:txBody>
                    <a:bodyPr/>
                    <a:lstStyle/>
                    <a:p>
                      <a:pPr marL="0" marR="0" lvl="0" indent="0" algn="ctr" defTabSz="957263" rtl="0" eaLnBrk="1" fontAlgn="base" latinLnBrk="0" hangingPunct="1">
                        <a:lnSpc>
                          <a:spcPct val="85000"/>
                        </a:lnSpc>
                        <a:spcBef>
                          <a:spcPct val="80000"/>
                        </a:spcBef>
                        <a:spcAft>
                          <a:spcPct val="0"/>
                        </a:spcAft>
                        <a:buClrTx/>
                        <a:buSzTx/>
                        <a:buFontTx/>
                        <a:buNone/>
                        <a:tabLst/>
                      </a:pPr>
                      <a:r>
                        <a:rPr kumimoji="0" lang="fr-FR" sz="1600" b="0" i="0" u="none" strike="noStrike" cap="none" normalizeH="0" baseline="0" smtClean="0">
                          <a:ln>
                            <a:noFill/>
                          </a:ln>
                          <a:solidFill>
                            <a:schemeClr val="tx1"/>
                          </a:solidFill>
                          <a:effectLst/>
                          <a:latin typeface="Trebuchet MS" pitchFamily="34" charset="0"/>
                        </a:rPr>
                        <a:t>33.0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5"/>
                      <a:srcRect/>
                      <a:tile tx="0" ty="0" sx="100000" sy="100000" flip="none" algn="tl"/>
                    </a:blipFill>
                  </a:tcPr>
                </a:tc>
                <a:tc>
                  <a:txBody>
                    <a:bodyPr/>
                    <a:lstStyle/>
                    <a:p>
                      <a:pPr marL="0" marR="0" lvl="0" indent="0" algn="ctr" defTabSz="957263" rtl="0" eaLnBrk="1" fontAlgn="base" latinLnBrk="0" hangingPunct="1">
                        <a:lnSpc>
                          <a:spcPct val="85000"/>
                        </a:lnSpc>
                        <a:spcBef>
                          <a:spcPct val="80000"/>
                        </a:spcBef>
                        <a:spcAft>
                          <a:spcPct val="0"/>
                        </a:spcAft>
                        <a:buClrTx/>
                        <a:buSzTx/>
                        <a:buFontTx/>
                        <a:buNone/>
                        <a:tabLst/>
                      </a:pPr>
                      <a:r>
                        <a:rPr kumimoji="0" lang="fr-FR" sz="1600" b="0" i="0" u="none" strike="noStrike" cap="none" normalizeH="0" baseline="0" smtClean="0">
                          <a:ln>
                            <a:noFill/>
                          </a:ln>
                          <a:solidFill>
                            <a:schemeClr val="tx1"/>
                          </a:solidFill>
                          <a:effectLst/>
                          <a:latin typeface="Trebuchet MS" pitchFamily="34" charset="0"/>
                        </a:rPr>
                        <a:t>44.0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5"/>
                      <a:srcRect/>
                      <a:tile tx="0" ty="0" sx="100000" sy="100000" flip="none" algn="tl"/>
                    </a:blipFill>
                  </a:tcPr>
                </a:tc>
                <a:tc>
                  <a:txBody>
                    <a:bodyPr/>
                    <a:lstStyle/>
                    <a:p>
                      <a:pPr marL="0" marR="0" lvl="0" indent="0" algn="ctr" defTabSz="957263" rtl="0" eaLnBrk="1" fontAlgn="base" latinLnBrk="0" hangingPunct="1">
                        <a:lnSpc>
                          <a:spcPct val="85000"/>
                        </a:lnSpc>
                        <a:spcBef>
                          <a:spcPct val="80000"/>
                        </a:spcBef>
                        <a:spcAft>
                          <a:spcPct val="0"/>
                        </a:spcAft>
                        <a:buClrTx/>
                        <a:buSzTx/>
                        <a:buFontTx/>
                        <a:buNone/>
                        <a:tabLst/>
                      </a:pPr>
                      <a:r>
                        <a:rPr kumimoji="0" lang="fr-FR" sz="1600" b="0" i="0" u="none" strike="noStrike" cap="none" normalizeH="0" baseline="0" smtClean="0">
                          <a:ln>
                            <a:noFill/>
                          </a:ln>
                          <a:solidFill>
                            <a:schemeClr val="tx1"/>
                          </a:solidFill>
                          <a:effectLst/>
                          <a:latin typeface="Trebuchet MS" pitchFamily="34" charset="0"/>
                        </a:rPr>
                        <a:t>2550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5"/>
                      <a:srcRect/>
                      <a:tile tx="0" ty="0" sx="100000" sy="100000" flip="none" algn="tl"/>
                    </a:blipFill>
                  </a:tcPr>
                </a:tc>
                <a:tc>
                  <a:txBody>
                    <a:bodyPr/>
                    <a:lstStyle/>
                    <a:p>
                      <a:pPr marL="0" marR="0" lvl="0" indent="0" algn="ctr" defTabSz="957263" rtl="0" eaLnBrk="1" fontAlgn="base" latinLnBrk="0" hangingPunct="1">
                        <a:lnSpc>
                          <a:spcPct val="85000"/>
                        </a:lnSpc>
                        <a:spcBef>
                          <a:spcPct val="80000"/>
                        </a:spcBef>
                        <a:spcAft>
                          <a:spcPct val="0"/>
                        </a:spcAft>
                        <a:buClrTx/>
                        <a:buSzTx/>
                        <a:buFontTx/>
                        <a:buNone/>
                        <a:tabLst/>
                      </a:pPr>
                      <a:r>
                        <a:rPr kumimoji="0" lang="fr-FR" sz="1600" b="1" i="0" u="none" strike="noStrike" cap="none" normalizeH="0" baseline="0" smtClean="0">
                          <a:ln>
                            <a:noFill/>
                          </a:ln>
                          <a:solidFill>
                            <a:srgbClr val="5840E6"/>
                          </a:solidFill>
                          <a:effectLst/>
                          <a:latin typeface="Trebuchet MS" pitchFamily="34" charset="0"/>
                        </a:rPr>
                        <a:t>2486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5"/>
                      <a:srcRect/>
                      <a:tile tx="0" ty="0" sx="100000" sy="100000" flip="none" algn="tl"/>
                    </a:blipFill>
                  </a:tcPr>
                </a:tc>
                <a:tc>
                  <a:txBody>
                    <a:bodyPr/>
                    <a:lstStyle/>
                    <a:p>
                      <a:pPr marL="0" marR="0" lvl="0" indent="0" algn="ctr" defTabSz="957263" rtl="0" eaLnBrk="1" fontAlgn="base" latinLnBrk="0" hangingPunct="1">
                        <a:lnSpc>
                          <a:spcPct val="85000"/>
                        </a:lnSpc>
                        <a:spcBef>
                          <a:spcPct val="80000"/>
                        </a:spcBef>
                        <a:spcAft>
                          <a:spcPct val="0"/>
                        </a:spcAft>
                        <a:buClrTx/>
                        <a:buSzTx/>
                        <a:buFontTx/>
                        <a:buNone/>
                        <a:tabLst/>
                      </a:pPr>
                      <a:r>
                        <a:rPr kumimoji="0" lang="fr-FR" sz="1600" b="1" i="0" u="none" strike="noStrike" cap="none" normalizeH="0" baseline="0" smtClean="0">
                          <a:ln>
                            <a:noFill/>
                          </a:ln>
                          <a:solidFill>
                            <a:srgbClr val="5840E6"/>
                          </a:solidFill>
                          <a:effectLst/>
                          <a:latin typeface="Trebuchet MS" pitchFamily="34" charset="0"/>
                        </a:rPr>
                        <a:t>-64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5"/>
                      <a:srcRect/>
                      <a:tile tx="0" ty="0" sx="100000" sy="100000" flip="none" algn="tl"/>
                    </a:blipFill>
                  </a:tcPr>
                </a:tc>
              </a:tr>
              <a:tr h="338138">
                <a:tc>
                  <a:txBody>
                    <a:bodyPr/>
                    <a:lstStyle/>
                    <a:p>
                      <a:pPr marL="0" marR="0" lvl="0" indent="0" algn="ctr" defTabSz="957263" rtl="0" eaLnBrk="1" fontAlgn="base" latinLnBrk="0" hangingPunct="1">
                        <a:lnSpc>
                          <a:spcPct val="85000"/>
                        </a:lnSpc>
                        <a:spcBef>
                          <a:spcPct val="80000"/>
                        </a:spcBef>
                        <a:spcAft>
                          <a:spcPct val="0"/>
                        </a:spcAft>
                        <a:buClrTx/>
                        <a:buSzTx/>
                        <a:buFontTx/>
                        <a:buNone/>
                        <a:tabLst/>
                      </a:pPr>
                      <a:r>
                        <a:rPr kumimoji="0" lang="fr-FR" sz="1600" b="1" i="0" u="none" strike="noStrike" cap="none" normalizeH="0" baseline="0" smtClean="0">
                          <a:ln>
                            <a:noFill/>
                          </a:ln>
                          <a:solidFill>
                            <a:srgbClr val="5840E6"/>
                          </a:solidFill>
                          <a:effectLst/>
                          <a:latin typeface="Trebuchet MS" pitchFamily="34" charset="0"/>
                        </a:rPr>
                        <a:t>CORD 37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57263" rtl="0" eaLnBrk="1" fontAlgn="base" latinLnBrk="0" hangingPunct="1">
                        <a:lnSpc>
                          <a:spcPct val="85000"/>
                        </a:lnSpc>
                        <a:spcBef>
                          <a:spcPct val="80000"/>
                        </a:spcBef>
                        <a:spcAft>
                          <a:spcPct val="0"/>
                        </a:spcAft>
                        <a:buClrTx/>
                        <a:buSzTx/>
                        <a:buFontTx/>
                        <a:buNone/>
                        <a:tabLst/>
                      </a:pPr>
                      <a:r>
                        <a:rPr kumimoji="0" lang="fr-FR" sz="1600" b="0" i="0" u="none" strike="noStrike" cap="none" normalizeH="0" baseline="0" smtClean="0">
                          <a:ln>
                            <a:noFill/>
                          </a:ln>
                          <a:solidFill>
                            <a:schemeClr val="tx1"/>
                          </a:solidFill>
                          <a:effectLst/>
                          <a:latin typeface="Trebuchet MS" pitchFamily="34" charset="0"/>
                        </a:rPr>
                        <a:t>32.5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57263" rtl="0" eaLnBrk="1" fontAlgn="base" latinLnBrk="0" hangingPunct="1">
                        <a:lnSpc>
                          <a:spcPct val="85000"/>
                        </a:lnSpc>
                        <a:spcBef>
                          <a:spcPct val="80000"/>
                        </a:spcBef>
                        <a:spcAft>
                          <a:spcPct val="0"/>
                        </a:spcAft>
                        <a:buClrTx/>
                        <a:buSzTx/>
                        <a:buFontTx/>
                        <a:buNone/>
                        <a:tabLst/>
                      </a:pPr>
                      <a:r>
                        <a:rPr kumimoji="0" lang="fr-FR" sz="1600" b="0" i="0" u="none" strike="noStrike" cap="none" normalizeH="0" baseline="0" smtClean="0">
                          <a:ln>
                            <a:noFill/>
                          </a:ln>
                          <a:solidFill>
                            <a:schemeClr val="tx1"/>
                          </a:solidFill>
                          <a:effectLst/>
                          <a:latin typeface="Trebuchet MS" pitchFamily="34" charset="0"/>
                        </a:rPr>
                        <a:t>29.2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57263" rtl="0" eaLnBrk="1" fontAlgn="base" latinLnBrk="0" hangingPunct="1">
                        <a:lnSpc>
                          <a:spcPct val="85000"/>
                        </a:lnSpc>
                        <a:spcBef>
                          <a:spcPct val="80000"/>
                        </a:spcBef>
                        <a:spcAft>
                          <a:spcPct val="0"/>
                        </a:spcAft>
                        <a:buClrTx/>
                        <a:buSzTx/>
                        <a:buFontTx/>
                        <a:buNone/>
                        <a:tabLst/>
                      </a:pPr>
                      <a:r>
                        <a:rPr kumimoji="0" lang="fr-FR" sz="1600" b="0" i="0" u="none" strike="noStrike" cap="none" normalizeH="0" baseline="0" smtClean="0">
                          <a:ln>
                            <a:noFill/>
                          </a:ln>
                          <a:solidFill>
                            <a:schemeClr val="tx1"/>
                          </a:solidFill>
                          <a:effectLst/>
                          <a:latin typeface="Trebuchet MS" pitchFamily="34" charset="0"/>
                        </a:rPr>
                        <a:t>38.3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57263" rtl="0" eaLnBrk="1" fontAlgn="base" latinLnBrk="0" hangingPunct="1">
                        <a:lnSpc>
                          <a:spcPct val="85000"/>
                        </a:lnSpc>
                        <a:spcBef>
                          <a:spcPct val="80000"/>
                        </a:spcBef>
                        <a:spcAft>
                          <a:spcPct val="0"/>
                        </a:spcAft>
                        <a:buClrTx/>
                        <a:buSzTx/>
                        <a:buFontTx/>
                        <a:buNone/>
                        <a:tabLst/>
                      </a:pPr>
                      <a:r>
                        <a:rPr kumimoji="0" lang="fr-FR" sz="1600" b="0" i="0" u="none" strike="noStrike" cap="none" normalizeH="0" baseline="0" smtClean="0">
                          <a:ln>
                            <a:noFill/>
                          </a:ln>
                          <a:solidFill>
                            <a:schemeClr val="tx1"/>
                          </a:solidFill>
                          <a:effectLst/>
                          <a:latin typeface="Trebuchet MS" pitchFamily="34" charset="0"/>
                        </a:rPr>
                        <a:t>2601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57263" rtl="0" eaLnBrk="1" fontAlgn="base" latinLnBrk="0" hangingPunct="1">
                        <a:lnSpc>
                          <a:spcPct val="85000"/>
                        </a:lnSpc>
                        <a:spcBef>
                          <a:spcPct val="80000"/>
                        </a:spcBef>
                        <a:spcAft>
                          <a:spcPct val="0"/>
                        </a:spcAft>
                        <a:buClrTx/>
                        <a:buSzTx/>
                        <a:buFontTx/>
                        <a:buNone/>
                        <a:tabLst/>
                      </a:pPr>
                      <a:r>
                        <a:rPr kumimoji="0" lang="fr-FR" sz="1600" b="1" i="0" u="none" strike="noStrike" cap="none" normalizeH="0" baseline="0" smtClean="0">
                          <a:ln>
                            <a:noFill/>
                          </a:ln>
                          <a:solidFill>
                            <a:srgbClr val="5840E6"/>
                          </a:solidFill>
                          <a:effectLst/>
                          <a:latin typeface="Trebuchet MS" pitchFamily="34" charset="0"/>
                        </a:rPr>
                        <a:t>2570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57263" rtl="0" eaLnBrk="1" fontAlgn="base" latinLnBrk="0" hangingPunct="1">
                        <a:lnSpc>
                          <a:spcPct val="85000"/>
                        </a:lnSpc>
                        <a:spcBef>
                          <a:spcPct val="80000"/>
                        </a:spcBef>
                        <a:spcAft>
                          <a:spcPct val="0"/>
                        </a:spcAft>
                        <a:buClrTx/>
                        <a:buSzTx/>
                        <a:buFontTx/>
                        <a:buNone/>
                        <a:tabLst/>
                      </a:pPr>
                      <a:r>
                        <a:rPr kumimoji="0" lang="fr-FR" sz="1600" b="1" i="0" u="none" strike="noStrike" cap="none" normalizeH="0" baseline="0" smtClean="0">
                          <a:ln>
                            <a:noFill/>
                          </a:ln>
                          <a:solidFill>
                            <a:srgbClr val="5840E6"/>
                          </a:solidFill>
                          <a:effectLst/>
                          <a:latin typeface="Trebuchet MS" pitchFamily="34" charset="0"/>
                        </a:rPr>
                        <a:t>-31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9725">
                <a:tc>
                  <a:txBody>
                    <a:bodyPr/>
                    <a:lstStyle/>
                    <a:p>
                      <a:pPr marL="0" marR="0" lvl="0" indent="0" algn="ctr" defTabSz="957263" rtl="0" eaLnBrk="1" fontAlgn="base" latinLnBrk="0" hangingPunct="1">
                        <a:lnSpc>
                          <a:spcPct val="85000"/>
                        </a:lnSpc>
                        <a:spcBef>
                          <a:spcPct val="80000"/>
                        </a:spcBef>
                        <a:spcAft>
                          <a:spcPct val="0"/>
                        </a:spcAft>
                        <a:buClrTx/>
                        <a:buSzTx/>
                        <a:buFontTx/>
                        <a:buNone/>
                        <a:tabLst/>
                      </a:pPr>
                      <a:r>
                        <a:rPr kumimoji="0" lang="fr-FR" sz="1600" b="1" i="0" u="none" strike="noStrike" cap="none" normalizeH="0" baseline="0" smtClean="0">
                          <a:ln>
                            <a:noFill/>
                          </a:ln>
                          <a:solidFill>
                            <a:srgbClr val="5840E6"/>
                          </a:solidFill>
                          <a:effectLst/>
                          <a:latin typeface="Trebuchet MS" pitchFamily="34" charset="0"/>
                        </a:rPr>
                        <a:t>CORD 42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57263" rtl="0" eaLnBrk="1" fontAlgn="base" latinLnBrk="0" hangingPunct="1">
                        <a:lnSpc>
                          <a:spcPct val="85000"/>
                        </a:lnSpc>
                        <a:spcBef>
                          <a:spcPct val="80000"/>
                        </a:spcBef>
                        <a:spcAft>
                          <a:spcPct val="0"/>
                        </a:spcAft>
                        <a:buClrTx/>
                        <a:buSzTx/>
                        <a:buFontTx/>
                        <a:buNone/>
                        <a:tabLst/>
                      </a:pPr>
                      <a:r>
                        <a:rPr kumimoji="0" lang="fr-FR" sz="1600" b="0" i="0" u="none" strike="noStrike" cap="none" normalizeH="0" baseline="0" smtClean="0">
                          <a:ln>
                            <a:noFill/>
                          </a:ln>
                          <a:solidFill>
                            <a:schemeClr val="tx1"/>
                          </a:solidFill>
                          <a:effectLst/>
                          <a:latin typeface="Trebuchet MS" pitchFamily="34" charset="0"/>
                        </a:rPr>
                        <a:t>40.5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57263" rtl="0" eaLnBrk="1" fontAlgn="base" latinLnBrk="0" hangingPunct="1">
                        <a:lnSpc>
                          <a:spcPct val="85000"/>
                        </a:lnSpc>
                        <a:spcBef>
                          <a:spcPct val="80000"/>
                        </a:spcBef>
                        <a:spcAft>
                          <a:spcPct val="0"/>
                        </a:spcAft>
                        <a:buClrTx/>
                        <a:buSzTx/>
                        <a:buFontTx/>
                        <a:buNone/>
                        <a:tabLst/>
                      </a:pPr>
                      <a:r>
                        <a:rPr kumimoji="0" lang="fr-FR" sz="1600" b="0" i="0" u="none" strike="noStrike" cap="none" normalizeH="0" baseline="0" smtClean="0">
                          <a:ln>
                            <a:noFill/>
                          </a:ln>
                          <a:solidFill>
                            <a:schemeClr val="tx1"/>
                          </a:solidFill>
                          <a:effectLst/>
                          <a:latin typeface="Trebuchet MS" pitchFamily="34" charset="0"/>
                        </a:rPr>
                        <a:t>27.0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57263" rtl="0" eaLnBrk="1" fontAlgn="base" latinLnBrk="0" hangingPunct="1">
                        <a:lnSpc>
                          <a:spcPct val="85000"/>
                        </a:lnSpc>
                        <a:spcBef>
                          <a:spcPct val="80000"/>
                        </a:spcBef>
                        <a:spcAft>
                          <a:spcPct val="0"/>
                        </a:spcAft>
                        <a:buClrTx/>
                        <a:buSzTx/>
                        <a:buFontTx/>
                        <a:buNone/>
                        <a:tabLst/>
                      </a:pPr>
                      <a:r>
                        <a:rPr kumimoji="0" lang="fr-FR" sz="1600" b="0" i="0" u="none" strike="noStrike" cap="none" normalizeH="0" baseline="0" smtClean="0">
                          <a:ln>
                            <a:noFill/>
                          </a:ln>
                          <a:solidFill>
                            <a:schemeClr val="tx1"/>
                          </a:solidFill>
                          <a:effectLst/>
                          <a:latin typeface="Trebuchet MS" pitchFamily="34" charset="0"/>
                        </a:rPr>
                        <a:t>32.5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57263" rtl="0" eaLnBrk="1" fontAlgn="base" latinLnBrk="0" hangingPunct="1">
                        <a:lnSpc>
                          <a:spcPct val="85000"/>
                        </a:lnSpc>
                        <a:spcBef>
                          <a:spcPct val="80000"/>
                        </a:spcBef>
                        <a:spcAft>
                          <a:spcPct val="0"/>
                        </a:spcAft>
                        <a:buClrTx/>
                        <a:buSzTx/>
                        <a:buFontTx/>
                        <a:buNone/>
                        <a:tabLst/>
                      </a:pPr>
                      <a:r>
                        <a:rPr kumimoji="0" lang="fr-FR" sz="1600" b="0" i="0" u="none" strike="noStrike" cap="none" normalizeH="0" baseline="0" smtClean="0">
                          <a:ln>
                            <a:noFill/>
                          </a:ln>
                          <a:solidFill>
                            <a:schemeClr val="tx1"/>
                          </a:solidFill>
                          <a:effectLst/>
                          <a:latin typeface="Trebuchet MS" pitchFamily="34" charset="0"/>
                        </a:rPr>
                        <a:t>2663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57263" rtl="0" eaLnBrk="1" fontAlgn="base" latinLnBrk="0" hangingPunct="1">
                        <a:lnSpc>
                          <a:spcPct val="85000"/>
                        </a:lnSpc>
                        <a:spcBef>
                          <a:spcPct val="80000"/>
                        </a:spcBef>
                        <a:spcAft>
                          <a:spcPct val="0"/>
                        </a:spcAft>
                        <a:buClrTx/>
                        <a:buSzTx/>
                        <a:buFontTx/>
                        <a:buNone/>
                        <a:tabLst/>
                      </a:pPr>
                      <a:r>
                        <a:rPr kumimoji="0" lang="fr-FR" sz="1600" b="1" i="0" u="none" strike="noStrike" cap="none" normalizeH="0" baseline="0" smtClean="0">
                          <a:ln>
                            <a:noFill/>
                          </a:ln>
                          <a:solidFill>
                            <a:srgbClr val="5840E6"/>
                          </a:solidFill>
                          <a:effectLst/>
                          <a:latin typeface="Trebuchet MS" pitchFamily="34" charset="0"/>
                        </a:rPr>
                        <a:t>2595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57263" rtl="0" eaLnBrk="1" fontAlgn="base" latinLnBrk="0" hangingPunct="1">
                        <a:lnSpc>
                          <a:spcPct val="85000"/>
                        </a:lnSpc>
                        <a:spcBef>
                          <a:spcPct val="80000"/>
                        </a:spcBef>
                        <a:spcAft>
                          <a:spcPct val="0"/>
                        </a:spcAft>
                        <a:buClrTx/>
                        <a:buSzTx/>
                        <a:buFontTx/>
                        <a:buNone/>
                        <a:tabLst/>
                      </a:pPr>
                      <a:r>
                        <a:rPr kumimoji="0" lang="fr-FR" sz="1600" b="1" i="0" u="none" strike="noStrike" cap="none" normalizeH="0" baseline="0" smtClean="0">
                          <a:ln>
                            <a:noFill/>
                          </a:ln>
                          <a:solidFill>
                            <a:srgbClr val="5840E6"/>
                          </a:solidFill>
                          <a:effectLst/>
                          <a:latin typeface="Trebuchet MS" pitchFamily="34" charset="0"/>
                        </a:rPr>
                        <a:t>-68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9725">
                <a:tc>
                  <a:txBody>
                    <a:bodyPr/>
                    <a:lstStyle/>
                    <a:p>
                      <a:pPr marL="0" marR="0" lvl="0" indent="0" algn="ctr" defTabSz="957263" rtl="0" eaLnBrk="1" fontAlgn="base" latinLnBrk="0" hangingPunct="1">
                        <a:lnSpc>
                          <a:spcPct val="85000"/>
                        </a:lnSpc>
                        <a:spcBef>
                          <a:spcPct val="80000"/>
                        </a:spcBef>
                        <a:spcAft>
                          <a:spcPct val="0"/>
                        </a:spcAft>
                        <a:buClrTx/>
                        <a:buSzTx/>
                        <a:buFontTx/>
                        <a:buNone/>
                        <a:tabLst/>
                      </a:pPr>
                      <a:r>
                        <a:rPr kumimoji="0" lang="fr-FR" sz="1600" b="1" i="0" u="none" strike="noStrike" cap="none" normalizeH="0" baseline="0" smtClean="0">
                          <a:ln>
                            <a:noFill/>
                          </a:ln>
                          <a:solidFill>
                            <a:srgbClr val="5840E6"/>
                          </a:solidFill>
                          <a:effectLst/>
                          <a:latin typeface="Trebuchet MS" pitchFamily="34" charset="0"/>
                        </a:rPr>
                        <a:t>CORD 41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57263" rtl="0" eaLnBrk="1" fontAlgn="base" latinLnBrk="0" hangingPunct="1">
                        <a:lnSpc>
                          <a:spcPct val="85000"/>
                        </a:lnSpc>
                        <a:spcBef>
                          <a:spcPct val="80000"/>
                        </a:spcBef>
                        <a:spcAft>
                          <a:spcPct val="0"/>
                        </a:spcAft>
                        <a:buClrTx/>
                        <a:buSzTx/>
                        <a:buFontTx/>
                        <a:buNone/>
                        <a:tabLst/>
                      </a:pPr>
                      <a:r>
                        <a:rPr kumimoji="0" lang="fr-FR" sz="1600" b="0" i="0" u="none" strike="noStrike" cap="none" normalizeH="0" baseline="0" smtClean="0">
                          <a:ln>
                            <a:noFill/>
                          </a:ln>
                          <a:solidFill>
                            <a:schemeClr val="tx1"/>
                          </a:solidFill>
                          <a:effectLst/>
                          <a:latin typeface="Trebuchet MS" pitchFamily="34" charset="0"/>
                        </a:rPr>
                        <a:t>56.0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57263" rtl="0" eaLnBrk="1" fontAlgn="base" latinLnBrk="0" hangingPunct="1">
                        <a:lnSpc>
                          <a:spcPct val="85000"/>
                        </a:lnSpc>
                        <a:spcBef>
                          <a:spcPct val="80000"/>
                        </a:spcBef>
                        <a:spcAft>
                          <a:spcPct val="0"/>
                        </a:spcAft>
                        <a:buClrTx/>
                        <a:buSzTx/>
                        <a:buFontTx/>
                        <a:buNone/>
                        <a:tabLst/>
                      </a:pPr>
                      <a:r>
                        <a:rPr kumimoji="0" lang="fr-FR" sz="1600" b="0" i="0" u="none" strike="noStrike" cap="none" normalizeH="0" baseline="0" smtClean="0">
                          <a:ln>
                            <a:noFill/>
                          </a:ln>
                          <a:solidFill>
                            <a:schemeClr val="tx1"/>
                          </a:solidFill>
                          <a:effectLst/>
                          <a:latin typeface="Trebuchet MS" pitchFamily="34" charset="0"/>
                        </a:rPr>
                        <a:t>3.1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57263" rtl="0" eaLnBrk="1" fontAlgn="base" latinLnBrk="0" hangingPunct="1">
                        <a:lnSpc>
                          <a:spcPct val="85000"/>
                        </a:lnSpc>
                        <a:spcBef>
                          <a:spcPct val="80000"/>
                        </a:spcBef>
                        <a:spcAft>
                          <a:spcPct val="0"/>
                        </a:spcAft>
                        <a:buClrTx/>
                        <a:buSzTx/>
                        <a:buFontTx/>
                        <a:buNone/>
                        <a:tabLst/>
                      </a:pPr>
                      <a:r>
                        <a:rPr kumimoji="0" lang="fr-FR" sz="1600" b="0" i="0" u="none" strike="noStrike" cap="none" normalizeH="0" baseline="0" smtClean="0">
                          <a:ln>
                            <a:noFill/>
                          </a:ln>
                          <a:solidFill>
                            <a:schemeClr val="tx1"/>
                          </a:solidFill>
                          <a:effectLst/>
                          <a:latin typeface="Trebuchet MS" pitchFamily="34" charset="0"/>
                        </a:rPr>
                        <a:t>40.9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57263" rtl="0" eaLnBrk="1" fontAlgn="base" latinLnBrk="0" hangingPunct="1">
                        <a:lnSpc>
                          <a:spcPct val="85000"/>
                        </a:lnSpc>
                        <a:spcBef>
                          <a:spcPct val="80000"/>
                        </a:spcBef>
                        <a:spcAft>
                          <a:spcPct val="0"/>
                        </a:spcAft>
                        <a:buClrTx/>
                        <a:buSzTx/>
                        <a:buFontTx/>
                        <a:buNone/>
                        <a:tabLst/>
                      </a:pPr>
                      <a:r>
                        <a:rPr kumimoji="0" lang="fr-FR" sz="1600" b="0" i="0" u="none" strike="noStrike" cap="none" normalizeH="0" baseline="0" smtClean="0">
                          <a:ln>
                            <a:noFill/>
                          </a:ln>
                          <a:solidFill>
                            <a:schemeClr val="tx1"/>
                          </a:solidFill>
                          <a:effectLst/>
                          <a:latin typeface="Trebuchet MS" pitchFamily="34" charset="0"/>
                        </a:rPr>
                        <a:t>2788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57263" rtl="0" eaLnBrk="1" fontAlgn="base" latinLnBrk="0" hangingPunct="1">
                        <a:lnSpc>
                          <a:spcPct val="85000"/>
                        </a:lnSpc>
                        <a:spcBef>
                          <a:spcPct val="80000"/>
                        </a:spcBef>
                        <a:spcAft>
                          <a:spcPct val="0"/>
                        </a:spcAft>
                        <a:buClrTx/>
                        <a:buSzTx/>
                        <a:buFontTx/>
                        <a:buNone/>
                        <a:tabLst/>
                      </a:pPr>
                      <a:r>
                        <a:rPr kumimoji="0" lang="fr-FR" sz="1600" b="1" i="0" u="none" strike="noStrike" cap="none" normalizeH="0" baseline="0" smtClean="0">
                          <a:ln>
                            <a:noFill/>
                          </a:ln>
                          <a:solidFill>
                            <a:srgbClr val="5840E6"/>
                          </a:solidFill>
                          <a:effectLst/>
                          <a:latin typeface="Trebuchet MS" pitchFamily="34" charset="0"/>
                        </a:rPr>
                        <a:t>2690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57263" rtl="0" eaLnBrk="1" fontAlgn="base" latinLnBrk="0" hangingPunct="1">
                        <a:lnSpc>
                          <a:spcPct val="85000"/>
                        </a:lnSpc>
                        <a:spcBef>
                          <a:spcPct val="80000"/>
                        </a:spcBef>
                        <a:spcAft>
                          <a:spcPct val="0"/>
                        </a:spcAft>
                        <a:buClrTx/>
                        <a:buSzTx/>
                        <a:buFontTx/>
                        <a:buNone/>
                        <a:tabLst/>
                      </a:pPr>
                      <a:r>
                        <a:rPr kumimoji="0" lang="fr-FR" sz="1600" b="1" i="0" u="none" strike="noStrike" cap="none" normalizeH="0" baseline="0" smtClean="0">
                          <a:ln>
                            <a:noFill/>
                          </a:ln>
                          <a:solidFill>
                            <a:srgbClr val="5840E6"/>
                          </a:solidFill>
                          <a:effectLst/>
                          <a:latin typeface="Trebuchet MS" pitchFamily="34" charset="0"/>
                        </a:rPr>
                        <a:t>-98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138">
                <a:tc>
                  <a:txBody>
                    <a:bodyPr/>
                    <a:lstStyle/>
                    <a:p>
                      <a:pPr marL="0" marR="0" lvl="0" indent="0" algn="ctr" defTabSz="957263" rtl="0" eaLnBrk="1" fontAlgn="base" latinLnBrk="0" hangingPunct="1">
                        <a:lnSpc>
                          <a:spcPct val="85000"/>
                        </a:lnSpc>
                        <a:spcBef>
                          <a:spcPct val="80000"/>
                        </a:spcBef>
                        <a:spcAft>
                          <a:spcPct val="0"/>
                        </a:spcAft>
                        <a:buClrTx/>
                        <a:buSzTx/>
                        <a:buFontTx/>
                        <a:buNone/>
                        <a:tabLst/>
                      </a:pPr>
                      <a:r>
                        <a:rPr kumimoji="0" lang="fr-FR" sz="1600" b="1" i="0" u="none" strike="noStrike" cap="none" normalizeH="0" baseline="0" smtClean="0">
                          <a:ln>
                            <a:noFill/>
                          </a:ln>
                          <a:solidFill>
                            <a:srgbClr val="5840E6"/>
                          </a:solidFill>
                          <a:effectLst/>
                          <a:latin typeface="Trebuchet MS" pitchFamily="34" charset="0"/>
                        </a:rPr>
                        <a:t>CORD 29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57263" rtl="0" eaLnBrk="1" fontAlgn="base" latinLnBrk="0" hangingPunct="1">
                        <a:lnSpc>
                          <a:spcPct val="85000"/>
                        </a:lnSpc>
                        <a:spcBef>
                          <a:spcPct val="80000"/>
                        </a:spcBef>
                        <a:spcAft>
                          <a:spcPct val="0"/>
                        </a:spcAft>
                        <a:buClrTx/>
                        <a:buSzTx/>
                        <a:buFontTx/>
                        <a:buNone/>
                        <a:tabLst/>
                      </a:pPr>
                      <a:r>
                        <a:rPr kumimoji="0" lang="fr-FR" sz="1600" b="0" i="0" u="none" strike="noStrike" cap="none" normalizeH="0" baseline="0" smtClean="0">
                          <a:ln>
                            <a:noFill/>
                          </a:ln>
                          <a:solidFill>
                            <a:schemeClr val="tx1"/>
                          </a:solidFill>
                          <a:effectLst/>
                          <a:latin typeface="Trebuchet MS" pitchFamily="34" charset="0"/>
                        </a:rPr>
                        <a:t>19.8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57263" rtl="0" eaLnBrk="1" fontAlgn="base" latinLnBrk="0" hangingPunct="1">
                        <a:lnSpc>
                          <a:spcPct val="85000"/>
                        </a:lnSpc>
                        <a:spcBef>
                          <a:spcPct val="80000"/>
                        </a:spcBef>
                        <a:spcAft>
                          <a:spcPct val="0"/>
                        </a:spcAft>
                        <a:buClrTx/>
                        <a:buSzTx/>
                        <a:buFontTx/>
                        <a:buNone/>
                        <a:tabLst/>
                      </a:pPr>
                      <a:r>
                        <a:rPr kumimoji="0" lang="fr-FR" sz="1600" b="0" i="0" u="none" strike="noStrike" cap="none" normalizeH="0" baseline="0" smtClean="0">
                          <a:ln>
                            <a:noFill/>
                          </a:ln>
                          <a:solidFill>
                            <a:schemeClr val="tx1"/>
                          </a:solidFill>
                          <a:effectLst/>
                          <a:latin typeface="Trebuchet MS" pitchFamily="34" charset="0"/>
                        </a:rPr>
                        <a:t>17.2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57263" rtl="0" eaLnBrk="1" fontAlgn="base" latinLnBrk="0" hangingPunct="1">
                        <a:lnSpc>
                          <a:spcPct val="85000"/>
                        </a:lnSpc>
                        <a:spcBef>
                          <a:spcPct val="80000"/>
                        </a:spcBef>
                        <a:spcAft>
                          <a:spcPct val="0"/>
                        </a:spcAft>
                        <a:buClrTx/>
                        <a:buSzTx/>
                        <a:buFontTx/>
                        <a:buNone/>
                        <a:tabLst/>
                      </a:pPr>
                      <a:r>
                        <a:rPr kumimoji="0" lang="fr-FR" sz="1600" b="0" i="0" u="none" strike="noStrike" cap="none" normalizeH="0" baseline="0" smtClean="0">
                          <a:ln>
                            <a:noFill/>
                          </a:ln>
                          <a:solidFill>
                            <a:schemeClr val="tx1"/>
                          </a:solidFill>
                          <a:effectLst/>
                          <a:latin typeface="Trebuchet MS" pitchFamily="34" charset="0"/>
                        </a:rPr>
                        <a:t>63.0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57263" rtl="0" eaLnBrk="1" fontAlgn="base" latinLnBrk="0" hangingPunct="1">
                        <a:lnSpc>
                          <a:spcPct val="85000"/>
                        </a:lnSpc>
                        <a:spcBef>
                          <a:spcPct val="80000"/>
                        </a:spcBef>
                        <a:spcAft>
                          <a:spcPct val="0"/>
                        </a:spcAft>
                        <a:buClrTx/>
                        <a:buSzTx/>
                        <a:buFontTx/>
                        <a:buNone/>
                        <a:tabLst/>
                      </a:pPr>
                      <a:r>
                        <a:rPr kumimoji="0" lang="fr-FR" sz="1600" b="0" i="0" u="none" strike="noStrike" cap="none" normalizeH="0" baseline="0" smtClean="0">
                          <a:ln>
                            <a:noFill/>
                          </a:ln>
                          <a:solidFill>
                            <a:schemeClr val="tx1"/>
                          </a:solidFill>
                          <a:effectLst/>
                          <a:latin typeface="Trebuchet MS" pitchFamily="34" charset="0"/>
                        </a:rPr>
                        <a:t>2734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57263" rtl="0" eaLnBrk="1" fontAlgn="base" latinLnBrk="0" hangingPunct="1">
                        <a:lnSpc>
                          <a:spcPct val="85000"/>
                        </a:lnSpc>
                        <a:spcBef>
                          <a:spcPct val="80000"/>
                        </a:spcBef>
                        <a:spcAft>
                          <a:spcPct val="0"/>
                        </a:spcAft>
                        <a:buClrTx/>
                        <a:buSzTx/>
                        <a:buFontTx/>
                        <a:buNone/>
                        <a:tabLst/>
                      </a:pPr>
                      <a:r>
                        <a:rPr kumimoji="0" lang="fr-FR" sz="1600" b="1" i="0" u="none" strike="noStrike" cap="none" normalizeH="0" baseline="0" smtClean="0">
                          <a:ln>
                            <a:noFill/>
                          </a:ln>
                          <a:solidFill>
                            <a:srgbClr val="5840E6"/>
                          </a:solidFill>
                          <a:effectLst/>
                          <a:latin typeface="Trebuchet MS" pitchFamily="34" charset="0"/>
                        </a:rPr>
                        <a:t>2803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57263" rtl="0" eaLnBrk="1" fontAlgn="base" latinLnBrk="0" hangingPunct="1">
                        <a:lnSpc>
                          <a:spcPct val="85000"/>
                        </a:lnSpc>
                        <a:spcBef>
                          <a:spcPct val="80000"/>
                        </a:spcBef>
                        <a:spcAft>
                          <a:spcPct val="0"/>
                        </a:spcAft>
                        <a:buClrTx/>
                        <a:buSzTx/>
                        <a:buFontTx/>
                        <a:buNone/>
                        <a:tabLst/>
                      </a:pPr>
                      <a:r>
                        <a:rPr kumimoji="0" lang="fr-FR" sz="1600" b="1" i="0" u="none" strike="noStrike" cap="none" normalizeH="0" baseline="0" smtClean="0">
                          <a:ln>
                            <a:noFill/>
                          </a:ln>
                          <a:solidFill>
                            <a:srgbClr val="5840E6"/>
                          </a:solidFill>
                          <a:effectLst/>
                          <a:latin typeface="Trebuchet MS" pitchFamily="34" charset="0"/>
                        </a:rPr>
                        <a:t>+69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47564" name="Text Box 2156"/>
          <p:cNvSpPr txBox="1">
            <a:spLocks noChangeArrowheads="1"/>
          </p:cNvSpPr>
          <p:nvPr/>
        </p:nvSpPr>
        <p:spPr bwMode="auto">
          <a:xfrm>
            <a:off x="990600" y="381000"/>
            <a:ext cx="784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sz="2400"/>
              <a:t>CORPHAD experimental data (2)</a:t>
            </a:r>
          </a:p>
        </p:txBody>
      </p:sp>
      <p:sp>
        <p:nvSpPr>
          <p:cNvPr id="147565" name="Text Box 2157"/>
          <p:cNvSpPr txBox="1">
            <a:spLocks noChangeArrowheads="1"/>
          </p:cNvSpPr>
          <p:nvPr/>
        </p:nvSpPr>
        <p:spPr bwMode="auto">
          <a:xfrm>
            <a:off x="1219200" y="5486400"/>
            <a:ext cx="79248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 typeface="Wingdings" pitchFamily="2" charset="2"/>
              <a:buChar char="§"/>
            </a:pPr>
            <a:r>
              <a:rPr lang="fr-FR">
                <a:sym typeface="Wingdings" pitchFamily="2" charset="2"/>
              </a:rPr>
              <a:t> Significant disagreement at low liquidus temperatures (i.e high Zr content) up to 2573 K</a:t>
            </a:r>
          </a:p>
          <a:p>
            <a:pPr>
              <a:spcBef>
                <a:spcPct val="50000"/>
              </a:spcBef>
              <a:buFont typeface="Wingdings" pitchFamily="2" charset="2"/>
              <a:buChar char="§"/>
            </a:pPr>
            <a:r>
              <a:rPr lang="fr-FR"/>
              <a:t> Consistent disagreement : calculated liquidus temperatures too low</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7565">
                                            <p:txEl>
                                              <p:pRg st="0" end="0"/>
                                            </p:txEl>
                                          </p:spTgt>
                                        </p:tgtEl>
                                        <p:attrNameLst>
                                          <p:attrName>style.visibility</p:attrName>
                                        </p:attrNameLst>
                                      </p:cBhvr>
                                      <p:to>
                                        <p:strVal val="visible"/>
                                      </p:to>
                                    </p:set>
                                    <p:anim calcmode="lin" valueType="num">
                                      <p:cBhvr additive="base">
                                        <p:cTn id="7" dur="500" fill="hold"/>
                                        <p:tgtEl>
                                          <p:spTgt spid="14756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756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7565">
                                            <p:txEl>
                                              <p:pRg st="1" end="1"/>
                                            </p:txEl>
                                          </p:spTgt>
                                        </p:tgtEl>
                                        <p:attrNameLst>
                                          <p:attrName>style.visibility</p:attrName>
                                        </p:attrNameLst>
                                      </p:cBhvr>
                                      <p:to>
                                        <p:strVal val="visible"/>
                                      </p:to>
                                    </p:set>
                                    <p:anim calcmode="lin" valueType="num">
                                      <p:cBhvr additive="base">
                                        <p:cTn id="13" dur="500" fill="hold"/>
                                        <p:tgtEl>
                                          <p:spTgt spid="14756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756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565"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ext Box 2"/>
          <p:cNvSpPr txBox="1">
            <a:spLocks noChangeArrowheads="1"/>
          </p:cNvSpPr>
          <p:nvPr/>
        </p:nvSpPr>
        <p:spPr bwMode="auto">
          <a:xfrm>
            <a:off x="1143000" y="381000"/>
            <a:ext cx="800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sz="2400"/>
              <a:t>CORPHAD experimental data (3)</a:t>
            </a:r>
          </a:p>
        </p:txBody>
      </p:sp>
      <p:pic>
        <p:nvPicPr>
          <p:cNvPr id="16281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981200"/>
            <a:ext cx="3776663" cy="400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2820" name="Rectangle 4"/>
          <p:cNvSpPr>
            <a:spLocks noChangeArrowheads="1"/>
          </p:cNvSpPr>
          <p:nvPr/>
        </p:nvSpPr>
        <p:spPr bwMode="auto">
          <a:xfrm>
            <a:off x="2524125" y="19240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pic>
        <p:nvPicPr>
          <p:cNvPr id="1628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2057400"/>
            <a:ext cx="4419600" cy="3248025"/>
          </a:xfrm>
          <a:prstGeom prst="rect">
            <a:avLst/>
          </a:prstGeom>
          <a:noFill/>
          <a:extLst>
            <a:ext uri="{909E8E84-426E-40DD-AFC4-6F175D3DCCD1}">
              <a14:hiddenFill xmlns:a14="http://schemas.microsoft.com/office/drawing/2010/main">
                <a:solidFill>
                  <a:srgbClr val="FFFFFF"/>
                </a:solidFill>
              </a14:hiddenFill>
            </a:ext>
          </a:extLst>
        </p:spPr>
      </p:pic>
      <p:sp>
        <p:nvSpPr>
          <p:cNvPr id="162823" name="Oval 7"/>
          <p:cNvSpPr>
            <a:spLocks noChangeArrowheads="1"/>
          </p:cNvSpPr>
          <p:nvPr/>
        </p:nvSpPr>
        <p:spPr bwMode="auto">
          <a:xfrm>
            <a:off x="6172200" y="4038600"/>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62824" name="Text Box 8"/>
          <p:cNvSpPr txBox="1">
            <a:spLocks noChangeArrowheads="1"/>
          </p:cNvSpPr>
          <p:nvPr/>
        </p:nvSpPr>
        <p:spPr bwMode="auto">
          <a:xfrm>
            <a:off x="4114800" y="5715000"/>
            <a:ext cx="2362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a:p>
        </p:txBody>
      </p:sp>
      <p:sp>
        <p:nvSpPr>
          <p:cNvPr id="162825" name="Oval 9"/>
          <p:cNvSpPr>
            <a:spLocks noChangeArrowheads="1"/>
          </p:cNvSpPr>
          <p:nvPr/>
        </p:nvSpPr>
        <p:spPr bwMode="auto">
          <a:xfrm>
            <a:off x="4800600" y="5486400"/>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62826" name="Text Box 10"/>
          <p:cNvSpPr txBox="1">
            <a:spLocks noChangeArrowheads="1"/>
          </p:cNvSpPr>
          <p:nvPr/>
        </p:nvSpPr>
        <p:spPr bwMode="auto">
          <a:xfrm>
            <a:off x="4876800" y="5334000"/>
            <a:ext cx="3657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t>CORPHAD tests (42, 37) in agreement with NUCLEA</a:t>
            </a:r>
          </a:p>
        </p:txBody>
      </p:sp>
      <p:sp>
        <p:nvSpPr>
          <p:cNvPr id="162827" name="Oval 11"/>
          <p:cNvSpPr>
            <a:spLocks noChangeArrowheads="1"/>
          </p:cNvSpPr>
          <p:nvPr/>
        </p:nvSpPr>
        <p:spPr bwMode="auto">
          <a:xfrm>
            <a:off x="6324600" y="3810000"/>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62828" name="Oval 12"/>
          <p:cNvSpPr>
            <a:spLocks noChangeArrowheads="1"/>
          </p:cNvSpPr>
          <p:nvPr/>
        </p:nvSpPr>
        <p:spPr bwMode="auto">
          <a:xfrm>
            <a:off x="6553200" y="3657600"/>
            <a:ext cx="76200" cy="762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62829" name="Oval 13"/>
          <p:cNvSpPr>
            <a:spLocks noChangeArrowheads="1"/>
          </p:cNvSpPr>
          <p:nvPr/>
        </p:nvSpPr>
        <p:spPr bwMode="auto">
          <a:xfrm>
            <a:off x="4800600" y="6172200"/>
            <a:ext cx="76200" cy="762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62830" name="Text Box 14"/>
          <p:cNvSpPr txBox="1">
            <a:spLocks noChangeArrowheads="1"/>
          </p:cNvSpPr>
          <p:nvPr/>
        </p:nvSpPr>
        <p:spPr bwMode="auto">
          <a:xfrm>
            <a:off x="4876800" y="6019800"/>
            <a:ext cx="3657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t>CORPHAD test (34) in disagreement with NUCLEA</a:t>
            </a:r>
          </a:p>
        </p:txBody>
      </p:sp>
      <p:sp>
        <p:nvSpPr>
          <p:cNvPr id="162832" name="Text Box 16"/>
          <p:cNvSpPr txBox="1">
            <a:spLocks noChangeArrowheads="1"/>
          </p:cNvSpPr>
          <p:nvPr/>
        </p:nvSpPr>
        <p:spPr bwMode="auto">
          <a:xfrm>
            <a:off x="609600" y="2057400"/>
            <a:ext cx="14478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1600"/>
              <a:t>(??) at this temperature, no MG in O-U</a:t>
            </a:r>
          </a:p>
        </p:txBody>
      </p:sp>
      <p:sp>
        <p:nvSpPr>
          <p:cNvPr id="162833" name="Line 17"/>
          <p:cNvSpPr>
            <a:spLocks noChangeShapeType="1"/>
          </p:cNvSpPr>
          <p:nvPr/>
        </p:nvSpPr>
        <p:spPr bwMode="auto">
          <a:xfrm>
            <a:off x="1143000" y="2895600"/>
            <a:ext cx="30480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Text Box 2"/>
          <p:cNvSpPr txBox="1">
            <a:spLocks noChangeArrowheads="1"/>
          </p:cNvSpPr>
          <p:nvPr/>
        </p:nvSpPr>
        <p:spPr bwMode="auto">
          <a:xfrm>
            <a:off x="1295400" y="914400"/>
            <a:ext cx="762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sz="2000"/>
              <a:t>Tie lines in the miscibility gap</a:t>
            </a:r>
            <a:r>
              <a:rPr lang="fr-FR" sz="2400"/>
              <a:t> </a:t>
            </a:r>
            <a:endParaRPr lang="fr-FR" sz="2400">
              <a:solidFill>
                <a:schemeClr val="accent1"/>
              </a:solidFill>
            </a:endParaRPr>
          </a:p>
        </p:txBody>
      </p:sp>
      <p:graphicFrame>
        <p:nvGraphicFramePr>
          <p:cNvPr id="188419" name="Group 3"/>
          <p:cNvGraphicFramePr>
            <a:graphicFrameLocks noGrp="1"/>
          </p:cNvGraphicFramePr>
          <p:nvPr/>
        </p:nvGraphicFramePr>
        <p:xfrm>
          <a:off x="1447800" y="1752600"/>
          <a:ext cx="6783388" cy="3784600"/>
        </p:xfrm>
        <a:graphic>
          <a:graphicData uri="http://schemas.openxmlformats.org/drawingml/2006/table">
            <a:tbl>
              <a:tblPr/>
              <a:tblGrid>
                <a:gridCol w="838200"/>
                <a:gridCol w="457200"/>
                <a:gridCol w="1925638"/>
                <a:gridCol w="1865312"/>
                <a:gridCol w="1697038"/>
              </a:tblGrid>
              <a:tr h="157163">
                <a:tc>
                  <a:txBody>
                    <a:bodyPr/>
                    <a:lstStyle/>
                    <a:p>
                      <a:pPr marL="0" marR="0" lvl="0" indent="0" algn="ctr" defTabSz="957263" rtl="0" eaLnBrk="1" fontAlgn="base" latinLnBrk="0" hangingPunct="1">
                        <a:lnSpc>
                          <a:spcPct val="85000"/>
                        </a:lnSpc>
                        <a:spcBef>
                          <a:spcPct val="80000"/>
                        </a:spcBef>
                        <a:spcAft>
                          <a:spcPct val="0"/>
                        </a:spcAft>
                        <a:buClrTx/>
                        <a:buSzTx/>
                        <a:buFontTx/>
                        <a:buNone/>
                        <a:tabLst/>
                      </a:pPr>
                      <a:endParaRPr kumimoji="0" lang="en-GB" sz="1400" b="0" i="0" u="none" strike="noStrike" cap="none" normalizeH="0" baseline="0" smtClean="0">
                        <a:ln>
                          <a:noFill/>
                        </a:ln>
                        <a:solidFill>
                          <a:schemeClr val="accent2"/>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57263" rtl="0" eaLnBrk="1" fontAlgn="base" latinLnBrk="0" hangingPunct="1">
                        <a:lnSpc>
                          <a:spcPct val="85000"/>
                        </a:lnSpc>
                        <a:spcBef>
                          <a:spcPct val="80000"/>
                        </a:spcBef>
                        <a:spcAft>
                          <a:spcPct val="0"/>
                        </a:spcAft>
                        <a:buClrTx/>
                        <a:buSzTx/>
                        <a:buFontTx/>
                        <a:buNone/>
                        <a:tabLst/>
                      </a:pPr>
                      <a:endParaRPr kumimoji="0" lang="en-GB" sz="1400" b="0" i="0" u="none" strike="noStrike" cap="none" normalizeH="0" baseline="0" smtClean="0">
                        <a:ln>
                          <a:noFill/>
                        </a:ln>
                        <a:solidFill>
                          <a:schemeClr val="accent2"/>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57263" rtl="0" eaLnBrk="1" fontAlgn="base" latinLnBrk="0" hangingPunct="1">
                        <a:lnSpc>
                          <a:spcPct val="85000"/>
                        </a:lnSpc>
                        <a:spcBef>
                          <a:spcPct val="80000"/>
                        </a:spcBef>
                        <a:spcAft>
                          <a:spcPct val="0"/>
                        </a:spcAft>
                        <a:buClrTx/>
                        <a:buSzTx/>
                        <a:buFontTx/>
                        <a:buNone/>
                        <a:tabLst/>
                      </a:pPr>
                      <a:r>
                        <a:rPr kumimoji="0" lang="fr-FR" sz="1400" b="1" i="0" u="none" strike="noStrike" cap="none" normalizeH="0" baseline="0" smtClean="0">
                          <a:ln>
                            <a:noFill/>
                          </a:ln>
                          <a:solidFill>
                            <a:schemeClr val="accent1"/>
                          </a:solidFill>
                          <a:effectLst/>
                          <a:latin typeface="Arial" charset="0"/>
                        </a:rPr>
                        <a:t>U</a:t>
                      </a:r>
                      <a:r>
                        <a:rPr kumimoji="0" lang="fr-FR" sz="1400" b="1" i="0" u="none" strike="noStrike" cap="none" normalizeH="0" baseline="-25000" smtClean="0">
                          <a:ln>
                            <a:noFill/>
                          </a:ln>
                          <a:solidFill>
                            <a:schemeClr val="accent1"/>
                          </a:solidFill>
                          <a:effectLst/>
                          <a:latin typeface="Arial" charset="0"/>
                        </a:rPr>
                        <a:t>0.325</a:t>
                      </a:r>
                      <a:r>
                        <a:rPr kumimoji="0" lang="fr-FR" sz="1400" b="1" i="0" u="none" strike="noStrike" cap="none" normalizeH="0" baseline="0" smtClean="0">
                          <a:ln>
                            <a:noFill/>
                          </a:ln>
                          <a:solidFill>
                            <a:schemeClr val="accent1"/>
                          </a:solidFill>
                          <a:effectLst/>
                          <a:latin typeface="Arial" charset="0"/>
                        </a:rPr>
                        <a:t>Zr</a:t>
                      </a:r>
                      <a:r>
                        <a:rPr kumimoji="0" lang="fr-FR" sz="1400" b="1" i="0" u="none" strike="noStrike" cap="none" normalizeH="0" baseline="-25000" smtClean="0">
                          <a:ln>
                            <a:noFill/>
                          </a:ln>
                          <a:solidFill>
                            <a:schemeClr val="accent1"/>
                          </a:solidFill>
                          <a:effectLst/>
                          <a:latin typeface="Arial" charset="0"/>
                        </a:rPr>
                        <a:t>0.292</a:t>
                      </a:r>
                      <a:r>
                        <a:rPr kumimoji="0" lang="fr-FR" sz="1400" b="1" i="0" u="none" strike="noStrike" cap="none" normalizeH="0" baseline="0" smtClean="0">
                          <a:ln>
                            <a:noFill/>
                          </a:ln>
                          <a:solidFill>
                            <a:schemeClr val="accent1"/>
                          </a:solidFill>
                          <a:effectLst/>
                          <a:latin typeface="Arial" charset="0"/>
                        </a:rPr>
                        <a:t> O</a:t>
                      </a:r>
                      <a:r>
                        <a:rPr kumimoji="0" lang="fr-FR" sz="1400" b="1" i="0" u="none" strike="noStrike" cap="none" normalizeH="0" baseline="-25000" smtClean="0">
                          <a:ln>
                            <a:noFill/>
                          </a:ln>
                          <a:solidFill>
                            <a:schemeClr val="accent1"/>
                          </a:solidFill>
                          <a:effectLst/>
                          <a:latin typeface="Arial" charset="0"/>
                        </a:rPr>
                        <a:t>0.383</a:t>
                      </a:r>
                      <a:r>
                        <a:rPr kumimoji="0" lang="fr-FR" sz="1400" b="1" i="0" u="none" strike="noStrike" cap="none" normalizeH="0" baseline="0" smtClean="0">
                          <a:ln>
                            <a:noFill/>
                          </a:ln>
                          <a:solidFill>
                            <a:schemeClr val="accent1"/>
                          </a:solidFill>
                          <a:effectLst/>
                          <a:latin typeface="Arial" charset="0"/>
                        </a:rPr>
                        <a:t> </a:t>
                      </a:r>
                    </a:p>
                    <a:p>
                      <a:pPr marL="0" marR="0" lvl="0" indent="0" algn="ctr" defTabSz="957263" rtl="0" eaLnBrk="1" fontAlgn="base" latinLnBrk="0" hangingPunct="1">
                        <a:lnSpc>
                          <a:spcPct val="85000"/>
                        </a:lnSpc>
                        <a:spcBef>
                          <a:spcPct val="80000"/>
                        </a:spcBef>
                        <a:spcAft>
                          <a:spcPct val="0"/>
                        </a:spcAft>
                        <a:buClrTx/>
                        <a:buSzTx/>
                        <a:buFontTx/>
                        <a:buNone/>
                        <a:tabLst/>
                      </a:pPr>
                      <a:r>
                        <a:rPr kumimoji="0" lang="fr-FR" sz="1400" b="1" i="0" u="none" strike="noStrike" cap="none" normalizeH="0" baseline="0" smtClean="0">
                          <a:ln>
                            <a:noFill/>
                          </a:ln>
                          <a:solidFill>
                            <a:schemeClr val="accent1"/>
                          </a:solidFill>
                          <a:effectLst/>
                          <a:latin typeface="Arial" charset="0"/>
                        </a:rPr>
                        <a:t>(2643 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57263" rtl="0" eaLnBrk="1" fontAlgn="base" latinLnBrk="0" hangingPunct="1">
                        <a:lnSpc>
                          <a:spcPct val="85000"/>
                        </a:lnSpc>
                        <a:spcBef>
                          <a:spcPct val="80000"/>
                        </a:spcBef>
                        <a:spcAft>
                          <a:spcPct val="0"/>
                        </a:spcAft>
                        <a:buClrTx/>
                        <a:buSzTx/>
                        <a:buFontTx/>
                        <a:buNone/>
                        <a:tabLst/>
                      </a:pPr>
                      <a:r>
                        <a:rPr kumimoji="0" lang="fr-FR" sz="1400" b="1" i="0" u="none" strike="noStrike" cap="none" normalizeH="0" baseline="0" smtClean="0">
                          <a:ln>
                            <a:noFill/>
                          </a:ln>
                          <a:solidFill>
                            <a:schemeClr val="accent1"/>
                          </a:solidFill>
                          <a:effectLst/>
                          <a:latin typeface="Arial" charset="0"/>
                        </a:rPr>
                        <a:t>U</a:t>
                      </a:r>
                      <a:r>
                        <a:rPr kumimoji="0" lang="fr-FR" sz="1400" b="1" i="0" u="none" strike="noStrike" cap="none" normalizeH="0" baseline="-25000" smtClean="0">
                          <a:ln>
                            <a:noFill/>
                          </a:ln>
                          <a:solidFill>
                            <a:schemeClr val="accent1"/>
                          </a:solidFill>
                          <a:effectLst/>
                          <a:latin typeface="Arial" charset="0"/>
                        </a:rPr>
                        <a:t>0.405</a:t>
                      </a:r>
                      <a:r>
                        <a:rPr kumimoji="0" lang="fr-FR" sz="1400" b="1" i="0" u="none" strike="noStrike" cap="none" normalizeH="0" baseline="0" smtClean="0">
                          <a:ln>
                            <a:noFill/>
                          </a:ln>
                          <a:solidFill>
                            <a:schemeClr val="accent1"/>
                          </a:solidFill>
                          <a:effectLst/>
                          <a:latin typeface="Arial" charset="0"/>
                        </a:rPr>
                        <a:t>Zr</a:t>
                      </a:r>
                      <a:r>
                        <a:rPr kumimoji="0" lang="fr-FR" sz="1400" b="1" i="0" u="none" strike="noStrike" cap="none" normalizeH="0" baseline="-25000" smtClean="0">
                          <a:ln>
                            <a:noFill/>
                          </a:ln>
                          <a:solidFill>
                            <a:schemeClr val="accent1"/>
                          </a:solidFill>
                          <a:effectLst/>
                          <a:latin typeface="Arial" charset="0"/>
                        </a:rPr>
                        <a:t>0.270</a:t>
                      </a:r>
                      <a:r>
                        <a:rPr kumimoji="0" lang="fr-FR" sz="1400" b="1" i="0" u="none" strike="noStrike" cap="none" normalizeH="0" baseline="0" smtClean="0">
                          <a:ln>
                            <a:noFill/>
                          </a:ln>
                          <a:solidFill>
                            <a:schemeClr val="accent1"/>
                          </a:solidFill>
                          <a:effectLst/>
                          <a:latin typeface="Arial" charset="0"/>
                        </a:rPr>
                        <a:t>O</a:t>
                      </a:r>
                      <a:r>
                        <a:rPr kumimoji="0" lang="fr-FR" sz="1400" b="1" i="0" u="none" strike="noStrike" cap="none" normalizeH="0" baseline="-25000" smtClean="0">
                          <a:ln>
                            <a:noFill/>
                          </a:ln>
                          <a:solidFill>
                            <a:schemeClr val="accent1"/>
                          </a:solidFill>
                          <a:effectLst/>
                          <a:latin typeface="Arial" charset="0"/>
                        </a:rPr>
                        <a:t>0.325</a:t>
                      </a:r>
                      <a:r>
                        <a:rPr kumimoji="0" lang="fr-FR" sz="1400" b="1" i="0" u="none" strike="noStrike" cap="none" normalizeH="0" baseline="0" smtClean="0">
                          <a:ln>
                            <a:noFill/>
                          </a:ln>
                          <a:solidFill>
                            <a:schemeClr val="accent1"/>
                          </a:solidFill>
                          <a:effectLst/>
                          <a:latin typeface="Arial" charset="0"/>
                        </a:rPr>
                        <a:t> </a:t>
                      </a:r>
                    </a:p>
                    <a:p>
                      <a:pPr marL="0" marR="0" lvl="0" indent="0" algn="ctr" defTabSz="957263" rtl="0" eaLnBrk="1" fontAlgn="base" latinLnBrk="0" hangingPunct="1">
                        <a:lnSpc>
                          <a:spcPct val="85000"/>
                        </a:lnSpc>
                        <a:spcBef>
                          <a:spcPct val="80000"/>
                        </a:spcBef>
                        <a:spcAft>
                          <a:spcPct val="0"/>
                        </a:spcAft>
                        <a:buClrTx/>
                        <a:buSzTx/>
                        <a:buFontTx/>
                        <a:buNone/>
                        <a:tabLst/>
                      </a:pPr>
                      <a:r>
                        <a:rPr kumimoji="0" lang="fr-FR" sz="1400" b="1" i="0" u="none" strike="noStrike" cap="none" normalizeH="0" baseline="0" smtClean="0">
                          <a:ln>
                            <a:noFill/>
                          </a:ln>
                          <a:solidFill>
                            <a:schemeClr val="accent1"/>
                          </a:solidFill>
                          <a:effectLst/>
                          <a:latin typeface="Arial" charset="0"/>
                        </a:rPr>
                        <a:t>(2753 K)</a:t>
                      </a:r>
                      <a:endParaRPr kumimoji="0" lang="fr-FR" sz="1400" b="1" i="0" u="none" strike="noStrike" cap="none" normalizeH="0" baseline="0" smtClean="0">
                        <a:ln>
                          <a:noFill/>
                        </a:ln>
                        <a:solidFill>
                          <a:schemeClr val="accent2"/>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57263" rtl="0" eaLnBrk="1" fontAlgn="base" latinLnBrk="0" hangingPunct="1">
                        <a:lnSpc>
                          <a:spcPct val="85000"/>
                        </a:lnSpc>
                        <a:spcBef>
                          <a:spcPct val="80000"/>
                        </a:spcBef>
                        <a:spcAft>
                          <a:spcPct val="0"/>
                        </a:spcAft>
                        <a:buClrTx/>
                        <a:buSzTx/>
                        <a:buFontTx/>
                        <a:buNone/>
                        <a:tabLst/>
                      </a:pPr>
                      <a:r>
                        <a:rPr kumimoji="0" lang="fr-FR" sz="1400" b="1" i="0" u="none" strike="noStrike" cap="none" normalizeH="0" baseline="0" smtClean="0">
                          <a:ln>
                            <a:noFill/>
                          </a:ln>
                          <a:solidFill>
                            <a:schemeClr val="accent1"/>
                          </a:solidFill>
                          <a:effectLst/>
                          <a:latin typeface="Arial" charset="0"/>
                        </a:rPr>
                        <a:t>U</a:t>
                      </a:r>
                      <a:r>
                        <a:rPr kumimoji="0" lang="fr-FR" sz="1400" b="1" i="0" u="none" strike="noStrike" cap="none" normalizeH="0" baseline="-25000" smtClean="0">
                          <a:ln>
                            <a:noFill/>
                          </a:ln>
                          <a:solidFill>
                            <a:schemeClr val="accent1"/>
                          </a:solidFill>
                          <a:effectLst/>
                          <a:latin typeface="Arial" charset="0"/>
                        </a:rPr>
                        <a:t>0.560</a:t>
                      </a:r>
                      <a:r>
                        <a:rPr kumimoji="0" lang="fr-FR" sz="1400" b="1" i="0" u="none" strike="noStrike" cap="none" normalizeH="0" baseline="0" smtClean="0">
                          <a:ln>
                            <a:noFill/>
                          </a:ln>
                          <a:solidFill>
                            <a:schemeClr val="accent1"/>
                          </a:solidFill>
                          <a:effectLst/>
                          <a:latin typeface="Arial" charset="0"/>
                        </a:rPr>
                        <a:t>Zr</a:t>
                      </a:r>
                      <a:r>
                        <a:rPr kumimoji="0" lang="fr-FR" sz="1400" b="1" i="0" u="none" strike="noStrike" cap="none" normalizeH="0" baseline="-25000" smtClean="0">
                          <a:ln>
                            <a:noFill/>
                          </a:ln>
                          <a:solidFill>
                            <a:schemeClr val="accent1"/>
                          </a:solidFill>
                          <a:effectLst/>
                          <a:latin typeface="Arial" charset="0"/>
                        </a:rPr>
                        <a:t>0.031</a:t>
                      </a:r>
                      <a:r>
                        <a:rPr kumimoji="0" lang="fr-FR" sz="1400" b="1" i="0" u="none" strike="noStrike" cap="none" normalizeH="0" baseline="0" smtClean="0">
                          <a:ln>
                            <a:noFill/>
                          </a:ln>
                          <a:solidFill>
                            <a:schemeClr val="accent1"/>
                          </a:solidFill>
                          <a:effectLst/>
                          <a:latin typeface="Arial" charset="0"/>
                        </a:rPr>
                        <a:t>O</a:t>
                      </a:r>
                      <a:r>
                        <a:rPr kumimoji="0" lang="fr-FR" sz="1400" b="1" i="0" u="none" strike="noStrike" cap="none" normalizeH="0" baseline="-25000" smtClean="0">
                          <a:ln>
                            <a:noFill/>
                          </a:ln>
                          <a:solidFill>
                            <a:schemeClr val="accent1"/>
                          </a:solidFill>
                          <a:effectLst/>
                          <a:latin typeface="Arial" charset="0"/>
                        </a:rPr>
                        <a:t>0.409</a:t>
                      </a:r>
                      <a:endParaRPr kumimoji="0" lang="fr-FR" sz="1400" b="1" i="0" u="none" strike="noStrike" cap="none" normalizeH="0" baseline="0" smtClean="0">
                        <a:ln>
                          <a:noFill/>
                        </a:ln>
                        <a:solidFill>
                          <a:schemeClr val="accent1"/>
                        </a:solidFill>
                        <a:effectLst/>
                        <a:latin typeface="Arial" charset="0"/>
                      </a:endParaRPr>
                    </a:p>
                    <a:p>
                      <a:pPr marL="0" marR="0" lvl="0" indent="0" algn="ctr" defTabSz="957263" rtl="0" eaLnBrk="1" fontAlgn="base" latinLnBrk="0" hangingPunct="1">
                        <a:lnSpc>
                          <a:spcPct val="85000"/>
                        </a:lnSpc>
                        <a:spcBef>
                          <a:spcPct val="80000"/>
                        </a:spcBef>
                        <a:spcAft>
                          <a:spcPct val="0"/>
                        </a:spcAft>
                        <a:buClrTx/>
                        <a:buSzTx/>
                        <a:buFontTx/>
                        <a:buNone/>
                        <a:tabLst/>
                      </a:pPr>
                      <a:r>
                        <a:rPr kumimoji="0" lang="fr-FR" sz="1400" b="1" i="0" u="none" strike="noStrike" cap="none" normalizeH="0" baseline="0" smtClean="0">
                          <a:ln>
                            <a:noFill/>
                          </a:ln>
                          <a:solidFill>
                            <a:schemeClr val="accent1"/>
                          </a:solidFill>
                          <a:effectLst/>
                          <a:latin typeface="Arial" charset="0"/>
                        </a:rPr>
                        <a:t>(2948 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ctr" defTabSz="957263" rtl="0" eaLnBrk="1" fontAlgn="base" latinLnBrk="0" hangingPunct="1">
                        <a:lnSpc>
                          <a:spcPct val="85000"/>
                        </a:lnSpc>
                        <a:spcBef>
                          <a:spcPct val="80000"/>
                        </a:spcBef>
                        <a:spcAft>
                          <a:spcPct val="0"/>
                        </a:spcAft>
                        <a:buClrTx/>
                        <a:buSzTx/>
                        <a:buFontTx/>
                        <a:buNone/>
                        <a:tabLst/>
                      </a:pPr>
                      <a:r>
                        <a:rPr kumimoji="0" lang="fr-FR" sz="1400" b="1" i="0" u="none" strike="noStrike" cap="none" normalizeH="0" baseline="0" smtClean="0">
                          <a:ln>
                            <a:noFill/>
                          </a:ln>
                          <a:solidFill>
                            <a:schemeClr val="tx1"/>
                          </a:solidFill>
                          <a:effectLst/>
                          <a:latin typeface="Arial" charset="0"/>
                        </a:rPr>
                        <a:t>L2 (oxide)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2"/>
                      <a:srcRect/>
                      <a:tile tx="0" ty="0" sx="100000" sy="100000" flip="none" algn="tl"/>
                    </a:blipFill>
                  </a:tcPr>
                </a:tc>
                <a:tc>
                  <a:txBody>
                    <a:bodyPr/>
                    <a:lstStyle/>
                    <a:p>
                      <a:pPr marL="0" marR="0" lvl="0" indent="0" algn="ctr" defTabSz="957263" rtl="0" eaLnBrk="1" fontAlgn="base" latinLnBrk="0" hangingPunct="1">
                        <a:lnSpc>
                          <a:spcPct val="85000"/>
                        </a:lnSpc>
                        <a:spcBef>
                          <a:spcPct val="80000"/>
                        </a:spcBef>
                        <a:spcAft>
                          <a:spcPct val="0"/>
                        </a:spcAft>
                        <a:buClrTx/>
                        <a:buSzTx/>
                        <a:buFontTx/>
                        <a:buNone/>
                        <a:tabLst/>
                      </a:pPr>
                      <a:r>
                        <a:rPr kumimoji="0" lang="fr-FR" sz="1400" b="1" i="0" u="none" strike="noStrike" cap="none" normalizeH="0" baseline="0" smtClean="0">
                          <a:ln>
                            <a:noFill/>
                          </a:ln>
                          <a:solidFill>
                            <a:schemeClr val="tx1"/>
                          </a:solidFill>
                          <a:effectLst/>
                          <a:latin typeface="Arial" charset="0"/>
                        </a:rPr>
                        <a:t>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2"/>
                      <a:srcRect/>
                      <a:tile tx="0" ty="0" sx="100000" sy="100000" flip="none" algn="tl"/>
                    </a:blipFill>
                  </a:tcPr>
                </a:tc>
                <a:tc>
                  <a:txBody>
                    <a:bodyPr/>
                    <a:lstStyle/>
                    <a:p>
                      <a:pPr marL="0" marR="0" lvl="0" indent="0" algn="ctr" defTabSz="957263" rtl="0" eaLnBrk="1" fontAlgn="base" latinLnBrk="0" hangingPunct="1">
                        <a:lnSpc>
                          <a:spcPct val="85000"/>
                        </a:lnSpc>
                        <a:spcBef>
                          <a:spcPct val="80000"/>
                        </a:spcBef>
                        <a:spcAft>
                          <a:spcPct val="0"/>
                        </a:spcAft>
                        <a:buClrTx/>
                        <a:buSzTx/>
                        <a:buFontTx/>
                        <a:buNone/>
                        <a:tabLst/>
                      </a:pPr>
                      <a:r>
                        <a:rPr kumimoji="0" lang="fr-FR" sz="1400" b="1" i="0" u="none" strike="noStrike" cap="none" normalizeH="0" baseline="0" smtClean="0">
                          <a:ln>
                            <a:noFill/>
                          </a:ln>
                          <a:solidFill>
                            <a:schemeClr val="tx1"/>
                          </a:solidFill>
                          <a:effectLst/>
                          <a:latin typeface="Arial" charset="0"/>
                        </a:rPr>
                        <a:t>25.2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2"/>
                      <a:srcRect/>
                      <a:tile tx="0" ty="0" sx="100000" sy="100000" flip="none" algn="tl"/>
                    </a:blipFill>
                  </a:tcPr>
                </a:tc>
                <a:tc>
                  <a:txBody>
                    <a:bodyPr/>
                    <a:lstStyle/>
                    <a:p>
                      <a:pPr marL="0" marR="0" lvl="0" indent="0" algn="ctr" defTabSz="957263" rtl="0" eaLnBrk="1" fontAlgn="base" latinLnBrk="0" hangingPunct="1">
                        <a:lnSpc>
                          <a:spcPct val="85000"/>
                        </a:lnSpc>
                        <a:spcBef>
                          <a:spcPct val="80000"/>
                        </a:spcBef>
                        <a:spcAft>
                          <a:spcPct val="0"/>
                        </a:spcAft>
                        <a:buClrTx/>
                        <a:buSzTx/>
                        <a:buFontTx/>
                        <a:buNone/>
                        <a:tabLst/>
                      </a:pPr>
                      <a:r>
                        <a:rPr kumimoji="0" lang="fr-FR" sz="1400" b="1" i="0" u="none" strike="noStrike" cap="none" normalizeH="0" baseline="0" smtClean="0">
                          <a:ln>
                            <a:noFill/>
                          </a:ln>
                          <a:solidFill>
                            <a:schemeClr val="tx1"/>
                          </a:solidFill>
                          <a:effectLst/>
                          <a:latin typeface="Arial" charset="0"/>
                        </a:rPr>
                        <a:t>27.7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2"/>
                      <a:srcRect/>
                      <a:tile tx="0" ty="0" sx="100000" sy="100000" flip="none" algn="tl"/>
                    </a:blipFill>
                  </a:tcPr>
                </a:tc>
                <a:tc>
                  <a:txBody>
                    <a:bodyPr/>
                    <a:lstStyle/>
                    <a:p>
                      <a:pPr marL="0" marR="0" lvl="0" indent="0" algn="ctr" defTabSz="957263" rtl="0" eaLnBrk="1" fontAlgn="base" latinLnBrk="0" hangingPunct="1">
                        <a:lnSpc>
                          <a:spcPct val="85000"/>
                        </a:lnSpc>
                        <a:spcBef>
                          <a:spcPct val="80000"/>
                        </a:spcBef>
                        <a:spcAft>
                          <a:spcPct val="0"/>
                        </a:spcAft>
                        <a:buClrTx/>
                        <a:buSzTx/>
                        <a:buFontTx/>
                        <a:buNone/>
                        <a:tabLst/>
                      </a:pPr>
                      <a:r>
                        <a:rPr kumimoji="0" lang="fr-FR" sz="1400" b="1" i="0" u="none" strike="noStrike" cap="none" normalizeH="0" baseline="0" smtClean="0">
                          <a:ln>
                            <a:noFill/>
                          </a:ln>
                          <a:solidFill>
                            <a:schemeClr val="tx1"/>
                          </a:solidFill>
                          <a:effectLst/>
                          <a:latin typeface="Arial" charset="0"/>
                        </a:rPr>
                        <a:t>43.7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2"/>
                      <a:srcRect/>
                      <a:tile tx="0" ty="0" sx="100000" sy="100000" flip="none" algn="tl"/>
                    </a:blipFill>
                  </a:tcPr>
                </a:tc>
              </a:tr>
              <a:tr h="508000">
                <a:tc>
                  <a:txBody>
                    <a:bodyPr/>
                    <a:lstStyle/>
                    <a:p>
                      <a:pPr marL="0" marR="0" lvl="0" indent="0" algn="ctr" defTabSz="957263" rtl="0" eaLnBrk="1" fontAlgn="base" latinLnBrk="0" hangingPunct="1">
                        <a:lnSpc>
                          <a:spcPct val="85000"/>
                        </a:lnSpc>
                        <a:spcBef>
                          <a:spcPct val="80000"/>
                        </a:spcBef>
                        <a:spcAft>
                          <a:spcPct val="0"/>
                        </a:spcAft>
                        <a:buClrTx/>
                        <a:buSzTx/>
                        <a:buFontTx/>
                        <a:buNone/>
                        <a:tabLst/>
                      </a:pPr>
                      <a:endParaRPr kumimoji="0" lang="en-GB" sz="14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2"/>
                      <a:srcRect/>
                      <a:tile tx="0" ty="0" sx="100000" sy="100000" flip="none" algn="tl"/>
                    </a:blipFill>
                  </a:tcPr>
                </a:tc>
                <a:tc>
                  <a:txBody>
                    <a:bodyPr/>
                    <a:lstStyle/>
                    <a:p>
                      <a:pPr marL="0" marR="0" lvl="0" indent="0" algn="ctr" defTabSz="957263" rtl="0" eaLnBrk="1" fontAlgn="base" latinLnBrk="0" hangingPunct="1">
                        <a:lnSpc>
                          <a:spcPct val="85000"/>
                        </a:lnSpc>
                        <a:spcBef>
                          <a:spcPct val="80000"/>
                        </a:spcBef>
                        <a:spcAft>
                          <a:spcPct val="0"/>
                        </a:spcAft>
                        <a:buClrTx/>
                        <a:buSzTx/>
                        <a:buFontTx/>
                        <a:buNone/>
                        <a:tabLst/>
                      </a:pPr>
                      <a:r>
                        <a:rPr kumimoji="0" lang="fr-FR" sz="1400" b="1" i="0" u="none" strike="noStrike" cap="none" normalizeH="0" baseline="0" smtClean="0">
                          <a:ln>
                            <a:noFill/>
                          </a:ln>
                          <a:solidFill>
                            <a:schemeClr val="tx1"/>
                          </a:solidFill>
                          <a:effectLst/>
                          <a:latin typeface="Arial" charset="0"/>
                        </a:rPr>
                        <a:t>Zr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2"/>
                      <a:srcRect/>
                      <a:tile tx="0" ty="0" sx="100000" sy="100000" flip="none" algn="tl"/>
                    </a:blipFill>
                  </a:tcPr>
                </a:tc>
                <a:tc>
                  <a:txBody>
                    <a:bodyPr/>
                    <a:lstStyle/>
                    <a:p>
                      <a:pPr marL="0" marR="0" lvl="0" indent="0" algn="ctr" defTabSz="957263" rtl="0" eaLnBrk="1" fontAlgn="base" latinLnBrk="0" hangingPunct="1">
                        <a:lnSpc>
                          <a:spcPct val="85000"/>
                        </a:lnSpc>
                        <a:spcBef>
                          <a:spcPct val="80000"/>
                        </a:spcBef>
                        <a:spcAft>
                          <a:spcPct val="0"/>
                        </a:spcAft>
                        <a:buClrTx/>
                        <a:buSzTx/>
                        <a:buFontTx/>
                        <a:buNone/>
                        <a:tabLst/>
                      </a:pPr>
                      <a:r>
                        <a:rPr kumimoji="0" lang="fr-FR" sz="1400" b="1" i="0" u="none" strike="noStrike" cap="none" normalizeH="0" baseline="0" smtClean="0">
                          <a:ln>
                            <a:noFill/>
                          </a:ln>
                          <a:solidFill>
                            <a:schemeClr val="tx1"/>
                          </a:solidFill>
                          <a:effectLst/>
                          <a:latin typeface="Arial" charset="0"/>
                        </a:rPr>
                        <a:t>26.7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2"/>
                      <a:srcRect/>
                      <a:tile tx="0" ty="0" sx="100000" sy="100000" flip="none" algn="tl"/>
                    </a:blipFill>
                  </a:tcPr>
                </a:tc>
                <a:tc>
                  <a:txBody>
                    <a:bodyPr/>
                    <a:lstStyle/>
                    <a:p>
                      <a:pPr marL="0" marR="0" lvl="0" indent="0" algn="ctr" defTabSz="957263" rtl="0" eaLnBrk="1" fontAlgn="base" latinLnBrk="0" hangingPunct="1">
                        <a:lnSpc>
                          <a:spcPct val="85000"/>
                        </a:lnSpc>
                        <a:spcBef>
                          <a:spcPct val="80000"/>
                        </a:spcBef>
                        <a:spcAft>
                          <a:spcPct val="0"/>
                        </a:spcAft>
                        <a:buClrTx/>
                        <a:buSzTx/>
                        <a:buFontTx/>
                        <a:buNone/>
                        <a:tabLst/>
                      </a:pPr>
                      <a:r>
                        <a:rPr kumimoji="0" lang="fr-FR" sz="1400" b="1" i="0" u="none" strike="noStrike" cap="none" normalizeH="0" baseline="0" smtClean="0">
                          <a:ln>
                            <a:noFill/>
                          </a:ln>
                          <a:solidFill>
                            <a:schemeClr val="tx1"/>
                          </a:solidFill>
                          <a:effectLst/>
                          <a:latin typeface="Arial" charset="0"/>
                        </a:rPr>
                        <a:t>23.2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2"/>
                      <a:srcRect/>
                      <a:tile tx="0" ty="0" sx="100000" sy="100000" flip="none" algn="tl"/>
                    </a:blipFill>
                  </a:tcPr>
                </a:tc>
                <a:tc>
                  <a:txBody>
                    <a:bodyPr/>
                    <a:lstStyle/>
                    <a:p>
                      <a:pPr marL="0" marR="0" lvl="0" indent="0" algn="ctr" defTabSz="957263" rtl="0" eaLnBrk="1" fontAlgn="base" latinLnBrk="0" hangingPunct="1">
                        <a:lnSpc>
                          <a:spcPct val="85000"/>
                        </a:lnSpc>
                        <a:spcBef>
                          <a:spcPct val="80000"/>
                        </a:spcBef>
                        <a:spcAft>
                          <a:spcPct val="0"/>
                        </a:spcAft>
                        <a:buClrTx/>
                        <a:buSzTx/>
                        <a:buFontTx/>
                        <a:buNone/>
                        <a:tabLst/>
                      </a:pPr>
                      <a:r>
                        <a:rPr kumimoji="0" lang="fr-FR" sz="1400" b="1" i="0" u="none" strike="noStrike" cap="none" normalizeH="0" baseline="0" smtClean="0">
                          <a:ln>
                            <a:noFill/>
                          </a:ln>
                          <a:solidFill>
                            <a:schemeClr val="tx1"/>
                          </a:solidFill>
                          <a:effectLst/>
                          <a:latin typeface="Arial" charset="0"/>
                        </a:rPr>
                        <a:t>1.4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2"/>
                      <a:srcRect/>
                      <a:tile tx="0" ty="0" sx="100000" sy="100000" flip="none" algn="tl"/>
                    </a:blipFill>
                  </a:tcPr>
                </a:tc>
              </a:tr>
              <a:tr h="508000">
                <a:tc>
                  <a:txBody>
                    <a:bodyPr/>
                    <a:lstStyle/>
                    <a:p>
                      <a:pPr marL="0" marR="0" lvl="0" indent="0" algn="ctr" defTabSz="957263" rtl="0" eaLnBrk="1" fontAlgn="base" latinLnBrk="0" hangingPunct="1">
                        <a:lnSpc>
                          <a:spcPct val="85000"/>
                        </a:lnSpc>
                        <a:spcBef>
                          <a:spcPct val="80000"/>
                        </a:spcBef>
                        <a:spcAft>
                          <a:spcPct val="0"/>
                        </a:spcAft>
                        <a:buClrTx/>
                        <a:buSzTx/>
                        <a:buFontTx/>
                        <a:buNone/>
                        <a:tabLst/>
                      </a:pPr>
                      <a:endParaRPr kumimoji="0" lang="en-GB" sz="14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2"/>
                      <a:srcRect/>
                      <a:tile tx="0" ty="0" sx="100000" sy="100000" flip="none" algn="tl"/>
                    </a:blipFill>
                  </a:tcPr>
                </a:tc>
                <a:tc>
                  <a:txBody>
                    <a:bodyPr/>
                    <a:lstStyle/>
                    <a:p>
                      <a:pPr marL="0" marR="0" lvl="0" indent="0" algn="ctr" defTabSz="957263" rtl="0" eaLnBrk="1" fontAlgn="base" latinLnBrk="0" hangingPunct="1">
                        <a:lnSpc>
                          <a:spcPct val="85000"/>
                        </a:lnSpc>
                        <a:spcBef>
                          <a:spcPct val="80000"/>
                        </a:spcBef>
                        <a:spcAft>
                          <a:spcPct val="0"/>
                        </a:spcAft>
                        <a:buClrTx/>
                        <a:buSzTx/>
                        <a:buFontTx/>
                        <a:buNone/>
                        <a:tabLst/>
                      </a:pPr>
                      <a:r>
                        <a:rPr kumimoji="0" lang="fr-FR" sz="1400" b="1" i="0" u="none" strike="noStrike" cap="none" normalizeH="0" baseline="0" smtClean="0">
                          <a:ln>
                            <a:noFill/>
                          </a:ln>
                          <a:solidFill>
                            <a:schemeClr val="tx1"/>
                          </a:solidFill>
                          <a:effectLst/>
                          <a:latin typeface="Arial" charset="0"/>
                        </a:rPr>
                        <a: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2"/>
                      <a:srcRect/>
                      <a:tile tx="0" ty="0" sx="100000" sy="100000" flip="none" algn="tl"/>
                    </a:blipFill>
                  </a:tcPr>
                </a:tc>
                <a:tc>
                  <a:txBody>
                    <a:bodyPr/>
                    <a:lstStyle/>
                    <a:p>
                      <a:pPr marL="0" marR="0" lvl="0" indent="0" algn="ctr" defTabSz="957263" rtl="0" eaLnBrk="1" fontAlgn="base" latinLnBrk="0" hangingPunct="1">
                        <a:lnSpc>
                          <a:spcPct val="85000"/>
                        </a:lnSpc>
                        <a:spcBef>
                          <a:spcPct val="80000"/>
                        </a:spcBef>
                        <a:spcAft>
                          <a:spcPct val="0"/>
                        </a:spcAft>
                        <a:buClrTx/>
                        <a:buSzTx/>
                        <a:buFontTx/>
                        <a:buNone/>
                        <a:tabLst/>
                      </a:pPr>
                      <a:r>
                        <a:rPr kumimoji="0" lang="fr-FR" sz="1400" b="1" i="0" u="none" strike="noStrike" cap="none" normalizeH="0" baseline="0" smtClean="0">
                          <a:ln>
                            <a:noFill/>
                          </a:ln>
                          <a:solidFill>
                            <a:schemeClr val="tx1"/>
                          </a:solidFill>
                          <a:effectLst/>
                          <a:latin typeface="Arial" charset="0"/>
                        </a:rPr>
                        <a:t>48.2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2"/>
                      <a:srcRect/>
                      <a:tile tx="0" ty="0" sx="100000" sy="100000" flip="none" algn="tl"/>
                    </a:blipFill>
                  </a:tcPr>
                </a:tc>
                <a:tc>
                  <a:txBody>
                    <a:bodyPr/>
                    <a:lstStyle/>
                    <a:p>
                      <a:pPr marL="0" marR="0" lvl="0" indent="0" algn="ctr" defTabSz="957263" rtl="0" eaLnBrk="1" fontAlgn="base" latinLnBrk="0" hangingPunct="1">
                        <a:lnSpc>
                          <a:spcPct val="85000"/>
                        </a:lnSpc>
                        <a:spcBef>
                          <a:spcPct val="80000"/>
                        </a:spcBef>
                        <a:spcAft>
                          <a:spcPct val="0"/>
                        </a:spcAft>
                        <a:buClrTx/>
                        <a:buSzTx/>
                        <a:buFontTx/>
                        <a:buNone/>
                        <a:tabLst/>
                      </a:pPr>
                      <a:r>
                        <a:rPr kumimoji="0" lang="fr-FR" sz="1400" b="1" i="0" u="none" strike="noStrike" cap="none" normalizeH="0" baseline="0" smtClean="0">
                          <a:ln>
                            <a:noFill/>
                          </a:ln>
                          <a:solidFill>
                            <a:schemeClr val="tx1"/>
                          </a:solidFill>
                          <a:effectLst/>
                          <a:latin typeface="Arial" charset="0"/>
                        </a:rPr>
                        <a:t>49.2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2"/>
                      <a:srcRect/>
                      <a:tile tx="0" ty="0" sx="100000" sy="100000" flip="none" algn="tl"/>
                    </a:blipFill>
                  </a:tcPr>
                </a:tc>
                <a:tc>
                  <a:txBody>
                    <a:bodyPr/>
                    <a:lstStyle/>
                    <a:p>
                      <a:pPr marL="0" marR="0" lvl="0" indent="0" algn="ctr" defTabSz="957263" rtl="0" eaLnBrk="1" fontAlgn="base" latinLnBrk="0" hangingPunct="1">
                        <a:lnSpc>
                          <a:spcPct val="85000"/>
                        </a:lnSpc>
                        <a:spcBef>
                          <a:spcPct val="80000"/>
                        </a:spcBef>
                        <a:spcAft>
                          <a:spcPct val="0"/>
                        </a:spcAft>
                        <a:buClrTx/>
                        <a:buSzTx/>
                        <a:buFontTx/>
                        <a:buNone/>
                        <a:tabLst/>
                      </a:pPr>
                      <a:r>
                        <a:rPr kumimoji="0" lang="fr-FR" sz="1400" b="1" i="0" u="none" strike="noStrike" cap="none" normalizeH="0" baseline="0" smtClean="0">
                          <a:ln>
                            <a:noFill/>
                          </a:ln>
                          <a:solidFill>
                            <a:schemeClr val="tx1"/>
                          </a:solidFill>
                          <a:effectLst/>
                          <a:latin typeface="Arial" charset="0"/>
                        </a:rPr>
                        <a:t>54.9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2"/>
                      <a:srcRect/>
                      <a:tile tx="0" ty="0" sx="100000" sy="100000" flip="none" algn="tl"/>
                    </a:blipFill>
                  </a:tcPr>
                </a:tc>
              </a:tr>
              <a:tr h="508000">
                <a:tc>
                  <a:txBody>
                    <a:bodyPr/>
                    <a:lstStyle/>
                    <a:p>
                      <a:pPr marL="0" marR="0" lvl="0" indent="0" algn="ctr" defTabSz="957263" rtl="0" eaLnBrk="1" fontAlgn="base" latinLnBrk="0" hangingPunct="1">
                        <a:lnSpc>
                          <a:spcPct val="85000"/>
                        </a:lnSpc>
                        <a:spcBef>
                          <a:spcPct val="80000"/>
                        </a:spcBef>
                        <a:spcAft>
                          <a:spcPct val="0"/>
                        </a:spcAft>
                        <a:buClrTx/>
                        <a:buSzTx/>
                        <a:buFontTx/>
                        <a:buNone/>
                        <a:tabLst/>
                      </a:pPr>
                      <a:r>
                        <a:rPr kumimoji="0" lang="fr-FR" sz="1400" b="1" i="0" u="none" strike="noStrike" cap="none" normalizeH="0" baseline="0" smtClean="0">
                          <a:ln>
                            <a:noFill/>
                          </a:ln>
                          <a:solidFill>
                            <a:schemeClr val="tx1"/>
                          </a:solidFill>
                          <a:effectLst/>
                          <a:latin typeface="Arial" charset="0"/>
                        </a:rPr>
                        <a:t>L1</a:t>
                      </a:r>
                    </a:p>
                    <a:p>
                      <a:pPr marL="0" marR="0" lvl="0" indent="0" algn="ctr" defTabSz="957263" rtl="0" eaLnBrk="1" fontAlgn="base" latinLnBrk="0" hangingPunct="1">
                        <a:lnSpc>
                          <a:spcPct val="85000"/>
                        </a:lnSpc>
                        <a:spcBef>
                          <a:spcPct val="80000"/>
                        </a:spcBef>
                        <a:spcAft>
                          <a:spcPct val="0"/>
                        </a:spcAft>
                        <a:buClrTx/>
                        <a:buSzTx/>
                        <a:buFontTx/>
                        <a:buNone/>
                        <a:tabLst/>
                      </a:pPr>
                      <a:r>
                        <a:rPr kumimoji="0" lang="fr-FR" sz="1400" b="1" i="0" u="none" strike="noStrike" cap="none" normalizeH="0" baseline="0" smtClean="0">
                          <a:ln>
                            <a:noFill/>
                          </a:ln>
                          <a:solidFill>
                            <a:schemeClr val="tx1"/>
                          </a:solidFill>
                          <a:effectLst/>
                          <a:latin typeface="Arial" charset="0"/>
                        </a:rPr>
                        <a:t>(metal)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57263" rtl="0" eaLnBrk="1" fontAlgn="base" latinLnBrk="0" hangingPunct="1">
                        <a:lnSpc>
                          <a:spcPct val="85000"/>
                        </a:lnSpc>
                        <a:spcBef>
                          <a:spcPct val="80000"/>
                        </a:spcBef>
                        <a:spcAft>
                          <a:spcPct val="0"/>
                        </a:spcAft>
                        <a:buClrTx/>
                        <a:buSzTx/>
                        <a:buFontTx/>
                        <a:buNone/>
                        <a:tabLst/>
                      </a:pPr>
                      <a:r>
                        <a:rPr kumimoji="0" lang="fr-FR" sz="1400" b="1" i="0" u="none" strike="noStrike" cap="none" normalizeH="0" baseline="0" smtClean="0">
                          <a:ln>
                            <a:noFill/>
                          </a:ln>
                          <a:solidFill>
                            <a:schemeClr val="tx1"/>
                          </a:solidFill>
                          <a:effectLst/>
                          <a:latin typeface="Arial" charset="0"/>
                        </a:rPr>
                        <a:t>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57263" rtl="0" eaLnBrk="1" fontAlgn="base" latinLnBrk="0" hangingPunct="1">
                        <a:lnSpc>
                          <a:spcPct val="85000"/>
                        </a:lnSpc>
                        <a:spcBef>
                          <a:spcPct val="80000"/>
                        </a:spcBef>
                        <a:spcAft>
                          <a:spcPct val="0"/>
                        </a:spcAft>
                        <a:buClrTx/>
                        <a:buSzTx/>
                        <a:buFontTx/>
                        <a:buNone/>
                        <a:tabLst/>
                      </a:pPr>
                      <a:r>
                        <a:rPr kumimoji="0" lang="fr-FR" sz="1400" b="1" i="0" u="none" strike="noStrike" cap="none" normalizeH="0" baseline="0" smtClean="0">
                          <a:ln>
                            <a:noFill/>
                          </a:ln>
                          <a:solidFill>
                            <a:schemeClr val="tx1"/>
                          </a:solidFill>
                          <a:effectLst/>
                          <a:latin typeface="Arial" charset="0"/>
                        </a:rPr>
                        <a:t>40.8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57263" rtl="0" eaLnBrk="1" fontAlgn="base" latinLnBrk="0" hangingPunct="1">
                        <a:lnSpc>
                          <a:spcPct val="85000"/>
                        </a:lnSpc>
                        <a:spcBef>
                          <a:spcPct val="80000"/>
                        </a:spcBef>
                        <a:spcAft>
                          <a:spcPct val="0"/>
                        </a:spcAft>
                        <a:buClrTx/>
                        <a:buSzTx/>
                        <a:buFontTx/>
                        <a:buNone/>
                        <a:tabLst/>
                      </a:pPr>
                      <a:r>
                        <a:rPr kumimoji="0" lang="fr-FR" sz="1400" b="1" i="0" u="none" strike="noStrike" cap="none" normalizeH="0" baseline="0" smtClean="0">
                          <a:ln>
                            <a:noFill/>
                          </a:ln>
                          <a:solidFill>
                            <a:schemeClr val="tx1"/>
                          </a:solidFill>
                          <a:effectLst/>
                          <a:latin typeface="Arial" charset="0"/>
                        </a:rPr>
                        <a:t>53.2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57263" rtl="0" eaLnBrk="1" fontAlgn="base" latinLnBrk="0" hangingPunct="1">
                        <a:lnSpc>
                          <a:spcPct val="85000"/>
                        </a:lnSpc>
                        <a:spcBef>
                          <a:spcPct val="80000"/>
                        </a:spcBef>
                        <a:spcAft>
                          <a:spcPct val="0"/>
                        </a:spcAft>
                        <a:buClrTx/>
                        <a:buSzTx/>
                        <a:buFontTx/>
                        <a:buNone/>
                        <a:tabLst/>
                      </a:pPr>
                      <a:r>
                        <a:rPr kumimoji="0" lang="fr-FR" sz="1400" b="1" i="0" u="none" strike="noStrike" cap="none" normalizeH="0" baseline="0" smtClean="0">
                          <a:ln>
                            <a:noFill/>
                          </a:ln>
                          <a:solidFill>
                            <a:schemeClr val="tx1"/>
                          </a:solidFill>
                          <a:effectLst/>
                          <a:latin typeface="Arial" charset="0"/>
                        </a:rPr>
                        <a:t>88.8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r>
              <a:tr h="508000">
                <a:tc>
                  <a:txBody>
                    <a:bodyPr/>
                    <a:lstStyle/>
                    <a:p>
                      <a:pPr marL="0" marR="0" lvl="0" indent="0" algn="ctr" defTabSz="957263" rtl="0" eaLnBrk="1" fontAlgn="base" latinLnBrk="0" hangingPunct="1">
                        <a:lnSpc>
                          <a:spcPct val="85000"/>
                        </a:lnSpc>
                        <a:spcBef>
                          <a:spcPct val="80000"/>
                        </a:spcBef>
                        <a:spcAft>
                          <a:spcPct val="0"/>
                        </a:spcAft>
                        <a:buClrTx/>
                        <a:buSzTx/>
                        <a:buFontTx/>
                        <a:buNone/>
                        <a:tabLst/>
                      </a:pPr>
                      <a:endParaRPr kumimoji="0" lang="en-GB" sz="14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57263" rtl="0" eaLnBrk="1" fontAlgn="base" latinLnBrk="0" hangingPunct="1">
                        <a:lnSpc>
                          <a:spcPct val="85000"/>
                        </a:lnSpc>
                        <a:spcBef>
                          <a:spcPct val="80000"/>
                        </a:spcBef>
                        <a:spcAft>
                          <a:spcPct val="0"/>
                        </a:spcAft>
                        <a:buClrTx/>
                        <a:buSzTx/>
                        <a:buFontTx/>
                        <a:buNone/>
                        <a:tabLst/>
                      </a:pPr>
                      <a:r>
                        <a:rPr kumimoji="0" lang="fr-FR" sz="1400" b="1" i="0" u="none" strike="noStrike" cap="none" normalizeH="0" baseline="0" smtClean="0">
                          <a:ln>
                            <a:noFill/>
                          </a:ln>
                          <a:solidFill>
                            <a:schemeClr val="tx1"/>
                          </a:solidFill>
                          <a:effectLst/>
                          <a:latin typeface="Arial" charset="0"/>
                        </a:rPr>
                        <a:t>Zr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57263" rtl="0" eaLnBrk="1" fontAlgn="base" latinLnBrk="0" hangingPunct="1">
                        <a:lnSpc>
                          <a:spcPct val="85000"/>
                        </a:lnSpc>
                        <a:spcBef>
                          <a:spcPct val="80000"/>
                        </a:spcBef>
                        <a:spcAft>
                          <a:spcPct val="0"/>
                        </a:spcAft>
                        <a:buClrTx/>
                        <a:buSzTx/>
                        <a:buFontTx/>
                        <a:buNone/>
                        <a:tabLst/>
                      </a:pPr>
                      <a:r>
                        <a:rPr kumimoji="0" lang="fr-FR" sz="1400" b="1" i="0" u="none" strike="noStrike" cap="none" normalizeH="0" baseline="0" smtClean="0">
                          <a:ln>
                            <a:noFill/>
                          </a:ln>
                          <a:solidFill>
                            <a:schemeClr val="tx1"/>
                          </a:solidFill>
                          <a:effectLst/>
                          <a:latin typeface="Arial" charset="0"/>
                        </a:rPr>
                        <a:t>32.2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57263" rtl="0" eaLnBrk="1" fontAlgn="base" latinLnBrk="0" hangingPunct="1">
                        <a:lnSpc>
                          <a:spcPct val="85000"/>
                        </a:lnSpc>
                        <a:spcBef>
                          <a:spcPct val="80000"/>
                        </a:spcBef>
                        <a:spcAft>
                          <a:spcPct val="0"/>
                        </a:spcAft>
                        <a:buClrTx/>
                        <a:buSzTx/>
                        <a:buFontTx/>
                        <a:buNone/>
                        <a:tabLst/>
                      </a:pPr>
                      <a:r>
                        <a:rPr kumimoji="0" lang="fr-FR" sz="1400" b="1" i="0" u="none" strike="noStrike" cap="none" normalizeH="0" baseline="0" smtClean="0">
                          <a:ln>
                            <a:noFill/>
                          </a:ln>
                          <a:solidFill>
                            <a:schemeClr val="tx1"/>
                          </a:solidFill>
                          <a:effectLst/>
                          <a:latin typeface="Arial" charset="0"/>
                        </a:rPr>
                        <a:t>29.3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57263" rtl="0" eaLnBrk="1" fontAlgn="base" latinLnBrk="0" hangingPunct="1">
                        <a:lnSpc>
                          <a:spcPct val="85000"/>
                        </a:lnSpc>
                        <a:spcBef>
                          <a:spcPct val="80000"/>
                        </a:spcBef>
                        <a:spcAft>
                          <a:spcPct val="0"/>
                        </a:spcAft>
                        <a:buClrTx/>
                        <a:buSzTx/>
                        <a:buFontTx/>
                        <a:buNone/>
                        <a:tabLst/>
                      </a:pPr>
                      <a:r>
                        <a:rPr kumimoji="0" lang="fr-FR" sz="1400" b="1" i="0" u="none" strike="noStrike" cap="none" normalizeH="0" baseline="0" smtClean="0">
                          <a:ln>
                            <a:noFill/>
                          </a:ln>
                          <a:solidFill>
                            <a:schemeClr val="tx1"/>
                          </a:solidFill>
                          <a:effectLst/>
                          <a:latin typeface="Arial" charset="0"/>
                        </a:rPr>
                        <a:t>2.7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r>
              <a:tr h="508000">
                <a:tc>
                  <a:txBody>
                    <a:bodyPr/>
                    <a:lstStyle/>
                    <a:p>
                      <a:pPr marL="0" marR="0" lvl="0" indent="0" algn="ctr" defTabSz="957263" rtl="0" eaLnBrk="1" fontAlgn="base" latinLnBrk="0" hangingPunct="1">
                        <a:lnSpc>
                          <a:spcPct val="85000"/>
                        </a:lnSpc>
                        <a:spcBef>
                          <a:spcPct val="80000"/>
                        </a:spcBef>
                        <a:spcAft>
                          <a:spcPct val="0"/>
                        </a:spcAft>
                        <a:buClrTx/>
                        <a:buSzTx/>
                        <a:buFontTx/>
                        <a:buNone/>
                        <a:tabLst/>
                      </a:pPr>
                      <a:endParaRPr kumimoji="0" lang="en-GB" sz="14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57263" rtl="0" eaLnBrk="1" fontAlgn="base" latinLnBrk="0" hangingPunct="1">
                        <a:lnSpc>
                          <a:spcPct val="85000"/>
                        </a:lnSpc>
                        <a:spcBef>
                          <a:spcPct val="80000"/>
                        </a:spcBef>
                        <a:spcAft>
                          <a:spcPct val="0"/>
                        </a:spcAft>
                        <a:buClrTx/>
                        <a:buSzTx/>
                        <a:buFontTx/>
                        <a:buNone/>
                        <a:tabLst/>
                      </a:pPr>
                      <a:r>
                        <a:rPr kumimoji="0" lang="fr-FR" sz="1400" b="1" i="0" u="none" strike="noStrike" cap="none" normalizeH="0" baseline="0" smtClean="0">
                          <a:ln>
                            <a:noFill/>
                          </a:ln>
                          <a:solidFill>
                            <a:schemeClr val="tx1"/>
                          </a:solidFill>
                          <a:effectLst/>
                          <a:latin typeface="Arial" charset="0"/>
                        </a:rPr>
                        <a: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57263" rtl="0" eaLnBrk="1" fontAlgn="base" latinLnBrk="0" hangingPunct="1">
                        <a:lnSpc>
                          <a:spcPct val="85000"/>
                        </a:lnSpc>
                        <a:spcBef>
                          <a:spcPct val="80000"/>
                        </a:spcBef>
                        <a:spcAft>
                          <a:spcPct val="0"/>
                        </a:spcAft>
                        <a:buClrTx/>
                        <a:buSzTx/>
                        <a:buFontTx/>
                        <a:buNone/>
                        <a:tabLst/>
                      </a:pPr>
                      <a:r>
                        <a:rPr kumimoji="0" lang="fr-FR" sz="1400" b="1" i="0" u="none" strike="noStrike" cap="none" normalizeH="0" baseline="0" smtClean="0">
                          <a:ln>
                            <a:noFill/>
                          </a:ln>
                          <a:solidFill>
                            <a:schemeClr val="tx1"/>
                          </a:solidFill>
                          <a:effectLst/>
                          <a:latin typeface="Arial" charset="0"/>
                        </a:rPr>
                        <a:t>27.2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57263" rtl="0" eaLnBrk="1" fontAlgn="base" latinLnBrk="0" hangingPunct="1">
                        <a:lnSpc>
                          <a:spcPct val="85000"/>
                        </a:lnSpc>
                        <a:spcBef>
                          <a:spcPct val="80000"/>
                        </a:spcBef>
                        <a:spcAft>
                          <a:spcPct val="0"/>
                        </a:spcAft>
                        <a:buClrTx/>
                        <a:buSzTx/>
                        <a:buFontTx/>
                        <a:buNone/>
                        <a:tabLst/>
                      </a:pPr>
                      <a:r>
                        <a:rPr kumimoji="0" lang="fr-FR" sz="1400" b="1" i="0" u="none" strike="noStrike" cap="none" normalizeH="0" baseline="0" smtClean="0">
                          <a:ln>
                            <a:noFill/>
                          </a:ln>
                          <a:solidFill>
                            <a:schemeClr val="tx1"/>
                          </a:solidFill>
                          <a:effectLst/>
                          <a:latin typeface="Arial" charset="0"/>
                        </a:rPr>
                        <a:t>17.6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57263" rtl="0" eaLnBrk="1" fontAlgn="base" latinLnBrk="0" hangingPunct="1">
                        <a:lnSpc>
                          <a:spcPct val="85000"/>
                        </a:lnSpc>
                        <a:spcBef>
                          <a:spcPct val="80000"/>
                        </a:spcBef>
                        <a:spcAft>
                          <a:spcPct val="0"/>
                        </a:spcAft>
                        <a:buClrTx/>
                        <a:buSzTx/>
                        <a:buFontTx/>
                        <a:buNone/>
                        <a:tabLst/>
                      </a:pPr>
                      <a:r>
                        <a:rPr kumimoji="0" lang="fr-FR" sz="1400" b="1" i="0" u="none" strike="noStrike" cap="none" normalizeH="0" baseline="0" smtClean="0">
                          <a:ln>
                            <a:noFill/>
                          </a:ln>
                          <a:solidFill>
                            <a:schemeClr val="tx1"/>
                          </a:solidFill>
                          <a:effectLst/>
                          <a:latin typeface="Arial" charset="0"/>
                        </a:rPr>
                        <a:t>8.5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r>
            </a:tbl>
          </a:graphicData>
        </a:graphic>
      </p:graphicFrame>
      <p:sp>
        <p:nvSpPr>
          <p:cNvPr id="188473" name="Rectangle 57"/>
          <p:cNvSpPr>
            <a:spLocks noChangeArrowheads="1"/>
          </p:cNvSpPr>
          <p:nvPr/>
        </p:nvSpPr>
        <p:spPr bwMode="auto">
          <a:xfrm>
            <a:off x="2667000" y="304800"/>
            <a:ext cx="46767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fr-FR" sz="2400"/>
              <a:t>CORPHAD experimental data (4)</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ChangeArrowheads="1"/>
          </p:cNvSpPr>
          <p:nvPr/>
        </p:nvSpPr>
        <p:spPr bwMode="auto">
          <a:xfrm>
            <a:off x="4568825" y="5715000"/>
            <a:ext cx="73025" cy="15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900">
                <a:solidFill>
                  <a:srgbClr val="000000"/>
                </a:solidFill>
                <a:latin typeface="Times New Roman" pitchFamily="18" charset="0"/>
              </a:rPr>
              <a:t> </a:t>
            </a:r>
            <a:endParaRPr lang="fr-FR"/>
          </a:p>
        </p:txBody>
      </p:sp>
      <p:pic>
        <p:nvPicPr>
          <p:cNvPr id="18739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1295400"/>
            <a:ext cx="7772400" cy="496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7397" name="Line 5"/>
          <p:cNvSpPr>
            <a:spLocks noChangeShapeType="1"/>
          </p:cNvSpPr>
          <p:nvPr/>
        </p:nvSpPr>
        <p:spPr bwMode="auto">
          <a:xfrm flipH="1">
            <a:off x="4800600" y="3429000"/>
            <a:ext cx="152400" cy="838200"/>
          </a:xfrm>
          <a:prstGeom prst="line">
            <a:avLst/>
          </a:prstGeom>
          <a:noFill/>
          <a:ln w="28575">
            <a:solidFill>
              <a:srgbClr val="FF0000"/>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87398" name="Text Box 6"/>
          <p:cNvSpPr txBox="1">
            <a:spLocks noChangeArrowheads="1"/>
          </p:cNvSpPr>
          <p:nvPr/>
        </p:nvSpPr>
        <p:spPr bwMode="auto">
          <a:xfrm>
            <a:off x="1219200" y="1524000"/>
            <a:ext cx="297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solidFill>
                  <a:schemeClr val="accent1"/>
                </a:solidFill>
              </a:rPr>
              <a:t>U</a:t>
            </a:r>
            <a:r>
              <a:rPr lang="fr-FR" baseline="-25000">
                <a:solidFill>
                  <a:schemeClr val="accent1"/>
                </a:solidFill>
              </a:rPr>
              <a:t>0.325</a:t>
            </a:r>
            <a:r>
              <a:rPr lang="fr-FR">
                <a:solidFill>
                  <a:schemeClr val="accent1"/>
                </a:solidFill>
              </a:rPr>
              <a:t>Zr</a:t>
            </a:r>
            <a:r>
              <a:rPr lang="fr-FR" baseline="-25000">
                <a:solidFill>
                  <a:schemeClr val="accent1"/>
                </a:solidFill>
              </a:rPr>
              <a:t>0.292</a:t>
            </a:r>
            <a:r>
              <a:rPr lang="fr-FR">
                <a:solidFill>
                  <a:schemeClr val="accent1"/>
                </a:solidFill>
              </a:rPr>
              <a:t> O</a:t>
            </a:r>
            <a:r>
              <a:rPr lang="fr-FR" baseline="-25000">
                <a:solidFill>
                  <a:schemeClr val="accent1"/>
                </a:solidFill>
              </a:rPr>
              <a:t>0.383</a:t>
            </a:r>
            <a:r>
              <a:rPr lang="fr-FR">
                <a:solidFill>
                  <a:schemeClr val="accent1"/>
                </a:solidFill>
              </a:rPr>
              <a:t> (2643 K)</a:t>
            </a:r>
            <a:endParaRPr lang="fr-FR" baseline="-25000">
              <a:solidFill>
                <a:schemeClr val="accent1"/>
              </a:solidFill>
            </a:endParaRPr>
          </a:p>
        </p:txBody>
      </p:sp>
      <p:sp>
        <p:nvSpPr>
          <p:cNvPr id="187399" name="Text Box 7"/>
          <p:cNvSpPr txBox="1">
            <a:spLocks noChangeArrowheads="1"/>
          </p:cNvSpPr>
          <p:nvPr/>
        </p:nvSpPr>
        <p:spPr bwMode="auto">
          <a:xfrm>
            <a:off x="6781800" y="2895600"/>
            <a:ext cx="20574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solidFill>
                  <a:srgbClr val="5840E6"/>
                </a:solidFill>
              </a:rPr>
              <a:t>Not compatible with the Guéneau’s data</a:t>
            </a:r>
          </a:p>
        </p:txBody>
      </p:sp>
      <p:sp>
        <p:nvSpPr>
          <p:cNvPr id="187400" name="Line 8"/>
          <p:cNvSpPr>
            <a:spLocks noChangeShapeType="1"/>
          </p:cNvSpPr>
          <p:nvPr/>
        </p:nvSpPr>
        <p:spPr bwMode="auto">
          <a:xfrm>
            <a:off x="4724400" y="3581400"/>
            <a:ext cx="152400" cy="1066800"/>
          </a:xfrm>
          <a:prstGeom prst="line">
            <a:avLst/>
          </a:prstGeom>
          <a:noFill/>
          <a:ln w="28575">
            <a:solidFill>
              <a:srgbClr val="5840E6"/>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87402" name="Rectangle 10"/>
          <p:cNvSpPr>
            <a:spLocks noChangeArrowheads="1"/>
          </p:cNvSpPr>
          <p:nvPr/>
        </p:nvSpPr>
        <p:spPr bwMode="auto">
          <a:xfrm>
            <a:off x="1295400" y="228600"/>
            <a:ext cx="7543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lang="en-GB" sz="2400"/>
          </a:p>
        </p:txBody>
      </p:sp>
      <p:sp>
        <p:nvSpPr>
          <p:cNvPr id="187403" name="Rectangle 11"/>
          <p:cNvSpPr>
            <a:spLocks noChangeArrowheads="1"/>
          </p:cNvSpPr>
          <p:nvPr/>
        </p:nvSpPr>
        <p:spPr bwMode="auto">
          <a:xfrm>
            <a:off x="2514600" y="381000"/>
            <a:ext cx="46767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400"/>
              <a:t>CORPHAD experimental data (5)</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ChangeArrowheads="1"/>
          </p:cNvSpPr>
          <p:nvPr/>
        </p:nvSpPr>
        <p:spPr bwMode="auto">
          <a:xfrm>
            <a:off x="4568825" y="5715000"/>
            <a:ext cx="73025" cy="15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900">
                <a:solidFill>
                  <a:srgbClr val="000000"/>
                </a:solidFill>
                <a:latin typeface="Times New Roman" pitchFamily="18" charset="0"/>
              </a:rPr>
              <a:t> </a:t>
            </a:r>
            <a:endParaRPr lang="fr-FR"/>
          </a:p>
        </p:txBody>
      </p:sp>
      <p:pic>
        <p:nvPicPr>
          <p:cNvPr id="18944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1676400"/>
            <a:ext cx="7696200" cy="491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9445" name="Text Box 5"/>
          <p:cNvSpPr txBox="1">
            <a:spLocks noChangeArrowheads="1"/>
          </p:cNvSpPr>
          <p:nvPr/>
        </p:nvSpPr>
        <p:spPr bwMode="auto">
          <a:xfrm>
            <a:off x="1371600" y="1828800"/>
            <a:ext cx="297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solidFill>
                  <a:schemeClr val="accent1"/>
                </a:solidFill>
              </a:rPr>
              <a:t>U</a:t>
            </a:r>
            <a:r>
              <a:rPr lang="fr-FR" baseline="-25000">
                <a:solidFill>
                  <a:schemeClr val="accent1"/>
                </a:solidFill>
              </a:rPr>
              <a:t>0.405</a:t>
            </a:r>
            <a:r>
              <a:rPr lang="fr-FR">
                <a:solidFill>
                  <a:schemeClr val="accent1"/>
                </a:solidFill>
              </a:rPr>
              <a:t>Zr</a:t>
            </a:r>
            <a:r>
              <a:rPr lang="fr-FR" baseline="-25000">
                <a:solidFill>
                  <a:schemeClr val="accent1"/>
                </a:solidFill>
              </a:rPr>
              <a:t>0.270</a:t>
            </a:r>
            <a:r>
              <a:rPr lang="fr-FR">
                <a:solidFill>
                  <a:schemeClr val="accent1"/>
                </a:solidFill>
              </a:rPr>
              <a:t> O</a:t>
            </a:r>
            <a:r>
              <a:rPr lang="fr-FR" baseline="-25000">
                <a:solidFill>
                  <a:schemeClr val="accent1"/>
                </a:solidFill>
              </a:rPr>
              <a:t>0.325</a:t>
            </a:r>
            <a:r>
              <a:rPr lang="fr-FR">
                <a:solidFill>
                  <a:schemeClr val="accent1"/>
                </a:solidFill>
              </a:rPr>
              <a:t> (2753 K)</a:t>
            </a:r>
            <a:endParaRPr lang="fr-FR" baseline="-25000">
              <a:solidFill>
                <a:schemeClr val="accent1"/>
              </a:solidFill>
            </a:endParaRPr>
          </a:p>
        </p:txBody>
      </p:sp>
      <p:sp>
        <p:nvSpPr>
          <p:cNvPr id="189447" name="Line 7"/>
          <p:cNvSpPr>
            <a:spLocks noChangeShapeType="1"/>
          </p:cNvSpPr>
          <p:nvPr/>
        </p:nvSpPr>
        <p:spPr bwMode="auto">
          <a:xfrm flipH="1">
            <a:off x="4648200" y="3733800"/>
            <a:ext cx="381000" cy="1219200"/>
          </a:xfrm>
          <a:prstGeom prst="line">
            <a:avLst/>
          </a:prstGeom>
          <a:noFill/>
          <a:ln w="28575">
            <a:solidFill>
              <a:srgbClr val="FF0000"/>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89448" name="Line 8"/>
          <p:cNvSpPr>
            <a:spLocks noChangeShapeType="1"/>
          </p:cNvSpPr>
          <p:nvPr/>
        </p:nvSpPr>
        <p:spPr bwMode="auto">
          <a:xfrm flipH="1">
            <a:off x="4953000" y="3733800"/>
            <a:ext cx="228600" cy="838200"/>
          </a:xfrm>
          <a:prstGeom prst="line">
            <a:avLst/>
          </a:prstGeom>
          <a:noFill/>
          <a:ln w="28575">
            <a:solidFill>
              <a:srgbClr val="FF0000"/>
            </a:solidFill>
            <a:prstDash val="dash"/>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89449" name="Line 9"/>
          <p:cNvSpPr>
            <a:spLocks noChangeShapeType="1"/>
          </p:cNvSpPr>
          <p:nvPr/>
        </p:nvSpPr>
        <p:spPr bwMode="auto">
          <a:xfrm>
            <a:off x="4876800" y="3886200"/>
            <a:ext cx="152400" cy="1143000"/>
          </a:xfrm>
          <a:prstGeom prst="line">
            <a:avLst/>
          </a:prstGeom>
          <a:noFill/>
          <a:ln w="28575">
            <a:solidFill>
              <a:srgbClr val="5840E6"/>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89450" name="Rectangle 10"/>
          <p:cNvSpPr>
            <a:spLocks noChangeArrowheads="1"/>
          </p:cNvSpPr>
          <p:nvPr/>
        </p:nvSpPr>
        <p:spPr bwMode="auto">
          <a:xfrm>
            <a:off x="2514600" y="381000"/>
            <a:ext cx="46767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400"/>
              <a:t>CORPHAD experimental data (6)</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ChangeArrowheads="1"/>
          </p:cNvSpPr>
          <p:nvPr/>
        </p:nvSpPr>
        <p:spPr bwMode="auto">
          <a:xfrm>
            <a:off x="4568825" y="5715000"/>
            <a:ext cx="73025" cy="15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900">
                <a:solidFill>
                  <a:srgbClr val="000000"/>
                </a:solidFill>
                <a:latin typeface="Times New Roman" pitchFamily="18" charset="0"/>
              </a:rPr>
              <a:t> </a:t>
            </a:r>
            <a:endParaRPr lang="fr-FR"/>
          </a:p>
        </p:txBody>
      </p:sp>
      <p:sp>
        <p:nvSpPr>
          <p:cNvPr id="190468" name="Text Box 4"/>
          <p:cNvSpPr txBox="1">
            <a:spLocks noChangeArrowheads="1"/>
          </p:cNvSpPr>
          <p:nvPr/>
        </p:nvSpPr>
        <p:spPr bwMode="auto">
          <a:xfrm>
            <a:off x="1371600" y="1447800"/>
            <a:ext cx="297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solidFill>
                  <a:schemeClr val="accent1"/>
                </a:solidFill>
              </a:rPr>
              <a:t>U</a:t>
            </a:r>
            <a:r>
              <a:rPr lang="fr-FR" baseline="-25000">
                <a:solidFill>
                  <a:schemeClr val="accent1"/>
                </a:solidFill>
              </a:rPr>
              <a:t>0.560</a:t>
            </a:r>
            <a:r>
              <a:rPr lang="fr-FR">
                <a:solidFill>
                  <a:schemeClr val="accent1"/>
                </a:solidFill>
              </a:rPr>
              <a:t>Zr</a:t>
            </a:r>
            <a:r>
              <a:rPr lang="fr-FR" baseline="-25000">
                <a:solidFill>
                  <a:schemeClr val="accent1"/>
                </a:solidFill>
              </a:rPr>
              <a:t>0.031</a:t>
            </a:r>
            <a:r>
              <a:rPr lang="fr-FR">
                <a:solidFill>
                  <a:schemeClr val="accent1"/>
                </a:solidFill>
              </a:rPr>
              <a:t> O</a:t>
            </a:r>
            <a:r>
              <a:rPr lang="fr-FR" baseline="-25000">
                <a:solidFill>
                  <a:schemeClr val="accent1"/>
                </a:solidFill>
              </a:rPr>
              <a:t>0.409</a:t>
            </a:r>
            <a:r>
              <a:rPr lang="fr-FR">
                <a:solidFill>
                  <a:schemeClr val="accent1"/>
                </a:solidFill>
              </a:rPr>
              <a:t> (2958 K)</a:t>
            </a:r>
            <a:endParaRPr lang="fr-FR" baseline="-25000">
              <a:solidFill>
                <a:schemeClr val="accent1"/>
              </a:solidFill>
            </a:endParaRPr>
          </a:p>
        </p:txBody>
      </p:sp>
      <p:pic>
        <p:nvPicPr>
          <p:cNvPr id="190470"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1905000"/>
            <a:ext cx="7010400" cy="447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0471" name="Line 7"/>
          <p:cNvSpPr>
            <a:spLocks noChangeShapeType="1"/>
          </p:cNvSpPr>
          <p:nvPr/>
        </p:nvSpPr>
        <p:spPr bwMode="auto">
          <a:xfrm flipV="1">
            <a:off x="3581400" y="3581400"/>
            <a:ext cx="762000" cy="1600200"/>
          </a:xfrm>
          <a:prstGeom prst="line">
            <a:avLst/>
          </a:prstGeom>
          <a:noFill/>
          <a:ln w="28575">
            <a:solidFill>
              <a:schemeClr val="accent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90472" name="Rectangle 8"/>
          <p:cNvSpPr>
            <a:spLocks noChangeArrowheads="1"/>
          </p:cNvSpPr>
          <p:nvPr/>
        </p:nvSpPr>
        <p:spPr bwMode="auto">
          <a:xfrm>
            <a:off x="2514600" y="381000"/>
            <a:ext cx="46767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400"/>
              <a:t>CORPHAD experimental data (7)</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4" name="Text Box 4"/>
          <p:cNvSpPr txBox="1">
            <a:spLocks noChangeArrowheads="1"/>
          </p:cNvSpPr>
          <p:nvPr/>
        </p:nvSpPr>
        <p:spPr bwMode="auto">
          <a:xfrm>
            <a:off x="1600200" y="838200"/>
            <a:ext cx="70866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2400"/>
              <a:t>Outline</a:t>
            </a:r>
          </a:p>
          <a:p>
            <a:pPr>
              <a:spcBef>
                <a:spcPct val="50000"/>
              </a:spcBef>
            </a:pPr>
            <a:endParaRPr lang="fr-FR" sz="2400"/>
          </a:p>
        </p:txBody>
      </p:sp>
      <p:sp>
        <p:nvSpPr>
          <p:cNvPr id="133125" name="Text Box 5"/>
          <p:cNvSpPr txBox="1">
            <a:spLocks noChangeArrowheads="1"/>
          </p:cNvSpPr>
          <p:nvPr/>
        </p:nvSpPr>
        <p:spPr bwMode="auto">
          <a:xfrm>
            <a:off x="1752600" y="2057400"/>
            <a:ext cx="7239000" cy="284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fr-FR"/>
              <a:t> CORPHAD objectives</a:t>
            </a:r>
          </a:p>
          <a:p>
            <a:pPr>
              <a:spcBef>
                <a:spcPct val="50000"/>
              </a:spcBef>
              <a:buFontTx/>
              <a:buChar char="•"/>
            </a:pPr>
            <a:r>
              <a:rPr lang="fr-FR"/>
              <a:t> Past data on the miscibility gap in the U-O-Zr phase diagram</a:t>
            </a:r>
          </a:p>
          <a:p>
            <a:pPr>
              <a:spcBef>
                <a:spcPct val="50000"/>
              </a:spcBef>
              <a:buFontTx/>
              <a:buChar char="•"/>
            </a:pPr>
            <a:r>
              <a:rPr lang="fr-FR"/>
              <a:t> NUCLEA actual modelling</a:t>
            </a:r>
          </a:p>
          <a:p>
            <a:pPr>
              <a:spcBef>
                <a:spcPct val="50000"/>
              </a:spcBef>
              <a:buFontTx/>
              <a:buChar char="•"/>
            </a:pPr>
            <a:r>
              <a:rPr lang="fr-FR"/>
              <a:t> Experimental data (CORPHAD)</a:t>
            </a:r>
          </a:p>
          <a:p>
            <a:pPr>
              <a:spcBef>
                <a:spcPct val="50000"/>
              </a:spcBef>
              <a:buFontTx/>
              <a:buChar char="•"/>
            </a:pPr>
            <a:r>
              <a:rPr lang="fr-FR"/>
              <a:t> Possible revision of the U-O-Zr phase diagram modelling</a:t>
            </a:r>
          </a:p>
          <a:p>
            <a:pPr>
              <a:spcBef>
                <a:spcPct val="50000"/>
              </a:spcBef>
              <a:buFontTx/>
              <a:buChar char="•"/>
            </a:pPr>
            <a:r>
              <a:rPr lang="fr-FR"/>
              <a:t> ITU experimental data</a:t>
            </a:r>
          </a:p>
          <a:p>
            <a:pPr>
              <a:spcBef>
                <a:spcPct val="50000"/>
              </a:spcBef>
              <a:buFontTx/>
              <a:buChar char="•"/>
            </a:pPr>
            <a:r>
              <a:rPr lang="fr-FR"/>
              <a:t> Conclusions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ChangeArrowheads="1"/>
          </p:cNvSpPr>
          <p:nvPr/>
        </p:nvSpPr>
        <p:spPr bwMode="auto">
          <a:xfrm>
            <a:off x="2514600" y="381000"/>
            <a:ext cx="46767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400"/>
              <a:t>CORPHAD experimental data (8)</a:t>
            </a:r>
          </a:p>
        </p:txBody>
      </p:sp>
      <p:sp>
        <p:nvSpPr>
          <p:cNvPr id="191491" name="Rectangle 3"/>
          <p:cNvSpPr>
            <a:spLocks noChangeArrowheads="1"/>
          </p:cNvSpPr>
          <p:nvPr/>
        </p:nvSpPr>
        <p:spPr bwMode="auto">
          <a:xfrm>
            <a:off x="1143000" y="1539875"/>
            <a:ext cx="7543800" cy="531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 typeface="Wingdings" pitchFamily="2" charset="2"/>
              <a:buChar char="§"/>
            </a:pPr>
            <a:r>
              <a:rPr lang="fr-FR">
                <a:sym typeface="Wingdings" pitchFamily="2" charset="2"/>
              </a:rPr>
              <a:t> Significant disagreement at low liquidus temperatures (i.e high Zr content) up to 2573 K</a:t>
            </a:r>
          </a:p>
          <a:p>
            <a:pPr>
              <a:spcBef>
                <a:spcPct val="50000"/>
              </a:spcBef>
              <a:buFont typeface="Wingdings" pitchFamily="2" charset="2"/>
              <a:buChar char="§"/>
            </a:pPr>
            <a:endParaRPr lang="fr-FR">
              <a:sym typeface="Wingdings" pitchFamily="2" charset="2"/>
            </a:endParaRPr>
          </a:p>
          <a:p>
            <a:pPr>
              <a:spcBef>
                <a:spcPct val="50000"/>
              </a:spcBef>
              <a:buFont typeface="Wingdings" pitchFamily="2" charset="2"/>
              <a:buNone/>
            </a:pPr>
            <a:endParaRPr lang="fr-FR">
              <a:sym typeface="Wingdings" pitchFamily="2" charset="2"/>
            </a:endParaRPr>
          </a:p>
          <a:p>
            <a:pPr>
              <a:spcBef>
                <a:spcPct val="50000"/>
              </a:spcBef>
              <a:buFont typeface="Wingdings" pitchFamily="2" charset="2"/>
              <a:buNone/>
            </a:pPr>
            <a:endParaRPr lang="fr-FR">
              <a:sym typeface="Wingdings" pitchFamily="2" charset="2"/>
            </a:endParaRPr>
          </a:p>
          <a:p>
            <a:pPr>
              <a:spcBef>
                <a:spcPct val="50000"/>
              </a:spcBef>
              <a:buFont typeface="Wingdings" pitchFamily="2" charset="2"/>
              <a:buNone/>
            </a:pPr>
            <a:endParaRPr lang="fr-FR">
              <a:sym typeface="Wingdings" pitchFamily="2" charset="2"/>
            </a:endParaRPr>
          </a:p>
          <a:p>
            <a:pPr>
              <a:spcBef>
                <a:spcPct val="50000"/>
              </a:spcBef>
              <a:buFont typeface="Wingdings" pitchFamily="2" charset="2"/>
              <a:buNone/>
            </a:pPr>
            <a:endParaRPr lang="fr-FR">
              <a:sym typeface="Wingdings" pitchFamily="2" charset="2"/>
            </a:endParaRPr>
          </a:p>
          <a:p>
            <a:pPr>
              <a:spcBef>
                <a:spcPct val="50000"/>
              </a:spcBef>
              <a:buFont typeface="Wingdings" pitchFamily="2" charset="2"/>
              <a:buNone/>
            </a:pPr>
            <a:endParaRPr lang="fr-FR">
              <a:sym typeface="Wingdings" pitchFamily="2" charset="2"/>
            </a:endParaRPr>
          </a:p>
          <a:p>
            <a:pPr>
              <a:spcBef>
                <a:spcPct val="50000"/>
              </a:spcBef>
              <a:buFont typeface="Wingdings" pitchFamily="2" charset="2"/>
              <a:buNone/>
            </a:pPr>
            <a:endParaRPr lang="fr-FR">
              <a:sym typeface="Wingdings" pitchFamily="2" charset="2"/>
            </a:endParaRPr>
          </a:p>
          <a:p>
            <a:pPr>
              <a:spcBef>
                <a:spcPct val="50000"/>
              </a:spcBef>
              <a:buFont typeface="Wingdings" pitchFamily="2" charset="2"/>
              <a:buNone/>
            </a:pPr>
            <a:r>
              <a:rPr lang="en-AU"/>
              <a:t> </a:t>
            </a:r>
          </a:p>
          <a:p>
            <a:pPr>
              <a:spcBef>
                <a:spcPct val="50000"/>
              </a:spcBef>
              <a:buFont typeface="Wingdings" pitchFamily="2" charset="2"/>
              <a:buChar char="§"/>
            </a:pPr>
            <a:r>
              <a:rPr lang="en-AU"/>
              <a:t> Experimental data related to the extent of the miscibility gap and measurement of the tie lines indicate that MG does not reach the UO</a:t>
            </a:r>
            <a:r>
              <a:rPr lang="en-AU" baseline="-25000"/>
              <a:t>2</a:t>
            </a:r>
            <a:r>
              <a:rPr lang="en-AU"/>
              <a:t>-Zr section</a:t>
            </a:r>
          </a:p>
          <a:p>
            <a:pPr>
              <a:spcBef>
                <a:spcPct val="50000"/>
              </a:spcBef>
              <a:buFont typeface="Wingdings" pitchFamily="2" charset="2"/>
              <a:buChar char="§"/>
            </a:pPr>
            <a:endParaRPr lang="en-ZA">
              <a:cs typeface="Times New Roman" pitchFamily="18" charset="0"/>
            </a:endParaRPr>
          </a:p>
        </p:txBody>
      </p:sp>
      <p:sp>
        <p:nvSpPr>
          <p:cNvPr id="191492" name="Rectangle 4"/>
          <p:cNvSpPr>
            <a:spLocks noChangeArrowheads="1"/>
          </p:cNvSpPr>
          <p:nvPr/>
        </p:nvSpPr>
        <p:spPr bwMode="auto">
          <a:xfrm>
            <a:off x="3124200" y="1066800"/>
            <a:ext cx="2133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000"/>
              <a:t>Main conclusions</a:t>
            </a:r>
          </a:p>
        </p:txBody>
      </p:sp>
      <p:pic>
        <p:nvPicPr>
          <p:cNvPr id="19149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438400"/>
            <a:ext cx="4438650" cy="274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1495"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2438400"/>
            <a:ext cx="4191000" cy="260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ext Box 2"/>
          <p:cNvSpPr txBox="1">
            <a:spLocks noChangeArrowheads="1"/>
          </p:cNvSpPr>
          <p:nvPr/>
        </p:nvSpPr>
        <p:spPr bwMode="auto">
          <a:xfrm>
            <a:off x="1447800" y="381000"/>
            <a:ext cx="701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2400"/>
              <a:t>Possible revision of the O-U-Zr phase diagram (1)</a:t>
            </a:r>
            <a:endParaRPr lang="fr-FR" sz="2400">
              <a:solidFill>
                <a:schemeClr val="accent1"/>
              </a:solidFill>
            </a:endParaRPr>
          </a:p>
        </p:txBody>
      </p:sp>
      <p:sp>
        <p:nvSpPr>
          <p:cNvPr id="142339" name="Text Box 3"/>
          <p:cNvSpPr txBox="1">
            <a:spLocks noChangeArrowheads="1"/>
          </p:cNvSpPr>
          <p:nvPr/>
        </p:nvSpPr>
        <p:spPr bwMode="auto">
          <a:xfrm>
            <a:off x="3048000" y="1447800"/>
            <a:ext cx="3276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a:t>2373 K</a:t>
            </a:r>
          </a:p>
        </p:txBody>
      </p:sp>
      <p:sp>
        <p:nvSpPr>
          <p:cNvPr id="142350" name="Rectangle 14"/>
          <p:cNvSpPr>
            <a:spLocks noChangeArrowheads="1"/>
          </p:cNvSpPr>
          <p:nvPr/>
        </p:nvSpPr>
        <p:spPr bwMode="auto">
          <a:xfrm>
            <a:off x="4568825" y="5715000"/>
            <a:ext cx="73025" cy="15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900">
                <a:solidFill>
                  <a:srgbClr val="000000"/>
                </a:solidFill>
                <a:latin typeface="Times New Roman" pitchFamily="18" charset="0"/>
              </a:rPr>
              <a:t> </a:t>
            </a:r>
            <a:endParaRPr lang="fr-FR"/>
          </a:p>
        </p:txBody>
      </p:sp>
      <p:pic>
        <p:nvPicPr>
          <p:cNvPr id="142358" name="Picture 2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7200" y="2859088"/>
            <a:ext cx="4876800"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62" name="Picture 26" descr="OUZR237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971800"/>
            <a:ext cx="3429000" cy="3214688"/>
          </a:xfrm>
          <a:prstGeom prst="rect">
            <a:avLst/>
          </a:prstGeom>
          <a:noFill/>
          <a:extLst>
            <a:ext uri="{909E8E84-426E-40DD-AFC4-6F175D3DCCD1}">
              <a14:hiddenFill xmlns:a14="http://schemas.microsoft.com/office/drawing/2010/main">
                <a:solidFill>
                  <a:srgbClr val="FFFFFF"/>
                </a:solidFill>
              </a14:hiddenFill>
            </a:ext>
          </a:extLst>
        </p:spPr>
      </p:pic>
      <p:sp>
        <p:nvSpPr>
          <p:cNvPr id="142363" name="Text Box 27"/>
          <p:cNvSpPr txBox="1">
            <a:spLocks noChangeArrowheads="1"/>
          </p:cNvSpPr>
          <p:nvPr/>
        </p:nvSpPr>
        <p:spPr bwMode="auto">
          <a:xfrm>
            <a:off x="1752600" y="2133600"/>
            <a:ext cx="2057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solidFill>
                  <a:schemeClr val="accent1"/>
                </a:solidFill>
              </a:rPr>
              <a:t>NUCLEA</a:t>
            </a:r>
          </a:p>
        </p:txBody>
      </p:sp>
      <p:sp>
        <p:nvSpPr>
          <p:cNvPr id="142364" name="Text Box 28"/>
          <p:cNvSpPr txBox="1">
            <a:spLocks noChangeArrowheads="1"/>
          </p:cNvSpPr>
          <p:nvPr/>
        </p:nvSpPr>
        <p:spPr bwMode="auto">
          <a:xfrm>
            <a:off x="5715000" y="2133600"/>
            <a:ext cx="2057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solidFill>
                  <a:srgbClr val="5840E6"/>
                </a:solidFill>
              </a:rPr>
              <a:t>Revised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4" name="Rectangle 4"/>
          <p:cNvSpPr>
            <a:spLocks noChangeArrowheads="1"/>
          </p:cNvSpPr>
          <p:nvPr/>
        </p:nvSpPr>
        <p:spPr bwMode="auto">
          <a:xfrm>
            <a:off x="4568825" y="5715000"/>
            <a:ext cx="73025" cy="15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900">
                <a:solidFill>
                  <a:srgbClr val="000000"/>
                </a:solidFill>
                <a:latin typeface="Times New Roman" pitchFamily="18" charset="0"/>
              </a:rPr>
              <a:t> </a:t>
            </a:r>
            <a:endParaRPr lang="fr-FR"/>
          </a:p>
        </p:txBody>
      </p:sp>
      <p:pic>
        <p:nvPicPr>
          <p:cNvPr id="143374"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3005138"/>
            <a:ext cx="46482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80" name="Text Box 20"/>
          <p:cNvSpPr txBox="1">
            <a:spLocks noChangeArrowheads="1"/>
          </p:cNvSpPr>
          <p:nvPr/>
        </p:nvSpPr>
        <p:spPr bwMode="auto">
          <a:xfrm>
            <a:off x="1447800" y="381000"/>
            <a:ext cx="701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2400"/>
              <a:t>Possible revision of the O-U-Zr phase diagram (2)</a:t>
            </a:r>
            <a:endParaRPr lang="fr-FR" sz="2400">
              <a:solidFill>
                <a:schemeClr val="accent1"/>
              </a:solidFill>
            </a:endParaRPr>
          </a:p>
        </p:txBody>
      </p:sp>
      <p:sp>
        <p:nvSpPr>
          <p:cNvPr id="143381" name="Text Box 21"/>
          <p:cNvSpPr txBox="1">
            <a:spLocks noChangeArrowheads="1"/>
          </p:cNvSpPr>
          <p:nvPr/>
        </p:nvSpPr>
        <p:spPr bwMode="auto">
          <a:xfrm>
            <a:off x="3048000" y="1447800"/>
            <a:ext cx="3276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a:t>2473 K</a:t>
            </a:r>
          </a:p>
        </p:txBody>
      </p:sp>
      <p:sp>
        <p:nvSpPr>
          <p:cNvPr id="143382" name="Text Box 22"/>
          <p:cNvSpPr txBox="1">
            <a:spLocks noChangeArrowheads="1"/>
          </p:cNvSpPr>
          <p:nvPr/>
        </p:nvSpPr>
        <p:spPr bwMode="auto">
          <a:xfrm>
            <a:off x="1752600" y="2133600"/>
            <a:ext cx="2057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solidFill>
                  <a:schemeClr val="accent1"/>
                </a:solidFill>
              </a:rPr>
              <a:t>NUCLEA</a:t>
            </a:r>
          </a:p>
        </p:txBody>
      </p:sp>
      <p:sp>
        <p:nvSpPr>
          <p:cNvPr id="143383" name="Text Box 23"/>
          <p:cNvSpPr txBox="1">
            <a:spLocks noChangeArrowheads="1"/>
          </p:cNvSpPr>
          <p:nvPr/>
        </p:nvSpPr>
        <p:spPr bwMode="auto">
          <a:xfrm>
            <a:off x="5715000" y="2133600"/>
            <a:ext cx="2057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solidFill>
                  <a:srgbClr val="5840E6"/>
                </a:solidFill>
              </a:rPr>
              <a:t>Revised </a:t>
            </a:r>
          </a:p>
        </p:txBody>
      </p:sp>
      <p:pic>
        <p:nvPicPr>
          <p:cNvPr id="143384" name="Picture 24" descr="OUZR247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819400"/>
            <a:ext cx="3886200" cy="37195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Rectangle 3"/>
          <p:cNvSpPr>
            <a:spLocks noChangeArrowheads="1"/>
          </p:cNvSpPr>
          <p:nvPr/>
        </p:nvSpPr>
        <p:spPr bwMode="auto">
          <a:xfrm>
            <a:off x="4568825" y="5715000"/>
            <a:ext cx="73025" cy="15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900">
                <a:solidFill>
                  <a:srgbClr val="000000"/>
                </a:solidFill>
                <a:latin typeface="Times New Roman" pitchFamily="18" charset="0"/>
              </a:rPr>
              <a:t> </a:t>
            </a:r>
            <a:endParaRPr lang="fr-FR"/>
          </a:p>
        </p:txBody>
      </p:sp>
      <p:sp>
        <p:nvSpPr>
          <p:cNvPr id="145419" name="Text Box 11"/>
          <p:cNvSpPr txBox="1">
            <a:spLocks noChangeArrowheads="1"/>
          </p:cNvSpPr>
          <p:nvPr/>
        </p:nvSpPr>
        <p:spPr bwMode="auto">
          <a:xfrm>
            <a:off x="1447800" y="381000"/>
            <a:ext cx="701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2400"/>
              <a:t>Possible revision of the O-U-Zr phase diagram (3)</a:t>
            </a:r>
            <a:endParaRPr lang="fr-FR" sz="2400">
              <a:solidFill>
                <a:schemeClr val="accent1"/>
              </a:solidFill>
            </a:endParaRPr>
          </a:p>
        </p:txBody>
      </p:sp>
      <p:pic>
        <p:nvPicPr>
          <p:cNvPr id="145420" name="Picture 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3048000"/>
            <a:ext cx="4343400" cy="277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424" name="Rectangle 16"/>
          <p:cNvSpPr>
            <a:spLocks noChangeArrowheads="1"/>
          </p:cNvSpPr>
          <p:nvPr/>
        </p:nvSpPr>
        <p:spPr bwMode="auto">
          <a:xfrm>
            <a:off x="4800600" y="5943600"/>
            <a:ext cx="41148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1400"/>
              <a:t>Miscibility gap at 2573 K</a:t>
            </a:r>
          </a:p>
          <a:p>
            <a:r>
              <a:rPr lang="fr-FR" sz="1400"/>
              <a:t>At temperature slightly higher than in NUCLEA</a:t>
            </a:r>
          </a:p>
        </p:txBody>
      </p:sp>
      <p:sp>
        <p:nvSpPr>
          <p:cNvPr id="145429" name="Text Box 21"/>
          <p:cNvSpPr txBox="1">
            <a:spLocks noChangeArrowheads="1"/>
          </p:cNvSpPr>
          <p:nvPr/>
        </p:nvSpPr>
        <p:spPr bwMode="auto">
          <a:xfrm>
            <a:off x="3048000" y="1447800"/>
            <a:ext cx="3276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a:t>2573 K</a:t>
            </a:r>
          </a:p>
        </p:txBody>
      </p:sp>
      <p:sp>
        <p:nvSpPr>
          <p:cNvPr id="145430" name="Text Box 22"/>
          <p:cNvSpPr txBox="1">
            <a:spLocks noChangeArrowheads="1"/>
          </p:cNvSpPr>
          <p:nvPr/>
        </p:nvSpPr>
        <p:spPr bwMode="auto">
          <a:xfrm>
            <a:off x="1752600" y="2133600"/>
            <a:ext cx="2057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solidFill>
                  <a:schemeClr val="accent1"/>
                </a:solidFill>
              </a:rPr>
              <a:t>NUCLEA</a:t>
            </a:r>
          </a:p>
        </p:txBody>
      </p:sp>
      <p:sp>
        <p:nvSpPr>
          <p:cNvPr id="145431" name="Text Box 23"/>
          <p:cNvSpPr txBox="1">
            <a:spLocks noChangeArrowheads="1"/>
          </p:cNvSpPr>
          <p:nvPr/>
        </p:nvSpPr>
        <p:spPr bwMode="auto">
          <a:xfrm>
            <a:off x="5715000" y="2133600"/>
            <a:ext cx="2057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solidFill>
                  <a:srgbClr val="5840E6"/>
                </a:solidFill>
              </a:rPr>
              <a:t>Revised</a:t>
            </a:r>
            <a:r>
              <a:rPr lang="fr-FR"/>
              <a:t> </a:t>
            </a:r>
          </a:p>
        </p:txBody>
      </p:sp>
      <p:pic>
        <p:nvPicPr>
          <p:cNvPr id="145432" name="Picture 24" descr="OUZR257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895600"/>
            <a:ext cx="3733800" cy="34623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ext Box 2"/>
          <p:cNvSpPr txBox="1">
            <a:spLocks noChangeArrowheads="1"/>
          </p:cNvSpPr>
          <p:nvPr/>
        </p:nvSpPr>
        <p:spPr bwMode="auto">
          <a:xfrm>
            <a:off x="5334000" y="2057400"/>
            <a:ext cx="3276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a:solidFill>
                  <a:srgbClr val="5840E6"/>
                </a:solidFill>
              </a:rPr>
              <a:t>2573 K (revised)</a:t>
            </a:r>
          </a:p>
        </p:txBody>
      </p:sp>
      <p:sp>
        <p:nvSpPr>
          <p:cNvPr id="163843" name="Rectangle 3"/>
          <p:cNvSpPr>
            <a:spLocks noChangeArrowheads="1"/>
          </p:cNvSpPr>
          <p:nvPr/>
        </p:nvSpPr>
        <p:spPr bwMode="auto">
          <a:xfrm>
            <a:off x="4568825" y="5715000"/>
            <a:ext cx="73025" cy="15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900">
                <a:solidFill>
                  <a:srgbClr val="000000"/>
                </a:solidFill>
                <a:latin typeface="Times New Roman" pitchFamily="18" charset="0"/>
              </a:rPr>
              <a:t> </a:t>
            </a:r>
            <a:endParaRPr lang="fr-FR"/>
          </a:p>
        </p:txBody>
      </p:sp>
      <p:sp>
        <p:nvSpPr>
          <p:cNvPr id="163847" name="Text Box 7"/>
          <p:cNvSpPr txBox="1">
            <a:spLocks noChangeArrowheads="1"/>
          </p:cNvSpPr>
          <p:nvPr/>
        </p:nvSpPr>
        <p:spPr bwMode="auto">
          <a:xfrm>
            <a:off x="1447800" y="381000"/>
            <a:ext cx="701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2400"/>
              <a:t>Possible revision of the O-U-Zr phase diagram (4)</a:t>
            </a:r>
            <a:endParaRPr lang="fr-FR" sz="2400">
              <a:solidFill>
                <a:schemeClr val="accent1"/>
              </a:solidFill>
            </a:endParaRPr>
          </a:p>
        </p:txBody>
      </p:sp>
      <p:pic>
        <p:nvPicPr>
          <p:cNvPr id="163848"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2895600"/>
            <a:ext cx="4343400" cy="277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52"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981200"/>
            <a:ext cx="3776663" cy="400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55" name="Line 15"/>
          <p:cNvSpPr>
            <a:spLocks noChangeShapeType="1"/>
          </p:cNvSpPr>
          <p:nvPr/>
        </p:nvSpPr>
        <p:spPr bwMode="auto">
          <a:xfrm>
            <a:off x="6553200" y="3733800"/>
            <a:ext cx="1524000" cy="129540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63856" name="Rectangle 16"/>
          <p:cNvSpPr>
            <a:spLocks noChangeArrowheads="1"/>
          </p:cNvSpPr>
          <p:nvPr/>
        </p:nvSpPr>
        <p:spPr bwMode="auto">
          <a:xfrm>
            <a:off x="4800600" y="5943600"/>
            <a:ext cx="41148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1400"/>
              <a:t>Global agreement with the CORPHAD observations about presence of MG</a:t>
            </a:r>
          </a:p>
        </p:txBody>
      </p:sp>
      <p:sp>
        <p:nvSpPr>
          <p:cNvPr id="163857" name="Text Box 17"/>
          <p:cNvSpPr txBox="1">
            <a:spLocks noChangeArrowheads="1"/>
          </p:cNvSpPr>
          <p:nvPr/>
        </p:nvSpPr>
        <p:spPr bwMode="auto">
          <a:xfrm>
            <a:off x="1752600" y="1143000"/>
            <a:ext cx="6324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a:t>Comparison with the detections of the MG for the CORPHAD compositions in the U-O-Zr</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Text Box 2"/>
          <p:cNvSpPr txBox="1">
            <a:spLocks noChangeArrowheads="1"/>
          </p:cNvSpPr>
          <p:nvPr/>
        </p:nvSpPr>
        <p:spPr bwMode="auto">
          <a:xfrm>
            <a:off x="1447800" y="381000"/>
            <a:ext cx="701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sz="2400"/>
              <a:t>ITU experimental data (1)</a:t>
            </a:r>
            <a:endParaRPr lang="fr-FR" sz="2400">
              <a:solidFill>
                <a:schemeClr val="accent1"/>
              </a:solidFill>
            </a:endParaRPr>
          </a:p>
        </p:txBody>
      </p:sp>
      <p:pic>
        <p:nvPicPr>
          <p:cNvPr id="19251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1020763"/>
            <a:ext cx="6629400" cy="534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2516" name="Text Box 4"/>
          <p:cNvSpPr txBox="1">
            <a:spLocks noChangeArrowheads="1"/>
          </p:cNvSpPr>
          <p:nvPr/>
        </p:nvSpPr>
        <p:spPr bwMode="auto">
          <a:xfrm>
            <a:off x="838200" y="6019800"/>
            <a:ext cx="3352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t>From M. Sheindlin et al. (2006)</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Text Box 2"/>
          <p:cNvSpPr txBox="1">
            <a:spLocks noChangeArrowheads="1"/>
          </p:cNvSpPr>
          <p:nvPr/>
        </p:nvSpPr>
        <p:spPr bwMode="auto">
          <a:xfrm>
            <a:off x="1447800" y="228600"/>
            <a:ext cx="701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sz="2400"/>
              <a:t>ITU experimental data (2)</a:t>
            </a:r>
            <a:endParaRPr lang="fr-FR" sz="2400">
              <a:solidFill>
                <a:schemeClr val="accent1"/>
              </a:solidFill>
            </a:endParaRPr>
          </a:p>
        </p:txBody>
      </p:sp>
      <p:pic>
        <p:nvPicPr>
          <p:cNvPr id="193541"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3600" y="1066800"/>
            <a:ext cx="6019800" cy="493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3542" name="Oval 6"/>
          <p:cNvSpPr>
            <a:spLocks noChangeArrowheads="1"/>
          </p:cNvSpPr>
          <p:nvPr/>
        </p:nvSpPr>
        <p:spPr bwMode="auto">
          <a:xfrm>
            <a:off x="762000" y="5105400"/>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93543" name="Oval 7"/>
          <p:cNvSpPr>
            <a:spLocks noChangeArrowheads="1"/>
          </p:cNvSpPr>
          <p:nvPr/>
        </p:nvSpPr>
        <p:spPr bwMode="auto">
          <a:xfrm>
            <a:off x="7391400" y="2057400"/>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93545" name="Oval 9"/>
          <p:cNvSpPr>
            <a:spLocks noChangeArrowheads="1"/>
          </p:cNvSpPr>
          <p:nvPr/>
        </p:nvSpPr>
        <p:spPr bwMode="auto">
          <a:xfrm>
            <a:off x="7162800" y="2362200"/>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93546" name="Oval 10"/>
          <p:cNvSpPr>
            <a:spLocks noChangeArrowheads="1"/>
          </p:cNvSpPr>
          <p:nvPr/>
        </p:nvSpPr>
        <p:spPr bwMode="auto">
          <a:xfrm>
            <a:off x="6705600" y="2819400"/>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93548" name="Oval 12"/>
          <p:cNvSpPr>
            <a:spLocks noChangeArrowheads="1"/>
          </p:cNvSpPr>
          <p:nvPr/>
        </p:nvSpPr>
        <p:spPr bwMode="auto">
          <a:xfrm>
            <a:off x="5791200" y="3048000"/>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93549" name="Text Box 13"/>
          <p:cNvSpPr txBox="1">
            <a:spLocks noChangeArrowheads="1"/>
          </p:cNvSpPr>
          <p:nvPr/>
        </p:nvSpPr>
        <p:spPr bwMode="auto">
          <a:xfrm>
            <a:off x="914400" y="4876800"/>
            <a:ext cx="60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t>ITU liq</a:t>
            </a:r>
          </a:p>
        </p:txBody>
      </p:sp>
      <p:sp>
        <p:nvSpPr>
          <p:cNvPr id="193550" name="Text Box 14"/>
          <p:cNvSpPr txBox="1">
            <a:spLocks noChangeArrowheads="1"/>
          </p:cNvSpPr>
          <p:nvPr/>
        </p:nvSpPr>
        <p:spPr bwMode="auto">
          <a:xfrm>
            <a:off x="838200" y="6096000"/>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sym typeface="Wingdings" pitchFamily="2" charset="2"/>
              </a:rPr>
              <a:t> </a:t>
            </a:r>
            <a:r>
              <a:rPr lang="fr-FR"/>
              <a:t>Seems to confirm the presence of MG on the UO</a:t>
            </a:r>
            <a:r>
              <a:rPr lang="fr-FR" baseline="-25000"/>
              <a:t>2</a:t>
            </a:r>
            <a:r>
              <a:rPr lang="fr-FR"/>
              <a:t>-Zr section.</a:t>
            </a:r>
          </a:p>
        </p:txBody>
      </p:sp>
      <p:sp>
        <p:nvSpPr>
          <p:cNvPr id="193551" name="Oval 15"/>
          <p:cNvSpPr>
            <a:spLocks noChangeArrowheads="1"/>
          </p:cNvSpPr>
          <p:nvPr/>
        </p:nvSpPr>
        <p:spPr bwMode="auto">
          <a:xfrm>
            <a:off x="4800600" y="3200400"/>
            <a:ext cx="76200" cy="76200"/>
          </a:xfrm>
          <a:prstGeom prst="ellipse">
            <a:avLst/>
          </a:prstGeom>
          <a:solidFill>
            <a:srgbClr val="5840E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93552" name="Oval 16"/>
          <p:cNvSpPr>
            <a:spLocks noChangeArrowheads="1"/>
          </p:cNvSpPr>
          <p:nvPr/>
        </p:nvSpPr>
        <p:spPr bwMode="auto">
          <a:xfrm>
            <a:off x="762000" y="4114800"/>
            <a:ext cx="76200" cy="76200"/>
          </a:xfrm>
          <a:prstGeom prst="ellipse">
            <a:avLst/>
          </a:prstGeom>
          <a:solidFill>
            <a:srgbClr val="5840E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93553" name="Text Box 17"/>
          <p:cNvSpPr txBox="1">
            <a:spLocks noChangeArrowheads="1"/>
          </p:cNvSpPr>
          <p:nvPr/>
        </p:nvSpPr>
        <p:spPr bwMode="auto">
          <a:xfrm>
            <a:off x="914400" y="3962400"/>
            <a:ext cx="60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t>ITU sol</a:t>
            </a:r>
          </a:p>
        </p:txBody>
      </p:sp>
      <p:sp>
        <p:nvSpPr>
          <p:cNvPr id="193554" name="Oval 18"/>
          <p:cNvSpPr>
            <a:spLocks noChangeArrowheads="1"/>
          </p:cNvSpPr>
          <p:nvPr/>
        </p:nvSpPr>
        <p:spPr bwMode="auto">
          <a:xfrm flipH="1" flipV="1">
            <a:off x="4800600" y="3124200"/>
            <a:ext cx="76200" cy="76200"/>
          </a:xfrm>
          <a:prstGeom prst="ellipse">
            <a:avLst/>
          </a:prstGeom>
          <a:solidFill>
            <a:srgbClr val="8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93555" name="Oval 19"/>
          <p:cNvSpPr>
            <a:spLocks noChangeArrowheads="1"/>
          </p:cNvSpPr>
          <p:nvPr/>
        </p:nvSpPr>
        <p:spPr bwMode="auto">
          <a:xfrm>
            <a:off x="762000" y="3048000"/>
            <a:ext cx="76200" cy="76200"/>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93556" name="Text Box 20"/>
          <p:cNvSpPr txBox="1">
            <a:spLocks noChangeArrowheads="1"/>
          </p:cNvSpPr>
          <p:nvPr/>
        </p:nvSpPr>
        <p:spPr bwMode="auto">
          <a:xfrm>
            <a:off x="838200" y="2895600"/>
            <a:ext cx="1371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t>CORPHAD liq (no MG)</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Text Box 2"/>
          <p:cNvSpPr txBox="1">
            <a:spLocks noChangeArrowheads="1"/>
          </p:cNvSpPr>
          <p:nvPr/>
        </p:nvSpPr>
        <p:spPr bwMode="auto">
          <a:xfrm>
            <a:off x="1447800" y="381000"/>
            <a:ext cx="701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sz="2400"/>
              <a:t>Conclusions</a:t>
            </a:r>
            <a:endParaRPr lang="fr-FR" sz="2400">
              <a:solidFill>
                <a:schemeClr val="accent1"/>
              </a:solidFill>
            </a:endParaRPr>
          </a:p>
        </p:txBody>
      </p:sp>
      <p:sp>
        <p:nvSpPr>
          <p:cNvPr id="176132" name="Rectangle 4"/>
          <p:cNvSpPr>
            <a:spLocks noChangeArrowheads="1"/>
          </p:cNvSpPr>
          <p:nvPr/>
        </p:nvSpPr>
        <p:spPr bwMode="auto">
          <a:xfrm>
            <a:off x="1143000" y="990600"/>
            <a:ext cx="7467600" cy="641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 typeface="Wingdings" pitchFamily="2" charset="2"/>
              <a:buChar char="§"/>
            </a:pPr>
            <a:r>
              <a:rPr lang="en-AU">
                <a:sym typeface="Wingdings" pitchFamily="2" charset="2"/>
              </a:rPr>
              <a:t> At T &gt; 2073 K and high zirconium content, it seems that the extent of the miscibility gap is limited by the UO</a:t>
            </a:r>
            <a:r>
              <a:rPr lang="en-AU" baseline="-25000">
                <a:sym typeface="Wingdings" pitchFamily="2" charset="2"/>
              </a:rPr>
              <a:t>2</a:t>
            </a:r>
            <a:r>
              <a:rPr lang="en-AU">
                <a:sym typeface="Wingdings" pitchFamily="2" charset="2"/>
              </a:rPr>
              <a:t>-Zr</a:t>
            </a:r>
            <a:r>
              <a:rPr lang="en-AU" baseline="-25000">
                <a:sym typeface="Wingdings" pitchFamily="2" charset="2"/>
              </a:rPr>
              <a:t>0.7</a:t>
            </a:r>
            <a:r>
              <a:rPr lang="en-AU">
                <a:sym typeface="Wingdings" pitchFamily="2" charset="2"/>
              </a:rPr>
              <a:t>O</a:t>
            </a:r>
            <a:r>
              <a:rPr lang="en-AU" baseline="-25000">
                <a:sym typeface="Wingdings" pitchFamily="2" charset="2"/>
              </a:rPr>
              <a:t>0.3</a:t>
            </a:r>
            <a:r>
              <a:rPr lang="en-AU">
                <a:sym typeface="Wingdings" pitchFamily="2" charset="2"/>
              </a:rPr>
              <a:t> line (to be confirmed in CORPHAD)</a:t>
            </a:r>
            <a:endParaRPr lang="fr-FR">
              <a:sym typeface="Wingdings" pitchFamily="2" charset="2"/>
            </a:endParaRPr>
          </a:p>
          <a:p>
            <a:pPr>
              <a:spcBef>
                <a:spcPct val="50000"/>
              </a:spcBef>
              <a:buFont typeface="Wingdings" pitchFamily="2" charset="2"/>
              <a:buNone/>
            </a:pPr>
            <a:r>
              <a:rPr lang="fr-FR">
                <a:solidFill>
                  <a:schemeClr val="accent1"/>
                </a:solidFill>
                <a:sym typeface="Wingdings" pitchFamily="2" charset="2"/>
              </a:rPr>
              <a:t>	 it is confirmed by the CORPHAD results</a:t>
            </a:r>
          </a:p>
          <a:p>
            <a:pPr>
              <a:spcBef>
                <a:spcPct val="50000"/>
              </a:spcBef>
              <a:buFont typeface="Wingdings" pitchFamily="2" charset="2"/>
              <a:buNone/>
            </a:pPr>
            <a:endParaRPr lang="fr-FR">
              <a:solidFill>
                <a:schemeClr val="accent1"/>
              </a:solidFill>
              <a:sym typeface="Wingdings" pitchFamily="2" charset="2"/>
            </a:endParaRPr>
          </a:p>
          <a:p>
            <a:pPr>
              <a:spcBef>
                <a:spcPct val="50000"/>
              </a:spcBef>
              <a:buFont typeface="Wingdings" pitchFamily="2" charset="2"/>
              <a:buChar char="§"/>
            </a:pPr>
            <a:r>
              <a:rPr lang="en-029">
                <a:sym typeface="Wingdings" pitchFamily="2" charset="2"/>
              </a:rPr>
              <a:t> The diphasic field L + (U,Zr)O</a:t>
            </a:r>
            <a:r>
              <a:rPr lang="en-029" baseline="-25000">
                <a:sym typeface="Wingdings" pitchFamily="2" charset="2"/>
              </a:rPr>
              <a:t>2-x</a:t>
            </a:r>
            <a:r>
              <a:rPr lang="en-029">
                <a:sym typeface="Wingdings" pitchFamily="2" charset="2"/>
              </a:rPr>
              <a:t> was not precisely determined between 2273 and 2573 K (to be determined in CORPHAD)</a:t>
            </a:r>
          </a:p>
          <a:p>
            <a:pPr>
              <a:spcBef>
                <a:spcPct val="50000"/>
              </a:spcBef>
              <a:buFont typeface="Wingdings" pitchFamily="2" charset="2"/>
              <a:buNone/>
            </a:pPr>
            <a:r>
              <a:rPr lang="en-029">
                <a:sym typeface="Wingdings" pitchFamily="2" charset="2"/>
              </a:rPr>
              <a:t>	</a:t>
            </a:r>
            <a:r>
              <a:rPr lang="en-029">
                <a:solidFill>
                  <a:schemeClr val="accent1"/>
                </a:solidFill>
                <a:sym typeface="Wingdings" pitchFamily="2" charset="2"/>
              </a:rPr>
              <a:t> the CORPHAD results confirm that the liquidus line modelling should be revised </a:t>
            </a:r>
          </a:p>
          <a:p>
            <a:pPr>
              <a:spcBef>
                <a:spcPct val="50000"/>
              </a:spcBef>
              <a:buFont typeface="Wingdings" pitchFamily="2" charset="2"/>
              <a:buNone/>
            </a:pPr>
            <a:r>
              <a:rPr lang="en-029">
                <a:solidFill>
                  <a:schemeClr val="accent1"/>
                </a:solidFill>
                <a:sym typeface="Wingdings" pitchFamily="2" charset="2"/>
              </a:rPr>
              <a:t>	</a:t>
            </a:r>
          </a:p>
          <a:p>
            <a:pPr>
              <a:spcBef>
                <a:spcPct val="50000"/>
              </a:spcBef>
              <a:buFont typeface="Wingdings" pitchFamily="2" charset="2"/>
              <a:buChar char="§"/>
            </a:pPr>
            <a:r>
              <a:rPr lang="en-029">
                <a:sym typeface="Wingdings" pitchFamily="2" charset="2"/>
              </a:rPr>
              <a:t> Orientation of the tie lines in the diphasic field L1 + L2 at a temperature lower than that of the Guéneau’s test (to be determined in CORPHAD)</a:t>
            </a:r>
          </a:p>
          <a:p>
            <a:pPr lvl="2">
              <a:spcBef>
                <a:spcPct val="50000"/>
              </a:spcBef>
              <a:buFont typeface="Wingdings" pitchFamily="2" charset="2"/>
              <a:buNone/>
            </a:pPr>
            <a:r>
              <a:rPr lang="en-029">
                <a:solidFill>
                  <a:schemeClr val="accent1"/>
                </a:solidFill>
                <a:sym typeface="Wingdings" pitchFamily="2" charset="2"/>
              </a:rPr>
              <a:t></a:t>
            </a:r>
            <a:r>
              <a:rPr lang="en-029">
                <a:sym typeface="Wingdings" pitchFamily="2" charset="2"/>
              </a:rPr>
              <a:t> </a:t>
            </a:r>
            <a:r>
              <a:rPr lang="en-029">
                <a:solidFill>
                  <a:schemeClr val="accent1"/>
                </a:solidFill>
                <a:sym typeface="Wingdings" pitchFamily="2" charset="2"/>
              </a:rPr>
              <a:t>the CORPHAD results indicate a smaller MG than that determined by Guéneau et al. (disagreement with ITU results)</a:t>
            </a:r>
          </a:p>
          <a:p>
            <a:pPr lvl="2">
              <a:spcBef>
                <a:spcPct val="50000"/>
              </a:spcBef>
              <a:buFont typeface="Wingdings" pitchFamily="2" charset="2"/>
              <a:buNone/>
            </a:pPr>
            <a:endParaRPr lang="en-029">
              <a:sym typeface="Wingdings" pitchFamily="2" charset="2"/>
            </a:endParaRPr>
          </a:p>
          <a:p>
            <a:pPr>
              <a:spcBef>
                <a:spcPct val="50000"/>
              </a:spcBef>
              <a:buFont typeface="Wingdings" pitchFamily="2" charset="2"/>
              <a:buNone/>
            </a:pPr>
            <a:endParaRPr lang="en-029">
              <a:sym typeface="Wingdings" pitchFamily="2" charset="2"/>
            </a:endParaRPr>
          </a:p>
          <a:p>
            <a:pPr>
              <a:spcBef>
                <a:spcPct val="50000"/>
              </a:spcBef>
              <a:buFont typeface="Wingdings" pitchFamily="2" charset="2"/>
              <a:buNone/>
            </a:pPr>
            <a:endParaRPr lang="fr-FR">
              <a:solidFill>
                <a:schemeClr val="accent1"/>
              </a:solidFill>
              <a:sym typeface="Wingdings" pitchFamily="2" charset="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62" name="Picture 2" descr="BD06663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3600" y="990600"/>
            <a:ext cx="5410200" cy="4694238"/>
          </a:xfrm>
          <a:prstGeom prst="rect">
            <a:avLst/>
          </a:prstGeom>
          <a:noFill/>
          <a:extLst>
            <a:ext uri="{909E8E84-426E-40DD-AFC4-6F175D3DCCD1}">
              <a14:hiddenFill xmlns:a14="http://schemas.microsoft.com/office/drawing/2010/main">
                <a:solidFill>
                  <a:srgbClr val="FFFFFF"/>
                </a:solidFill>
              </a14:hiddenFill>
            </a:ext>
          </a:extLst>
        </p:spPr>
      </p:pic>
      <p:sp>
        <p:nvSpPr>
          <p:cNvPr id="194563" name="Rectangle 3"/>
          <p:cNvSpPr>
            <a:spLocks noChangeArrowheads="1"/>
          </p:cNvSpPr>
          <p:nvPr/>
        </p:nvSpPr>
        <p:spPr bwMode="auto">
          <a:xfrm>
            <a:off x="5791200" y="609600"/>
            <a:ext cx="2063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solidFill>
                  <a:schemeClr val="accent1"/>
                </a:solidFill>
                <a:sym typeface="Wingdings" pitchFamily="2" charset="2"/>
              </a:rPr>
              <a:t>CORPHAD results</a:t>
            </a:r>
          </a:p>
        </p:txBody>
      </p:sp>
      <p:sp>
        <p:nvSpPr>
          <p:cNvPr id="194564" name="Rectangle 4"/>
          <p:cNvSpPr>
            <a:spLocks noChangeArrowheads="1"/>
          </p:cNvSpPr>
          <p:nvPr/>
        </p:nvSpPr>
        <p:spPr bwMode="auto">
          <a:xfrm>
            <a:off x="2209800" y="914400"/>
            <a:ext cx="1289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029">
                <a:solidFill>
                  <a:schemeClr val="accent1"/>
                </a:solidFill>
                <a:sym typeface="Wingdings" pitchFamily="2" charset="2"/>
              </a:rPr>
              <a:t>ITU results</a:t>
            </a:r>
            <a:endParaRPr lang="fr-FR">
              <a:solidFill>
                <a:schemeClr val="accent1"/>
              </a:solidFill>
              <a:sym typeface="Wingdings" pitchFamily="2" charset="2"/>
            </a:endParaRPr>
          </a:p>
        </p:txBody>
      </p:sp>
      <p:sp>
        <p:nvSpPr>
          <p:cNvPr id="194568" name="Rectangle 8"/>
          <p:cNvSpPr>
            <a:spLocks noChangeArrowheads="1"/>
          </p:cNvSpPr>
          <p:nvPr/>
        </p:nvSpPr>
        <p:spPr bwMode="auto">
          <a:xfrm>
            <a:off x="1981200" y="2209800"/>
            <a:ext cx="1289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029">
                <a:solidFill>
                  <a:schemeClr val="accent1"/>
                </a:solidFill>
                <a:sym typeface="Wingdings" pitchFamily="2" charset="2"/>
              </a:rPr>
              <a:t>NUCLEA</a:t>
            </a:r>
            <a:endParaRPr lang="fr-FR">
              <a:solidFill>
                <a:schemeClr val="accent1"/>
              </a:solidFill>
              <a:sym typeface="Wingdings" pitchFamily="2" charset="2"/>
            </a:endParaRPr>
          </a:p>
        </p:txBody>
      </p:sp>
      <p:sp>
        <p:nvSpPr>
          <p:cNvPr id="194569" name="Rectangle 9"/>
          <p:cNvSpPr>
            <a:spLocks noChangeArrowheads="1"/>
          </p:cNvSpPr>
          <p:nvPr/>
        </p:nvSpPr>
        <p:spPr bwMode="auto">
          <a:xfrm>
            <a:off x="6858000" y="2514600"/>
            <a:ext cx="2025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solidFill>
                  <a:schemeClr val="accent1"/>
                </a:solidFill>
                <a:sym typeface="Wingdings" pitchFamily="2" charset="2"/>
              </a:rPr>
              <a:t>PRECOS matrix ?</a:t>
            </a:r>
          </a:p>
        </p:txBody>
      </p:sp>
      <p:pic>
        <p:nvPicPr>
          <p:cNvPr id="194570" name="Picture 10" descr="PE02364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0" y="2819400"/>
            <a:ext cx="1143000" cy="939800"/>
          </a:xfrm>
          <a:prstGeom prst="rect">
            <a:avLst/>
          </a:prstGeom>
          <a:noFill/>
          <a:extLst>
            <a:ext uri="{909E8E84-426E-40DD-AFC4-6F175D3DCCD1}">
              <a14:hiddenFill xmlns:a14="http://schemas.microsoft.com/office/drawing/2010/main">
                <a:solidFill>
                  <a:srgbClr val="FFFFFF"/>
                </a:solidFill>
              </a14:hiddenFill>
            </a:ext>
          </a:extLst>
        </p:spPr>
      </p:pic>
      <p:sp>
        <p:nvSpPr>
          <p:cNvPr id="194571" name="Text Box 11"/>
          <p:cNvSpPr txBox="1">
            <a:spLocks noChangeArrowheads="1"/>
          </p:cNvSpPr>
          <p:nvPr/>
        </p:nvSpPr>
        <p:spPr bwMode="auto">
          <a:xfrm>
            <a:off x="1371600" y="5867400"/>
            <a:ext cx="6705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sz="2800" i="1"/>
              <a:t>Thank you for your attention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559" name="Text Box 319"/>
          <p:cNvSpPr txBox="1">
            <a:spLocks noChangeArrowheads="1"/>
          </p:cNvSpPr>
          <p:nvPr/>
        </p:nvSpPr>
        <p:spPr bwMode="auto">
          <a:xfrm>
            <a:off x="1295400" y="381000"/>
            <a:ext cx="7239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sz="2400"/>
              <a:t>CORPHAD objectives related to the U-O-Zr phase diagram investigation</a:t>
            </a:r>
            <a:endParaRPr lang="fr-FR" sz="2400">
              <a:solidFill>
                <a:schemeClr val="accent1"/>
              </a:solidFill>
            </a:endParaRPr>
          </a:p>
        </p:txBody>
      </p:sp>
      <p:sp>
        <p:nvSpPr>
          <p:cNvPr id="138566" name="Text Box 326"/>
          <p:cNvSpPr txBox="1">
            <a:spLocks noChangeArrowheads="1"/>
          </p:cNvSpPr>
          <p:nvPr/>
        </p:nvSpPr>
        <p:spPr bwMode="auto">
          <a:xfrm>
            <a:off x="1066800" y="1371600"/>
            <a:ext cx="7924800" cy="628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 typeface="Wingdings" pitchFamily="2" charset="2"/>
              <a:buChar char="§"/>
            </a:pPr>
            <a:r>
              <a:rPr lang="fr-FR">
                <a:sym typeface="Wingdings" pitchFamily="2" charset="2"/>
              </a:rPr>
              <a:t> </a:t>
            </a:r>
            <a:r>
              <a:rPr lang="en-AU">
                <a:sym typeface="Wingdings" pitchFamily="2" charset="2"/>
              </a:rPr>
              <a:t>To determine more accurately the shape of the miscibility gap (MG) in the U-O-Zr phase diagram (hypostoichiometric region)</a:t>
            </a:r>
          </a:p>
          <a:p>
            <a:pPr>
              <a:spcBef>
                <a:spcPct val="50000"/>
              </a:spcBef>
              <a:buFont typeface="Wingdings" pitchFamily="2" charset="2"/>
              <a:buChar char="§"/>
            </a:pPr>
            <a:endParaRPr lang="en-AU">
              <a:sym typeface="Wingdings" pitchFamily="2" charset="2"/>
            </a:endParaRPr>
          </a:p>
          <a:p>
            <a:pPr>
              <a:spcBef>
                <a:spcPct val="50000"/>
              </a:spcBef>
              <a:buFont typeface="Wingdings" pitchFamily="2" charset="2"/>
              <a:buChar char="§"/>
            </a:pPr>
            <a:r>
              <a:rPr lang="en-AU">
                <a:sym typeface="Wingdings" pitchFamily="2" charset="2"/>
              </a:rPr>
              <a:t> The shape of the miscibility gap as well as the orientation of the tie lines inside this MG have an impact on the composition of the non miscible phases in the bottom of the RPV at high temperature (stratification process).</a:t>
            </a:r>
          </a:p>
          <a:p>
            <a:pPr>
              <a:spcBef>
                <a:spcPct val="50000"/>
              </a:spcBef>
              <a:buFont typeface="Wingdings" pitchFamily="2" charset="2"/>
              <a:buNone/>
            </a:pPr>
            <a:endParaRPr lang="en-AU">
              <a:sym typeface="Wingdings" pitchFamily="2" charset="2"/>
            </a:endParaRPr>
          </a:p>
          <a:p>
            <a:pPr>
              <a:spcBef>
                <a:spcPct val="50000"/>
              </a:spcBef>
              <a:buFont typeface="Wingdings" pitchFamily="2" charset="2"/>
              <a:buChar char="§"/>
            </a:pPr>
            <a:r>
              <a:rPr lang="en-AU"/>
              <a:t> Few quantitative thermodynamic experimental data related to the MG before the CORPHAD Project :</a:t>
            </a:r>
          </a:p>
          <a:p>
            <a:pPr lvl="1">
              <a:spcBef>
                <a:spcPct val="50000"/>
              </a:spcBef>
              <a:buFontTx/>
              <a:buChar char="—"/>
            </a:pPr>
            <a:r>
              <a:rPr lang="en-AU"/>
              <a:t> at very high temperature : Guéneau </a:t>
            </a:r>
            <a:r>
              <a:rPr lang="en-AU" i="1"/>
              <a:t>et al.</a:t>
            </a:r>
            <a:r>
              <a:rPr lang="en-AU"/>
              <a:t> (1998), tie-line in the liquid state, measured at 3223 </a:t>
            </a:r>
            <a:r>
              <a:rPr lang="en-AU">
                <a:cs typeface="Times New Roman" pitchFamily="18" charset="0"/>
              </a:rPr>
              <a:t>±100 K</a:t>
            </a:r>
          </a:p>
          <a:p>
            <a:pPr lvl="1">
              <a:spcBef>
                <a:spcPct val="50000"/>
              </a:spcBef>
              <a:buFontTx/>
              <a:buChar char="—"/>
            </a:pPr>
            <a:r>
              <a:rPr lang="en-AU">
                <a:cs typeface="Times New Roman" pitchFamily="18" charset="0"/>
              </a:rPr>
              <a:t> at lower temperature : apparently contradictory and imprecise data</a:t>
            </a:r>
          </a:p>
          <a:p>
            <a:pPr lvl="1">
              <a:spcBef>
                <a:spcPct val="50000"/>
              </a:spcBef>
            </a:pPr>
            <a:r>
              <a:rPr lang="en-AU">
                <a:cs typeface="Times New Roman" pitchFamily="18" charset="0"/>
              </a:rPr>
              <a:t> </a:t>
            </a:r>
          </a:p>
          <a:p>
            <a:pPr>
              <a:spcBef>
                <a:spcPct val="50000"/>
              </a:spcBef>
              <a:buFont typeface="Wingdings" pitchFamily="2" charset="2"/>
              <a:buNone/>
            </a:pPr>
            <a:endParaRPr lang="en-AU">
              <a:cs typeface="Times New Roman" pitchFamily="18" charset="0"/>
            </a:endParaRPr>
          </a:p>
          <a:p>
            <a:pPr>
              <a:spcBef>
                <a:spcPct val="50000"/>
              </a:spcBef>
            </a:pPr>
            <a:endParaRPr lang="en-ZA">
              <a:cs typeface="Times New Roman" pitchFamily="18" charset="0"/>
            </a:endParaRPr>
          </a:p>
          <a:p>
            <a:pPr>
              <a:spcBef>
                <a:spcPct val="50000"/>
              </a:spcBef>
              <a:buFont typeface="Wingdings" pitchFamily="2" charset="2"/>
              <a:buNone/>
            </a:pPr>
            <a:endParaRPr lang="en-ZA">
              <a:cs typeface="Times New Roman" pitchFamily="18" charset="0"/>
            </a:endParaRPr>
          </a:p>
          <a:p>
            <a:pPr>
              <a:spcBef>
                <a:spcPct val="50000"/>
              </a:spcBef>
              <a:buFont typeface="Wingdings" pitchFamily="2" charset="2"/>
              <a:buNone/>
            </a:pPr>
            <a:r>
              <a:rPr lang="en-ZA">
                <a:cs typeface="Times New Roman" pitchFamily="18" charset="0"/>
              </a:rPr>
              <a:t>	 </a:t>
            </a:r>
          </a:p>
        </p:txBody>
      </p:sp>
      <p:sp>
        <p:nvSpPr>
          <p:cNvPr id="138569" name="Text Box 329"/>
          <p:cNvSpPr txBox="1">
            <a:spLocks noChangeArrowheads="1"/>
          </p:cNvSpPr>
          <p:nvPr/>
        </p:nvSpPr>
        <p:spPr bwMode="auto">
          <a:xfrm>
            <a:off x="1676400" y="6491288"/>
            <a:ext cx="5562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ext Box 2"/>
          <p:cNvSpPr txBox="1">
            <a:spLocks noChangeArrowheads="1"/>
          </p:cNvSpPr>
          <p:nvPr/>
        </p:nvSpPr>
        <p:spPr bwMode="auto">
          <a:xfrm>
            <a:off x="1295400" y="381000"/>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sz="2400"/>
              <a:t>Past data on the MG in U-O-Zr (1) </a:t>
            </a:r>
            <a:endParaRPr lang="fr-FR" sz="2400">
              <a:solidFill>
                <a:schemeClr val="accent1"/>
              </a:solidFill>
            </a:endParaRPr>
          </a:p>
        </p:txBody>
      </p:sp>
      <p:pic>
        <p:nvPicPr>
          <p:cNvPr id="148489"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600200"/>
            <a:ext cx="3733800" cy="471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8490"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3000" y="1054100"/>
            <a:ext cx="3670300" cy="580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48489"/>
                                        </p:tgtEl>
                                        <p:attrNameLst>
                                          <p:attrName>style.visibility</p:attrName>
                                        </p:attrNameLst>
                                      </p:cBhvr>
                                      <p:to>
                                        <p:strVal val="visible"/>
                                      </p:to>
                                    </p:set>
                                    <p:anim calcmode="lin" valueType="num">
                                      <p:cBhvr additive="base">
                                        <p:cTn id="7" dur="500" fill="hold"/>
                                        <p:tgtEl>
                                          <p:spTgt spid="148489"/>
                                        </p:tgtEl>
                                        <p:attrNameLst>
                                          <p:attrName>ppt_x</p:attrName>
                                        </p:attrNameLst>
                                      </p:cBhvr>
                                      <p:tavLst>
                                        <p:tav tm="0">
                                          <p:val>
                                            <p:strVal val="0-#ppt_w/2"/>
                                          </p:val>
                                        </p:tav>
                                        <p:tav tm="100000">
                                          <p:val>
                                            <p:strVal val="#ppt_x"/>
                                          </p:val>
                                        </p:tav>
                                      </p:tavLst>
                                    </p:anim>
                                    <p:anim calcmode="lin" valueType="num">
                                      <p:cBhvr additive="base">
                                        <p:cTn id="8" dur="500" fill="hold"/>
                                        <p:tgtEl>
                                          <p:spTgt spid="14848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48490"/>
                                        </p:tgtEl>
                                        <p:attrNameLst>
                                          <p:attrName>style.visibility</p:attrName>
                                        </p:attrNameLst>
                                      </p:cBhvr>
                                      <p:to>
                                        <p:strVal val="visible"/>
                                      </p:to>
                                    </p:set>
                                    <p:anim calcmode="lin" valueType="num">
                                      <p:cBhvr additive="base">
                                        <p:cTn id="13" dur="500" fill="hold"/>
                                        <p:tgtEl>
                                          <p:spTgt spid="148490"/>
                                        </p:tgtEl>
                                        <p:attrNameLst>
                                          <p:attrName>ppt_x</p:attrName>
                                        </p:attrNameLst>
                                      </p:cBhvr>
                                      <p:tavLst>
                                        <p:tav tm="0">
                                          <p:val>
                                            <p:strVal val="0-#ppt_w/2"/>
                                          </p:val>
                                        </p:tav>
                                        <p:tav tm="100000">
                                          <p:val>
                                            <p:strVal val="#ppt_x"/>
                                          </p:val>
                                        </p:tav>
                                      </p:tavLst>
                                    </p:anim>
                                    <p:anim calcmode="lin" valueType="num">
                                      <p:cBhvr additive="base">
                                        <p:cTn id="14" dur="500" fill="hold"/>
                                        <p:tgtEl>
                                          <p:spTgt spid="14849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ext Box 2"/>
          <p:cNvSpPr txBox="1">
            <a:spLocks noChangeArrowheads="1"/>
          </p:cNvSpPr>
          <p:nvPr/>
        </p:nvSpPr>
        <p:spPr bwMode="auto">
          <a:xfrm>
            <a:off x="1295400" y="381000"/>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sz="2400"/>
              <a:t>Past data on the MG in U-O-Zr (2) </a:t>
            </a:r>
            <a:endParaRPr lang="fr-FR" sz="2400">
              <a:solidFill>
                <a:schemeClr val="accent1"/>
              </a:solidFill>
            </a:endParaRPr>
          </a:p>
        </p:txBody>
      </p:sp>
      <p:pic>
        <p:nvPicPr>
          <p:cNvPr id="149515"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990600"/>
            <a:ext cx="4038600" cy="541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9516"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0" y="1219200"/>
            <a:ext cx="3594100" cy="423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49515"/>
                                        </p:tgtEl>
                                        <p:attrNameLst>
                                          <p:attrName>style.visibility</p:attrName>
                                        </p:attrNameLst>
                                      </p:cBhvr>
                                      <p:to>
                                        <p:strVal val="visible"/>
                                      </p:to>
                                    </p:set>
                                    <p:anim calcmode="lin" valueType="num">
                                      <p:cBhvr additive="base">
                                        <p:cTn id="7" dur="500" fill="hold"/>
                                        <p:tgtEl>
                                          <p:spTgt spid="149515"/>
                                        </p:tgtEl>
                                        <p:attrNameLst>
                                          <p:attrName>ppt_x</p:attrName>
                                        </p:attrNameLst>
                                      </p:cBhvr>
                                      <p:tavLst>
                                        <p:tav tm="0">
                                          <p:val>
                                            <p:strVal val="0-#ppt_w/2"/>
                                          </p:val>
                                        </p:tav>
                                        <p:tav tm="100000">
                                          <p:val>
                                            <p:strVal val="#ppt_x"/>
                                          </p:val>
                                        </p:tav>
                                      </p:tavLst>
                                    </p:anim>
                                    <p:anim calcmode="lin" valueType="num">
                                      <p:cBhvr additive="base">
                                        <p:cTn id="8" dur="500" fill="hold"/>
                                        <p:tgtEl>
                                          <p:spTgt spid="14951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49516"/>
                                        </p:tgtEl>
                                        <p:attrNameLst>
                                          <p:attrName>style.visibility</p:attrName>
                                        </p:attrNameLst>
                                      </p:cBhvr>
                                      <p:to>
                                        <p:strVal val="visible"/>
                                      </p:to>
                                    </p:set>
                                    <p:anim calcmode="lin" valueType="num">
                                      <p:cBhvr additive="base">
                                        <p:cTn id="13" dur="500" fill="hold"/>
                                        <p:tgtEl>
                                          <p:spTgt spid="149516"/>
                                        </p:tgtEl>
                                        <p:attrNameLst>
                                          <p:attrName>ppt_x</p:attrName>
                                        </p:attrNameLst>
                                      </p:cBhvr>
                                      <p:tavLst>
                                        <p:tav tm="0">
                                          <p:val>
                                            <p:strVal val="0-#ppt_w/2"/>
                                          </p:val>
                                        </p:tav>
                                        <p:tav tm="100000">
                                          <p:val>
                                            <p:strVal val="#ppt_x"/>
                                          </p:val>
                                        </p:tav>
                                      </p:tavLst>
                                    </p:anim>
                                    <p:anim calcmode="lin" valueType="num">
                                      <p:cBhvr additive="base">
                                        <p:cTn id="14" dur="500" fill="hold"/>
                                        <p:tgtEl>
                                          <p:spTgt spid="14951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ext Box 2"/>
          <p:cNvSpPr txBox="1">
            <a:spLocks noChangeArrowheads="1"/>
          </p:cNvSpPr>
          <p:nvPr/>
        </p:nvSpPr>
        <p:spPr bwMode="auto">
          <a:xfrm>
            <a:off x="1295400" y="381000"/>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sz="2400"/>
              <a:t>Past data on the MG in U-O-Zr (3) </a:t>
            </a:r>
            <a:endParaRPr lang="fr-FR" sz="2400">
              <a:solidFill>
                <a:schemeClr val="accent1"/>
              </a:solidFill>
            </a:endParaRPr>
          </a:p>
        </p:txBody>
      </p:sp>
      <p:pic>
        <p:nvPicPr>
          <p:cNvPr id="154635"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524000"/>
            <a:ext cx="4267200" cy="483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4636"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1600" y="1676400"/>
            <a:ext cx="3594100" cy="417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54635"/>
                                        </p:tgtEl>
                                        <p:attrNameLst>
                                          <p:attrName>style.visibility</p:attrName>
                                        </p:attrNameLst>
                                      </p:cBhvr>
                                      <p:to>
                                        <p:strVal val="visible"/>
                                      </p:to>
                                    </p:set>
                                    <p:anim calcmode="lin" valueType="num">
                                      <p:cBhvr additive="base">
                                        <p:cTn id="7" dur="500" fill="hold"/>
                                        <p:tgtEl>
                                          <p:spTgt spid="154635"/>
                                        </p:tgtEl>
                                        <p:attrNameLst>
                                          <p:attrName>ppt_x</p:attrName>
                                        </p:attrNameLst>
                                      </p:cBhvr>
                                      <p:tavLst>
                                        <p:tav tm="0">
                                          <p:val>
                                            <p:strVal val="0-#ppt_w/2"/>
                                          </p:val>
                                        </p:tav>
                                        <p:tav tm="100000">
                                          <p:val>
                                            <p:strVal val="#ppt_x"/>
                                          </p:val>
                                        </p:tav>
                                      </p:tavLst>
                                    </p:anim>
                                    <p:anim calcmode="lin" valueType="num">
                                      <p:cBhvr additive="base">
                                        <p:cTn id="8" dur="500" fill="hold"/>
                                        <p:tgtEl>
                                          <p:spTgt spid="15463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54636"/>
                                        </p:tgtEl>
                                        <p:attrNameLst>
                                          <p:attrName>style.visibility</p:attrName>
                                        </p:attrNameLst>
                                      </p:cBhvr>
                                      <p:to>
                                        <p:strVal val="visible"/>
                                      </p:to>
                                    </p:set>
                                    <p:anim calcmode="lin" valueType="num">
                                      <p:cBhvr additive="base">
                                        <p:cTn id="13" dur="500" fill="hold"/>
                                        <p:tgtEl>
                                          <p:spTgt spid="154636"/>
                                        </p:tgtEl>
                                        <p:attrNameLst>
                                          <p:attrName>ppt_x</p:attrName>
                                        </p:attrNameLst>
                                      </p:cBhvr>
                                      <p:tavLst>
                                        <p:tav tm="0">
                                          <p:val>
                                            <p:strVal val="0-#ppt_w/2"/>
                                          </p:val>
                                        </p:tav>
                                        <p:tav tm="100000">
                                          <p:val>
                                            <p:strVal val="#ppt_x"/>
                                          </p:val>
                                        </p:tav>
                                      </p:tavLst>
                                    </p:anim>
                                    <p:anim calcmode="lin" valueType="num">
                                      <p:cBhvr additive="base">
                                        <p:cTn id="14" dur="500" fill="hold"/>
                                        <p:tgtEl>
                                          <p:spTgt spid="15463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1" name="Text Box 3"/>
          <p:cNvSpPr txBox="1">
            <a:spLocks noChangeArrowheads="1"/>
          </p:cNvSpPr>
          <p:nvPr/>
        </p:nvSpPr>
        <p:spPr bwMode="auto">
          <a:xfrm>
            <a:off x="990600" y="228600"/>
            <a:ext cx="7924800" cy="86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sz="2400"/>
              <a:t>NUCLEA actual  modelling:  2173 K (1)</a:t>
            </a:r>
          </a:p>
          <a:p>
            <a:pPr algn="ctr">
              <a:spcBef>
                <a:spcPct val="50000"/>
              </a:spcBef>
            </a:pPr>
            <a:endParaRPr lang="en-029">
              <a:solidFill>
                <a:schemeClr val="accent1"/>
              </a:solidFill>
            </a:endParaRPr>
          </a:p>
        </p:txBody>
      </p:sp>
      <p:pic>
        <p:nvPicPr>
          <p:cNvPr id="181252" name="Picture 4" descr="OUZR217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219200"/>
            <a:ext cx="5562600" cy="4968875"/>
          </a:xfrm>
          <a:prstGeom prst="rect">
            <a:avLst/>
          </a:prstGeom>
          <a:noFill/>
          <a:extLst>
            <a:ext uri="{909E8E84-426E-40DD-AFC4-6F175D3DCCD1}">
              <a14:hiddenFill xmlns:a14="http://schemas.microsoft.com/office/drawing/2010/main">
                <a:solidFill>
                  <a:srgbClr val="FFFFFF"/>
                </a:solidFill>
              </a14:hiddenFill>
            </a:ext>
          </a:extLst>
        </p:spPr>
      </p:pic>
      <p:sp>
        <p:nvSpPr>
          <p:cNvPr id="181253" name="Rectangle 5"/>
          <p:cNvSpPr>
            <a:spLocks noChangeArrowheads="1"/>
          </p:cNvSpPr>
          <p:nvPr/>
        </p:nvSpPr>
        <p:spPr bwMode="auto">
          <a:xfrm>
            <a:off x="533400" y="2209800"/>
            <a:ext cx="3352800" cy="284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 typeface="Wingdings" pitchFamily="2" charset="2"/>
              <a:buChar char="§"/>
            </a:pPr>
            <a:r>
              <a:rPr lang="en-029"/>
              <a:t> Reproduces the small oxygen solubility in U-Zr alloys measured by Maurizi (1996) </a:t>
            </a:r>
          </a:p>
          <a:p>
            <a:pPr>
              <a:spcBef>
                <a:spcPct val="50000"/>
              </a:spcBef>
              <a:buFont typeface="Wingdings" pitchFamily="2" charset="2"/>
              <a:buChar char="§"/>
            </a:pPr>
            <a:r>
              <a:rPr lang="en-029"/>
              <a:t> Maurizi’s data consistent with a small oxygen solubility in U (Guéneau 1998, CORPHAD 2006)</a:t>
            </a:r>
          </a:p>
          <a:p>
            <a:pPr>
              <a:spcBef>
                <a:spcPct val="50000"/>
              </a:spcBef>
              <a:buFont typeface="Wingdings" pitchFamily="2" charset="2"/>
              <a:buChar char="§"/>
            </a:pPr>
            <a:r>
              <a:rPr lang="en-029"/>
              <a:t> Leads to a rather large MG at higher temperature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1253">
                                            <p:txEl>
                                              <p:pRg st="0" end="0"/>
                                            </p:txEl>
                                          </p:spTgt>
                                        </p:tgtEl>
                                        <p:attrNameLst>
                                          <p:attrName>style.visibility</p:attrName>
                                        </p:attrNameLst>
                                      </p:cBhvr>
                                      <p:to>
                                        <p:strVal val="visible"/>
                                      </p:to>
                                    </p:set>
                                    <p:anim calcmode="lin" valueType="num">
                                      <p:cBhvr additive="base">
                                        <p:cTn id="7" dur="500" fill="hold"/>
                                        <p:tgtEl>
                                          <p:spTgt spid="18125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125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1253">
                                            <p:txEl>
                                              <p:pRg st="1" end="1"/>
                                            </p:txEl>
                                          </p:spTgt>
                                        </p:tgtEl>
                                        <p:attrNameLst>
                                          <p:attrName>style.visibility</p:attrName>
                                        </p:attrNameLst>
                                      </p:cBhvr>
                                      <p:to>
                                        <p:strVal val="visible"/>
                                      </p:to>
                                    </p:set>
                                    <p:anim calcmode="lin" valueType="num">
                                      <p:cBhvr additive="base">
                                        <p:cTn id="13" dur="500" fill="hold"/>
                                        <p:tgtEl>
                                          <p:spTgt spid="18125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8125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81253">
                                            <p:txEl>
                                              <p:pRg st="2" end="2"/>
                                            </p:txEl>
                                          </p:spTgt>
                                        </p:tgtEl>
                                        <p:attrNameLst>
                                          <p:attrName>style.visibility</p:attrName>
                                        </p:attrNameLst>
                                      </p:cBhvr>
                                      <p:to>
                                        <p:strVal val="visible"/>
                                      </p:to>
                                    </p:set>
                                    <p:anim calcmode="lin" valueType="num">
                                      <p:cBhvr additive="base">
                                        <p:cTn id="19" dur="500" fill="hold"/>
                                        <p:tgtEl>
                                          <p:spTgt spid="18125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8125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3"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ext Box 2"/>
          <p:cNvSpPr txBox="1">
            <a:spLocks noChangeArrowheads="1"/>
          </p:cNvSpPr>
          <p:nvPr/>
        </p:nvSpPr>
        <p:spPr bwMode="auto">
          <a:xfrm>
            <a:off x="990600" y="228600"/>
            <a:ext cx="7924800" cy="86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sz="2400"/>
              <a:t>NUCLEA actual  modelling : 2573 K (2)</a:t>
            </a:r>
          </a:p>
          <a:p>
            <a:pPr algn="ctr">
              <a:spcBef>
                <a:spcPct val="50000"/>
              </a:spcBef>
            </a:pPr>
            <a:endParaRPr lang="en-029">
              <a:solidFill>
                <a:schemeClr val="accent1"/>
              </a:solidFill>
            </a:endParaRPr>
          </a:p>
        </p:txBody>
      </p:sp>
      <p:pic>
        <p:nvPicPr>
          <p:cNvPr id="150550"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447800"/>
            <a:ext cx="6858000" cy="5041900"/>
          </a:xfrm>
          <a:prstGeom prst="rect">
            <a:avLst/>
          </a:prstGeom>
          <a:noFill/>
          <a:extLst>
            <a:ext uri="{909E8E84-426E-40DD-AFC4-6F175D3DCCD1}">
              <a14:hiddenFill xmlns:a14="http://schemas.microsoft.com/office/drawing/2010/main">
                <a:solidFill>
                  <a:srgbClr val="FFFFFF"/>
                </a:solidFill>
              </a14:hiddenFill>
            </a:ext>
          </a:extLst>
        </p:spPr>
      </p:pic>
      <p:sp>
        <p:nvSpPr>
          <p:cNvPr id="150556" name="Rectangle 28"/>
          <p:cNvSpPr>
            <a:spLocks noChangeArrowheads="1"/>
          </p:cNvSpPr>
          <p:nvPr/>
        </p:nvSpPr>
        <p:spPr bwMode="auto">
          <a:xfrm>
            <a:off x="533400" y="6096000"/>
            <a:ext cx="8458200" cy="6413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029"/>
              <a:t>Allows to reconcile the different data apparently contradictory about the existence of a large miscibility gap </a:t>
            </a:r>
          </a:p>
        </p:txBody>
      </p:sp>
      <p:pic>
        <p:nvPicPr>
          <p:cNvPr id="150566" name="Picture 3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838200"/>
            <a:ext cx="3009900" cy="212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0569" name="Picture 4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 y="3276600"/>
            <a:ext cx="2641600" cy="198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0570" name="Picture 4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19800" y="762000"/>
            <a:ext cx="2933700" cy="194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50566"/>
                                        </p:tgtEl>
                                        <p:attrNameLst>
                                          <p:attrName>style.visibility</p:attrName>
                                        </p:attrNameLst>
                                      </p:cBhvr>
                                      <p:to>
                                        <p:strVal val="visible"/>
                                      </p:to>
                                    </p:set>
                                    <p:anim calcmode="lin" valueType="num">
                                      <p:cBhvr additive="base">
                                        <p:cTn id="7" dur="500" fill="hold"/>
                                        <p:tgtEl>
                                          <p:spTgt spid="150566"/>
                                        </p:tgtEl>
                                        <p:attrNameLst>
                                          <p:attrName>ppt_x</p:attrName>
                                        </p:attrNameLst>
                                      </p:cBhvr>
                                      <p:tavLst>
                                        <p:tav tm="0">
                                          <p:val>
                                            <p:strVal val="0-#ppt_w/2"/>
                                          </p:val>
                                        </p:tav>
                                        <p:tav tm="100000">
                                          <p:val>
                                            <p:strVal val="#ppt_x"/>
                                          </p:val>
                                        </p:tav>
                                      </p:tavLst>
                                    </p:anim>
                                    <p:anim calcmode="lin" valueType="num">
                                      <p:cBhvr additive="base">
                                        <p:cTn id="8" dur="500" fill="hold"/>
                                        <p:tgtEl>
                                          <p:spTgt spid="15056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50569"/>
                                        </p:tgtEl>
                                        <p:attrNameLst>
                                          <p:attrName>style.visibility</p:attrName>
                                        </p:attrNameLst>
                                      </p:cBhvr>
                                      <p:to>
                                        <p:strVal val="visible"/>
                                      </p:to>
                                    </p:set>
                                    <p:anim calcmode="lin" valueType="num">
                                      <p:cBhvr additive="base">
                                        <p:cTn id="13" dur="500" fill="hold"/>
                                        <p:tgtEl>
                                          <p:spTgt spid="150569"/>
                                        </p:tgtEl>
                                        <p:attrNameLst>
                                          <p:attrName>ppt_x</p:attrName>
                                        </p:attrNameLst>
                                      </p:cBhvr>
                                      <p:tavLst>
                                        <p:tav tm="0">
                                          <p:val>
                                            <p:strVal val="0-#ppt_w/2"/>
                                          </p:val>
                                        </p:tav>
                                        <p:tav tm="100000">
                                          <p:val>
                                            <p:strVal val="#ppt_x"/>
                                          </p:val>
                                        </p:tav>
                                      </p:tavLst>
                                    </p:anim>
                                    <p:anim calcmode="lin" valueType="num">
                                      <p:cBhvr additive="base">
                                        <p:cTn id="14" dur="500" fill="hold"/>
                                        <p:tgtEl>
                                          <p:spTgt spid="15056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50570"/>
                                        </p:tgtEl>
                                        <p:attrNameLst>
                                          <p:attrName>style.visibility</p:attrName>
                                        </p:attrNameLst>
                                      </p:cBhvr>
                                      <p:to>
                                        <p:strVal val="visible"/>
                                      </p:to>
                                    </p:set>
                                    <p:anim calcmode="lin" valueType="num">
                                      <p:cBhvr additive="base">
                                        <p:cTn id="19" dur="500" fill="hold"/>
                                        <p:tgtEl>
                                          <p:spTgt spid="150570"/>
                                        </p:tgtEl>
                                        <p:attrNameLst>
                                          <p:attrName>ppt_x</p:attrName>
                                        </p:attrNameLst>
                                      </p:cBhvr>
                                      <p:tavLst>
                                        <p:tav tm="0">
                                          <p:val>
                                            <p:strVal val="0-#ppt_w/2"/>
                                          </p:val>
                                        </p:tav>
                                        <p:tav tm="100000">
                                          <p:val>
                                            <p:strVal val="#ppt_x"/>
                                          </p:val>
                                        </p:tav>
                                      </p:tavLst>
                                    </p:anim>
                                    <p:anim calcmode="lin" valueType="num">
                                      <p:cBhvr additive="base">
                                        <p:cTn id="20" dur="500" fill="hold"/>
                                        <p:tgtEl>
                                          <p:spTgt spid="15057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50556"/>
                                        </p:tgtEl>
                                        <p:attrNameLst>
                                          <p:attrName>style.visibility</p:attrName>
                                        </p:attrNameLst>
                                      </p:cBhvr>
                                      <p:to>
                                        <p:strVal val="visible"/>
                                      </p:to>
                                    </p:set>
                                    <p:anim calcmode="lin" valueType="num">
                                      <p:cBhvr additive="base">
                                        <p:cTn id="25" dur="500" fill="hold"/>
                                        <p:tgtEl>
                                          <p:spTgt spid="150556"/>
                                        </p:tgtEl>
                                        <p:attrNameLst>
                                          <p:attrName>ppt_x</p:attrName>
                                        </p:attrNameLst>
                                      </p:cBhvr>
                                      <p:tavLst>
                                        <p:tav tm="0">
                                          <p:val>
                                            <p:strVal val="0-#ppt_w/2"/>
                                          </p:val>
                                        </p:tav>
                                        <p:tav tm="100000">
                                          <p:val>
                                            <p:strVal val="#ppt_x"/>
                                          </p:val>
                                        </p:tav>
                                      </p:tavLst>
                                    </p:anim>
                                    <p:anim calcmode="lin" valueType="num">
                                      <p:cBhvr additive="base">
                                        <p:cTn id="26" dur="500" fill="hold"/>
                                        <p:tgtEl>
                                          <p:spTgt spid="15055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56"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ext Box 2"/>
          <p:cNvSpPr txBox="1">
            <a:spLocks noChangeArrowheads="1"/>
          </p:cNvSpPr>
          <p:nvPr/>
        </p:nvSpPr>
        <p:spPr bwMode="auto">
          <a:xfrm>
            <a:off x="1295400" y="381000"/>
            <a:ext cx="7239000" cy="86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sz="2400"/>
              <a:t>NUCLEA actual  modelling 3073 K (3)</a:t>
            </a:r>
          </a:p>
          <a:p>
            <a:pPr algn="ctr">
              <a:spcBef>
                <a:spcPct val="50000"/>
              </a:spcBef>
            </a:pPr>
            <a:endParaRPr lang="fr-FR">
              <a:solidFill>
                <a:schemeClr val="accent1"/>
              </a:solidFill>
            </a:endParaRPr>
          </a:p>
        </p:txBody>
      </p:sp>
      <p:pic>
        <p:nvPicPr>
          <p:cNvPr id="151565" name="Picture 13" descr="OUZR307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676400"/>
            <a:ext cx="4876800" cy="4603750"/>
          </a:xfrm>
          <a:prstGeom prst="rect">
            <a:avLst/>
          </a:prstGeom>
          <a:noFill/>
          <a:extLst>
            <a:ext uri="{909E8E84-426E-40DD-AFC4-6F175D3DCCD1}">
              <a14:hiddenFill xmlns:a14="http://schemas.microsoft.com/office/drawing/2010/main">
                <a:solidFill>
                  <a:srgbClr val="FFFFFF"/>
                </a:solidFill>
              </a14:hiddenFill>
            </a:ext>
          </a:extLst>
        </p:spPr>
      </p:pic>
      <p:pic>
        <p:nvPicPr>
          <p:cNvPr id="151567"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676400"/>
            <a:ext cx="2819400" cy="246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1568" name="Rectangle 16"/>
          <p:cNvSpPr>
            <a:spLocks noChangeArrowheads="1"/>
          </p:cNvSpPr>
          <p:nvPr/>
        </p:nvSpPr>
        <p:spPr bwMode="auto">
          <a:xfrm>
            <a:off x="533400" y="4724400"/>
            <a:ext cx="305117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Wingdings" pitchFamily="2" charset="2"/>
              <a:buChar char="§"/>
            </a:pPr>
            <a:r>
              <a:rPr lang="fr-FR"/>
              <a:t> Reproduces Guéneau’s data at very high temperature</a:t>
            </a:r>
          </a:p>
          <a:p>
            <a:pPr>
              <a:buFont typeface="Wingdings" pitchFamily="2" charset="2"/>
              <a:buChar char="§"/>
            </a:pPr>
            <a:r>
              <a:rPr lang="fr-FR"/>
              <a:t> Large MG</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dèle par défaut">
  <a:themeElements>
    <a:clrScheme name="Modèle par défaut 14">
      <a:dk1>
        <a:srgbClr val="000000"/>
      </a:dk1>
      <a:lt1>
        <a:srgbClr val="FFFFFF"/>
      </a:lt1>
      <a:dk2>
        <a:srgbClr val="000000"/>
      </a:dk2>
      <a:lt2>
        <a:srgbClr val="597578"/>
      </a:lt2>
      <a:accent1>
        <a:srgbClr val="E63020"/>
      </a:accent1>
      <a:accent2>
        <a:srgbClr val="5B8ECA"/>
      </a:accent2>
      <a:accent3>
        <a:srgbClr val="FFFFFF"/>
      </a:accent3>
      <a:accent4>
        <a:srgbClr val="000000"/>
      </a:accent4>
      <a:accent5>
        <a:srgbClr val="F0ADAB"/>
      </a:accent5>
      <a:accent6>
        <a:srgbClr val="5280B7"/>
      </a:accent6>
      <a:hlink>
        <a:srgbClr val="8CB0DA"/>
      </a:hlink>
      <a:folHlink>
        <a:srgbClr val="8DA500"/>
      </a:folHlink>
    </a:clrScheme>
    <a:fontScheme name="Modèle par défaut">
      <a:majorFont>
        <a:latin typeface="Trebuchet MS"/>
        <a:ea typeface=""/>
        <a:cs typeface=""/>
      </a:majorFont>
      <a:minorFont>
        <a:latin typeface="Trebuchet M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odèle par défaut 13">
        <a:dk1>
          <a:srgbClr val="000000"/>
        </a:dk1>
        <a:lt1>
          <a:srgbClr val="FFFFFF"/>
        </a:lt1>
        <a:dk2>
          <a:srgbClr val="000000"/>
        </a:dk2>
        <a:lt2>
          <a:srgbClr val="808080"/>
        </a:lt2>
        <a:accent1>
          <a:srgbClr val="E63020"/>
        </a:accent1>
        <a:accent2>
          <a:srgbClr val="5B8ECA"/>
        </a:accent2>
        <a:accent3>
          <a:srgbClr val="FFFFFF"/>
        </a:accent3>
        <a:accent4>
          <a:srgbClr val="000000"/>
        </a:accent4>
        <a:accent5>
          <a:srgbClr val="F0ADAB"/>
        </a:accent5>
        <a:accent6>
          <a:srgbClr val="5280B7"/>
        </a:accent6>
        <a:hlink>
          <a:srgbClr val="8CB0DA"/>
        </a:hlink>
        <a:folHlink>
          <a:srgbClr val="8DA500"/>
        </a:folHlink>
      </a:clrScheme>
      <a:clrMap bg1="lt1" tx1="dk1" bg2="lt2" tx2="dk2" accent1="accent1" accent2="accent2" accent3="accent3" accent4="accent4" accent5="accent5" accent6="accent6" hlink="hlink" folHlink="folHlink"/>
    </a:extraClrScheme>
    <a:extraClrScheme>
      <a:clrScheme name="Modèle par défaut 14">
        <a:dk1>
          <a:srgbClr val="000000"/>
        </a:dk1>
        <a:lt1>
          <a:srgbClr val="FFFFFF"/>
        </a:lt1>
        <a:dk2>
          <a:srgbClr val="000000"/>
        </a:dk2>
        <a:lt2>
          <a:srgbClr val="597578"/>
        </a:lt2>
        <a:accent1>
          <a:srgbClr val="E63020"/>
        </a:accent1>
        <a:accent2>
          <a:srgbClr val="5B8ECA"/>
        </a:accent2>
        <a:accent3>
          <a:srgbClr val="FFFFFF"/>
        </a:accent3>
        <a:accent4>
          <a:srgbClr val="000000"/>
        </a:accent4>
        <a:accent5>
          <a:srgbClr val="F0ADAB"/>
        </a:accent5>
        <a:accent6>
          <a:srgbClr val="5280B7"/>
        </a:accent6>
        <a:hlink>
          <a:srgbClr val="8CB0DA"/>
        </a:hlink>
        <a:folHlink>
          <a:srgbClr val="8DA5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16485</TotalTime>
  <Words>1015</Words>
  <Application>Microsoft Office PowerPoint</Application>
  <PresentationFormat>Bildschirmpräsentation (4:3)</PresentationFormat>
  <Paragraphs>266</Paragraphs>
  <Slides>28</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28</vt:i4>
      </vt:variant>
    </vt:vector>
  </HeadingPairs>
  <TitlesOfParts>
    <vt:vector size="34" baseType="lpstr">
      <vt:lpstr>Arial</vt:lpstr>
      <vt:lpstr>Trebuchet MS</vt:lpstr>
      <vt:lpstr>Wingdings</vt:lpstr>
      <vt:lpstr>Times New Roman</vt:lpstr>
      <vt:lpstr>Symbol</vt:lpstr>
      <vt:lpstr>Modèle par défaut</vt:lpstr>
      <vt:lpstr>O-U-Zr phase diagram :   state of the art after the CORPHAD project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Manager>PG</Manager>
  <Company>IRSN/DPAM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progress in release modelling</dc:title>
  <dc:creator>MPK</dc:creator>
  <cp:lastModifiedBy>Peters, Ursula</cp:lastModifiedBy>
  <cp:revision>328</cp:revision>
  <cp:lastPrinted>2006-10-20T12:50:58Z</cp:lastPrinted>
  <dcterms:created xsi:type="dcterms:W3CDTF">2004-11-05T13:48:00Z</dcterms:created>
  <dcterms:modified xsi:type="dcterms:W3CDTF">2012-10-18T16:40:36Z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escription0">
    <vt:lpwstr>O-U-Zr phase diagram: state of the art after the CORPHAD Project</vt:lpwstr>
  </property>
</Properties>
</file>